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8"/>
  </p:notesMasterIdLst>
  <p:sldIdLst>
    <p:sldId id="256" r:id="rId6"/>
    <p:sldId id="321" r:id="rId7"/>
    <p:sldId id="322" r:id="rId8"/>
    <p:sldId id="324" r:id="rId9"/>
    <p:sldId id="317" r:id="rId10"/>
    <p:sldId id="260" r:id="rId11"/>
    <p:sldId id="261" r:id="rId12"/>
    <p:sldId id="276" r:id="rId13"/>
    <p:sldId id="277" r:id="rId14"/>
    <p:sldId id="278" r:id="rId15"/>
    <p:sldId id="319" r:id="rId16"/>
    <p:sldId id="320" r:id="rId17"/>
    <p:sldId id="287" r:id="rId18"/>
    <p:sldId id="265" r:id="rId19"/>
    <p:sldId id="268" r:id="rId20"/>
    <p:sldId id="266" r:id="rId21"/>
    <p:sldId id="333" r:id="rId22"/>
    <p:sldId id="335" r:id="rId23"/>
    <p:sldId id="334" r:id="rId24"/>
    <p:sldId id="337" r:id="rId25"/>
    <p:sldId id="336" r:id="rId26"/>
    <p:sldId id="338" r:id="rId27"/>
    <p:sldId id="271" r:id="rId28"/>
    <p:sldId id="279" r:id="rId29"/>
    <p:sldId id="280" r:id="rId30"/>
    <p:sldId id="281" r:id="rId31"/>
    <p:sldId id="282" r:id="rId32"/>
    <p:sldId id="283" r:id="rId33"/>
    <p:sldId id="273" r:id="rId34"/>
    <p:sldId id="274" r:id="rId35"/>
    <p:sldId id="286" r:id="rId36"/>
    <p:sldId id="288" r:id="rId37"/>
    <p:sldId id="290" r:id="rId38"/>
    <p:sldId id="291" r:id="rId39"/>
    <p:sldId id="292" r:id="rId40"/>
    <p:sldId id="293" r:id="rId41"/>
    <p:sldId id="295" r:id="rId42"/>
    <p:sldId id="298" r:id="rId43"/>
    <p:sldId id="300" r:id="rId44"/>
    <p:sldId id="303" r:id="rId45"/>
    <p:sldId id="301" r:id="rId46"/>
    <p:sldId id="302" r:id="rId47"/>
    <p:sldId id="304" r:id="rId48"/>
    <p:sldId id="305" r:id="rId49"/>
    <p:sldId id="306" r:id="rId50"/>
    <p:sldId id="275" r:id="rId51"/>
    <p:sldId id="329" r:id="rId52"/>
    <p:sldId id="328" r:id="rId53"/>
    <p:sldId id="332" r:id="rId54"/>
    <p:sldId id="330" r:id="rId55"/>
    <p:sldId id="327" r:id="rId56"/>
    <p:sldId id="323" r:id="rId5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3F70A-DE1B-C52B-A6CD-522FA4B54E54}" v="10" dt="2024-03-20T17:55:39.431"/>
    <p1510:client id="{769038F8-14A9-6486-E052-6A706449EEA3}" v="76" dt="2024-03-20T17:51:54.13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howGuides="1">
      <p:cViewPr varScale="1">
        <p:scale>
          <a:sx n="101" d="100"/>
          <a:sy n="101" d="100"/>
        </p:scale>
        <p:origin x="90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37B27-F686-4AB7-A3D9-170623B486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90A08FB1-FC0F-402B-93CE-88E54EA86420}">
      <dgm:prSet phldrT="[Texto]"/>
      <dgm:spPr/>
      <dgm:t>
        <a:bodyPr/>
        <a:lstStyle/>
        <a:p>
          <a:r>
            <a:rPr lang="es-MX">
              <a:ln w="0"/>
              <a:latin typeface="Aptos"/>
              <a:cs typeface="Arial"/>
            </a:rPr>
            <a:t>Requerimientos de la Contraloría General de la República para sector público.</a:t>
          </a:r>
          <a:endParaRPr lang="es-CR"/>
        </a:p>
      </dgm:t>
    </dgm:pt>
    <dgm:pt modelId="{30FA1688-C923-4BDA-94C8-95C247D7568C}" type="parTrans" cxnId="{199940DC-3625-4A54-8C08-544CC856632D}">
      <dgm:prSet/>
      <dgm:spPr/>
      <dgm:t>
        <a:bodyPr/>
        <a:lstStyle/>
        <a:p>
          <a:endParaRPr lang="es-CR"/>
        </a:p>
      </dgm:t>
    </dgm:pt>
    <dgm:pt modelId="{A641EC66-584A-4FFF-8AB5-0C48C80DD91E}" type="sibTrans" cxnId="{199940DC-3625-4A54-8C08-544CC856632D}">
      <dgm:prSet/>
      <dgm:spPr/>
      <dgm:t>
        <a:bodyPr/>
        <a:lstStyle/>
        <a:p>
          <a:endParaRPr lang="es-CR"/>
        </a:p>
      </dgm:t>
    </dgm:pt>
    <dgm:pt modelId="{7D4CD279-9A84-4AD7-9546-0C6359149348}">
      <dgm:prSet/>
      <dgm:spPr/>
      <dgm:t>
        <a:bodyPr/>
        <a:lstStyle/>
        <a:p>
          <a:r>
            <a:rPr lang="es-MX">
              <a:ln w="0"/>
              <a:latin typeface="Aptos"/>
              <a:cs typeface="Arial"/>
            </a:rPr>
            <a:t>Desde el año 2017 el Gobierno Central (Ministerios y Poderes de la República) implementó esta metodología.*</a:t>
          </a:r>
        </a:p>
      </dgm:t>
    </dgm:pt>
    <dgm:pt modelId="{F0FB39C3-A085-41A9-AC00-C3344861666F}" type="parTrans" cxnId="{642A1A6A-70C0-4C3D-90DF-F0734367DC38}">
      <dgm:prSet/>
      <dgm:spPr/>
      <dgm:t>
        <a:bodyPr/>
        <a:lstStyle/>
        <a:p>
          <a:endParaRPr lang="es-CR"/>
        </a:p>
      </dgm:t>
    </dgm:pt>
    <dgm:pt modelId="{A5061355-5F81-4F3A-A36F-4C31BFF3E576}" type="sibTrans" cxnId="{642A1A6A-70C0-4C3D-90DF-F0734367DC38}">
      <dgm:prSet/>
      <dgm:spPr/>
      <dgm:t>
        <a:bodyPr/>
        <a:lstStyle/>
        <a:p>
          <a:endParaRPr lang="es-CR"/>
        </a:p>
      </dgm:t>
    </dgm:pt>
    <dgm:pt modelId="{BF409F96-6B30-424D-B969-C47F22B83CF8}">
      <dgm:prSet/>
      <dgm:spPr/>
      <dgm:t>
        <a:bodyPr/>
        <a:lstStyle/>
        <a:p>
          <a:r>
            <a:rPr lang="es-MX">
              <a:ln w="0"/>
              <a:latin typeface="Aptos"/>
              <a:cs typeface="Arial"/>
            </a:rPr>
            <a:t>A partir del 4 de agosto 2023 se hizo obligatorio a todas las instituciones que están bajo la fiscalización de la Contraloría General de la República (Universidades, Bancos, Municipalidades y CCSS).</a:t>
          </a:r>
        </a:p>
      </dgm:t>
    </dgm:pt>
    <dgm:pt modelId="{59B6F8E6-8C8F-4295-85ED-D0F4F56D057D}" type="parTrans" cxnId="{3C3B43BD-E521-4E46-B54B-2532D0B0577B}">
      <dgm:prSet/>
      <dgm:spPr/>
      <dgm:t>
        <a:bodyPr/>
        <a:lstStyle/>
        <a:p>
          <a:endParaRPr lang="es-CR"/>
        </a:p>
      </dgm:t>
    </dgm:pt>
    <dgm:pt modelId="{71837775-4E20-4F34-9EAB-7CAF3D669733}" type="sibTrans" cxnId="{3C3B43BD-E521-4E46-B54B-2532D0B0577B}">
      <dgm:prSet/>
      <dgm:spPr/>
      <dgm:t>
        <a:bodyPr/>
        <a:lstStyle/>
        <a:p>
          <a:endParaRPr lang="es-CR"/>
        </a:p>
      </dgm:t>
    </dgm:pt>
    <dgm:pt modelId="{774D3032-1E9C-475E-86D6-32CE69C031F4}">
      <dgm:prSet/>
      <dgm:spPr/>
      <dgm:t>
        <a:bodyPr/>
        <a:lstStyle/>
        <a:p>
          <a:r>
            <a:rPr lang="es-ES_tradnl">
              <a:ln w="0"/>
              <a:latin typeface="Aptos"/>
              <a:cs typeface="Arial"/>
            </a:rPr>
            <a:t>Permite la rendición de cuentas sobre la utilización de los recursos, medir los resultados alcanzados, así como satisfacer a las necesidades de la sociedad costarricense. </a:t>
          </a:r>
          <a:endParaRPr lang="es-CR">
            <a:ln w="0"/>
            <a:latin typeface="Aptos" panose="020B0004020202020204" pitchFamily="34" charset="0"/>
          </a:endParaRPr>
        </a:p>
      </dgm:t>
    </dgm:pt>
    <dgm:pt modelId="{8A6DACA4-7936-48FA-8E85-C4B185B9E2AA}" type="parTrans" cxnId="{0B372B68-54FF-4F4A-AA14-C28236F4D9F3}">
      <dgm:prSet/>
      <dgm:spPr/>
      <dgm:t>
        <a:bodyPr/>
        <a:lstStyle/>
        <a:p>
          <a:endParaRPr lang="es-CR"/>
        </a:p>
      </dgm:t>
    </dgm:pt>
    <dgm:pt modelId="{995A3EFB-5D66-4A6E-92A5-A51351406C3F}" type="sibTrans" cxnId="{0B372B68-54FF-4F4A-AA14-C28236F4D9F3}">
      <dgm:prSet/>
      <dgm:spPr/>
      <dgm:t>
        <a:bodyPr/>
        <a:lstStyle/>
        <a:p>
          <a:endParaRPr lang="es-CR"/>
        </a:p>
      </dgm:t>
    </dgm:pt>
    <dgm:pt modelId="{8287FB2E-9FEE-4ECA-B67B-05A68BE6805F}">
      <dgm:prSet/>
      <dgm:spPr/>
      <dgm:t>
        <a:bodyPr/>
        <a:lstStyle/>
        <a:p>
          <a:r>
            <a:rPr lang="es-ES_tradnl">
              <a:ln w="0"/>
              <a:latin typeface="Aptos"/>
              <a:cs typeface="Arial"/>
            </a:rPr>
            <a:t>Implica ajustes en el proceso de formulación y en el Sistema Institucional del Plan Presupuesto (</a:t>
          </a:r>
          <a:r>
            <a:rPr lang="es-ES_tradnl" err="1">
              <a:ln w="0"/>
              <a:latin typeface="Aptos"/>
              <a:cs typeface="Arial"/>
            </a:rPr>
            <a:t>Sippres</a:t>
          </a:r>
          <a:r>
            <a:rPr lang="es-ES_tradnl">
              <a:ln w="0"/>
              <a:latin typeface="Aptos"/>
              <a:cs typeface="Arial"/>
            </a:rPr>
            <a:t>)</a:t>
          </a:r>
        </a:p>
      </dgm:t>
    </dgm:pt>
    <dgm:pt modelId="{1D6717DC-8EF7-46B9-8CB4-032BB5BE311C}" type="parTrans" cxnId="{EF046690-A6E7-40A8-90B6-6A425635B856}">
      <dgm:prSet/>
      <dgm:spPr/>
      <dgm:t>
        <a:bodyPr/>
        <a:lstStyle/>
        <a:p>
          <a:endParaRPr lang="es-CR"/>
        </a:p>
      </dgm:t>
    </dgm:pt>
    <dgm:pt modelId="{0843B8A6-7863-4709-860B-08B067C06051}" type="sibTrans" cxnId="{EF046690-A6E7-40A8-90B6-6A425635B856}">
      <dgm:prSet/>
      <dgm:spPr/>
      <dgm:t>
        <a:bodyPr/>
        <a:lstStyle/>
        <a:p>
          <a:endParaRPr lang="es-CR"/>
        </a:p>
      </dgm:t>
    </dgm:pt>
    <dgm:pt modelId="{CD30CB4A-0B9B-4125-A71E-2D0B9CECF002}" type="pres">
      <dgm:prSet presAssocID="{66B37B27-F686-4AB7-A3D9-170623B486BA}" presName="vert0" presStyleCnt="0">
        <dgm:presLayoutVars>
          <dgm:dir/>
          <dgm:animOne val="branch"/>
          <dgm:animLvl val="lvl"/>
        </dgm:presLayoutVars>
      </dgm:prSet>
      <dgm:spPr/>
    </dgm:pt>
    <dgm:pt modelId="{DBE10418-EFE0-4AEB-9E64-F95EAB1261C6}" type="pres">
      <dgm:prSet presAssocID="{90A08FB1-FC0F-402B-93CE-88E54EA86420}" presName="thickLine" presStyleLbl="alignNode1" presStyleIdx="0" presStyleCnt="5"/>
      <dgm:spPr/>
    </dgm:pt>
    <dgm:pt modelId="{AA23159B-2806-43A4-8044-4871F7C0F7D5}" type="pres">
      <dgm:prSet presAssocID="{90A08FB1-FC0F-402B-93CE-88E54EA86420}" presName="horz1" presStyleCnt="0"/>
      <dgm:spPr/>
    </dgm:pt>
    <dgm:pt modelId="{4B4F739D-6DB2-44F3-A077-4B0DFCB4F80E}" type="pres">
      <dgm:prSet presAssocID="{90A08FB1-FC0F-402B-93CE-88E54EA86420}" presName="tx1" presStyleLbl="revTx" presStyleIdx="0" presStyleCnt="5"/>
      <dgm:spPr/>
    </dgm:pt>
    <dgm:pt modelId="{1B177B46-2F48-4D10-AD42-D326793A8870}" type="pres">
      <dgm:prSet presAssocID="{90A08FB1-FC0F-402B-93CE-88E54EA86420}" presName="vert1" presStyleCnt="0"/>
      <dgm:spPr/>
    </dgm:pt>
    <dgm:pt modelId="{8A0ED83B-4166-4783-B028-5B381D72735B}" type="pres">
      <dgm:prSet presAssocID="{7D4CD279-9A84-4AD7-9546-0C6359149348}" presName="thickLine" presStyleLbl="alignNode1" presStyleIdx="1" presStyleCnt="5"/>
      <dgm:spPr/>
    </dgm:pt>
    <dgm:pt modelId="{D53AEA4D-CD50-4019-8A8E-9F6A55D7C6EF}" type="pres">
      <dgm:prSet presAssocID="{7D4CD279-9A84-4AD7-9546-0C6359149348}" presName="horz1" presStyleCnt="0"/>
      <dgm:spPr/>
    </dgm:pt>
    <dgm:pt modelId="{93A84CAD-A170-499B-91ED-6C5729155528}" type="pres">
      <dgm:prSet presAssocID="{7D4CD279-9A84-4AD7-9546-0C6359149348}" presName="tx1" presStyleLbl="revTx" presStyleIdx="1" presStyleCnt="5"/>
      <dgm:spPr/>
    </dgm:pt>
    <dgm:pt modelId="{86E97AFB-5592-401A-9249-AB251A4513D7}" type="pres">
      <dgm:prSet presAssocID="{7D4CD279-9A84-4AD7-9546-0C6359149348}" presName="vert1" presStyleCnt="0"/>
      <dgm:spPr/>
    </dgm:pt>
    <dgm:pt modelId="{93738B8C-D3C8-496F-B6C0-DD9920576B90}" type="pres">
      <dgm:prSet presAssocID="{BF409F96-6B30-424D-B969-C47F22B83CF8}" presName="thickLine" presStyleLbl="alignNode1" presStyleIdx="2" presStyleCnt="5"/>
      <dgm:spPr/>
    </dgm:pt>
    <dgm:pt modelId="{D832C1CE-AF50-49E8-9B74-1BE5C5F5891D}" type="pres">
      <dgm:prSet presAssocID="{BF409F96-6B30-424D-B969-C47F22B83CF8}" presName="horz1" presStyleCnt="0"/>
      <dgm:spPr/>
    </dgm:pt>
    <dgm:pt modelId="{62D1BC36-6EBA-495C-B390-A03A375C6DFF}" type="pres">
      <dgm:prSet presAssocID="{BF409F96-6B30-424D-B969-C47F22B83CF8}" presName="tx1" presStyleLbl="revTx" presStyleIdx="2" presStyleCnt="5"/>
      <dgm:spPr/>
    </dgm:pt>
    <dgm:pt modelId="{4103100C-192F-43FD-A2F8-100277FC868C}" type="pres">
      <dgm:prSet presAssocID="{BF409F96-6B30-424D-B969-C47F22B83CF8}" presName="vert1" presStyleCnt="0"/>
      <dgm:spPr/>
    </dgm:pt>
    <dgm:pt modelId="{BFD8F437-D601-44A0-9E76-473F08BD6A7E}" type="pres">
      <dgm:prSet presAssocID="{774D3032-1E9C-475E-86D6-32CE69C031F4}" presName="thickLine" presStyleLbl="alignNode1" presStyleIdx="3" presStyleCnt="5"/>
      <dgm:spPr/>
    </dgm:pt>
    <dgm:pt modelId="{7DCBEF31-2EC9-4D12-B8D5-C136A2CB141B}" type="pres">
      <dgm:prSet presAssocID="{774D3032-1E9C-475E-86D6-32CE69C031F4}" presName="horz1" presStyleCnt="0"/>
      <dgm:spPr/>
    </dgm:pt>
    <dgm:pt modelId="{F50143B7-63E4-4D17-8E4F-C4A411A862C2}" type="pres">
      <dgm:prSet presAssocID="{774D3032-1E9C-475E-86D6-32CE69C031F4}" presName="tx1" presStyleLbl="revTx" presStyleIdx="3" presStyleCnt="5"/>
      <dgm:spPr/>
    </dgm:pt>
    <dgm:pt modelId="{CD12EBFC-DA8E-424D-ABFE-22AACA939D11}" type="pres">
      <dgm:prSet presAssocID="{774D3032-1E9C-475E-86D6-32CE69C031F4}" presName="vert1" presStyleCnt="0"/>
      <dgm:spPr/>
    </dgm:pt>
    <dgm:pt modelId="{63E8B3FD-AC0A-434C-A70D-C324905B8AB1}" type="pres">
      <dgm:prSet presAssocID="{8287FB2E-9FEE-4ECA-B67B-05A68BE6805F}" presName="thickLine" presStyleLbl="alignNode1" presStyleIdx="4" presStyleCnt="5"/>
      <dgm:spPr/>
    </dgm:pt>
    <dgm:pt modelId="{EF655DFF-B2B5-410B-87E2-FC1A929D79E4}" type="pres">
      <dgm:prSet presAssocID="{8287FB2E-9FEE-4ECA-B67B-05A68BE6805F}" presName="horz1" presStyleCnt="0"/>
      <dgm:spPr/>
    </dgm:pt>
    <dgm:pt modelId="{9116D67F-A7C0-44C5-96FA-30B834CA12BB}" type="pres">
      <dgm:prSet presAssocID="{8287FB2E-9FEE-4ECA-B67B-05A68BE6805F}" presName="tx1" presStyleLbl="revTx" presStyleIdx="4" presStyleCnt="5"/>
      <dgm:spPr/>
    </dgm:pt>
    <dgm:pt modelId="{363C315B-86A0-418E-B2B9-2C49BF2CEFBB}" type="pres">
      <dgm:prSet presAssocID="{8287FB2E-9FEE-4ECA-B67B-05A68BE6805F}" presName="vert1" presStyleCnt="0"/>
      <dgm:spPr/>
    </dgm:pt>
  </dgm:ptLst>
  <dgm:cxnLst>
    <dgm:cxn modelId="{B16AF607-49B1-483A-9C5E-1CC9ADB10540}" type="presOf" srcId="{BF409F96-6B30-424D-B969-C47F22B83CF8}" destId="{62D1BC36-6EBA-495C-B390-A03A375C6DFF}" srcOrd="0" destOrd="0" presId="urn:microsoft.com/office/officeart/2008/layout/LinedList"/>
    <dgm:cxn modelId="{AE059A0F-36F1-4E90-A887-96FFF6B7F7A5}" type="presOf" srcId="{774D3032-1E9C-475E-86D6-32CE69C031F4}" destId="{F50143B7-63E4-4D17-8E4F-C4A411A862C2}" srcOrd="0" destOrd="0" presId="urn:microsoft.com/office/officeart/2008/layout/LinedList"/>
    <dgm:cxn modelId="{9BF42D3C-748D-4FF6-B8C4-D293C3883344}" type="presOf" srcId="{7D4CD279-9A84-4AD7-9546-0C6359149348}" destId="{93A84CAD-A170-499B-91ED-6C5729155528}" srcOrd="0" destOrd="0" presId="urn:microsoft.com/office/officeart/2008/layout/LinedList"/>
    <dgm:cxn modelId="{BA53AF40-FF9B-47ED-B01A-07C1C7A64128}" type="presOf" srcId="{66B37B27-F686-4AB7-A3D9-170623B486BA}" destId="{CD30CB4A-0B9B-4125-A71E-2D0B9CECF002}" srcOrd="0" destOrd="0" presId="urn:microsoft.com/office/officeart/2008/layout/LinedList"/>
    <dgm:cxn modelId="{4CEC5658-991D-4A5C-AFEF-13BF95291B01}" type="presOf" srcId="{8287FB2E-9FEE-4ECA-B67B-05A68BE6805F}" destId="{9116D67F-A7C0-44C5-96FA-30B834CA12BB}" srcOrd="0" destOrd="0" presId="urn:microsoft.com/office/officeart/2008/layout/LinedList"/>
    <dgm:cxn modelId="{0B372B68-54FF-4F4A-AA14-C28236F4D9F3}" srcId="{66B37B27-F686-4AB7-A3D9-170623B486BA}" destId="{774D3032-1E9C-475E-86D6-32CE69C031F4}" srcOrd="3" destOrd="0" parTransId="{8A6DACA4-7936-48FA-8E85-C4B185B9E2AA}" sibTransId="{995A3EFB-5D66-4A6E-92A5-A51351406C3F}"/>
    <dgm:cxn modelId="{642A1A6A-70C0-4C3D-90DF-F0734367DC38}" srcId="{66B37B27-F686-4AB7-A3D9-170623B486BA}" destId="{7D4CD279-9A84-4AD7-9546-0C6359149348}" srcOrd="1" destOrd="0" parTransId="{F0FB39C3-A085-41A9-AC00-C3344861666F}" sibTransId="{A5061355-5F81-4F3A-A36F-4C31BFF3E576}"/>
    <dgm:cxn modelId="{EF046690-A6E7-40A8-90B6-6A425635B856}" srcId="{66B37B27-F686-4AB7-A3D9-170623B486BA}" destId="{8287FB2E-9FEE-4ECA-B67B-05A68BE6805F}" srcOrd="4" destOrd="0" parTransId="{1D6717DC-8EF7-46B9-8CB4-032BB5BE311C}" sibTransId="{0843B8A6-7863-4709-860B-08B067C06051}"/>
    <dgm:cxn modelId="{3C3B43BD-E521-4E46-B54B-2532D0B0577B}" srcId="{66B37B27-F686-4AB7-A3D9-170623B486BA}" destId="{BF409F96-6B30-424D-B969-C47F22B83CF8}" srcOrd="2" destOrd="0" parTransId="{59B6F8E6-8C8F-4295-85ED-D0F4F56D057D}" sibTransId="{71837775-4E20-4F34-9EAB-7CAF3D669733}"/>
    <dgm:cxn modelId="{926F8FD0-B472-4049-A78F-0EB19B0DDBE5}" type="presOf" srcId="{90A08FB1-FC0F-402B-93CE-88E54EA86420}" destId="{4B4F739D-6DB2-44F3-A077-4B0DFCB4F80E}" srcOrd="0" destOrd="0" presId="urn:microsoft.com/office/officeart/2008/layout/LinedList"/>
    <dgm:cxn modelId="{199940DC-3625-4A54-8C08-544CC856632D}" srcId="{66B37B27-F686-4AB7-A3D9-170623B486BA}" destId="{90A08FB1-FC0F-402B-93CE-88E54EA86420}" srcOrd="0" destOrd="0" parTransId="{30FA1688-C923-4BDA-94C8-95C247D7568C}" sibTransId="{A641EC66-584A-4FFF-8AB5-0C48C80DD91E}"/>
    <dgm:cxn modelId="{93B994EF-B5C3-47AE-AEBE-1AE1C38A7474}" type="presParOf" srcId="{CD30CB4A-0B9B-4125-A71E-2D0B9CECF002}" destId="{DBE10418-EFE0-4AEB-9E64-F95EAB1261C6}" srcOrd="0" destOrd="0" presId="urn:microsoft.com/office/officeart/2008/layout/LinedList"/>
    <dgm:cxn modelId="{F3FB80FC-6326-49A2-839C-6E4B267D0995}" type="presParOf" srcId="{CD30CB4A-0B9B-4125-A71E-2D0B9CECF002}" destId="{AA23159B-2806-43A4-8044-4871F7C0F7D5}" srcOrd="1" destOrd="0" presId="urn:microsoft.com/office/officeart/2008/layout/LinedList"/>
    <dgm:cxn modelId="{C6C11591-8200-44B0-85A0-CF9B3ADB6727}" type="presParOf" srcId="{AA23159B-2806-43A4-8044-4871F7C0F7D5}" destId="{4B4F739D-6DB2-44F3-A077-4B0DFCB4F80E}" srcOrd="0" destOrd="0" presId="urn:microsoft.com/office/officeart/2008/layout/LinedList"/>
    <dgm:cxn modelId="{673A4B1D-7EF8-4403-BDDF-2FF58BCF0A64}" type="presParOf" srcId="{AA23159B-2806-43A4-8044-4871F7C0F7D5}" destId="{1B177B46-2F48-4D10-AD42-D326793A8870}" srcOrd="1" destOrd="0" presId="urn:microsoft.com/office/officeart/2008/layout/LinedList"/>
    <dgm:cxn modelId="{0BB8870B-A066-4BEF-B2AF-D7CEE967C588}" type="presParOf" srcId="{CD30CB4A-0B9B-4125-A71E-2D0B9CECF002}" destId="{8A0ED83B-4166-4783-B028-5B381D72735B}" srcOrd="2" destOrd="0" presId="urn:microsoft.com/office/officeart/2008/layout/LinedList"/>
    <dgm:cxn modelId="{1B28709F-44C1-4A6C-AE2F-6ED2EC761EF0}" type="presParOf" srcId="{CD30CB4A-0B9B-4125-A71E-2D0B9CECF002}" destId="{D53AEA4D-CD50-4019-8A8E-9F6A55D7C6EF}" srcOrd="3" destOrd="0" presId="urn:microsoft.com/office/officeart/2008/layout/LinedList"/>
    <dgm:cxn modelId="{65BCF6D3-44B9-4B14-A7D1-A5BBDC5F0190}" type="presParOf" srcId="{D53AEA4D-CD50-4019-8A8E-9F6A55D7C6EF}" destId="{93A84CAD-A170-499B-91ED-6C5729155528}" srcOrd="0" destOrd="0" presId="urn:microsoft.com/office/officeart/2008/layout/LinedList"/>
    <dgm:cxn modelId="{FC8C3EED-7DE8-4866-AF4A-2576608D4FA9}" type="presParOf" srcId="{D53AEA4D-CD50-4019-8A8E-9F6A55D7C6EF}" destId="{86E97AFB-5592-401A-9249-AB251A4513D7}" srcOrd="1" destOrd="0" presId="urn:microsoft.com/office/officeart/2008/layout/LinedList"/>
    <dgm:cxn modelId="{B0F01EF3-519F-4DC1-8BFE-57B5C66DB104}" type="presParOf" srcId="{CD30CB4A-0B9B-4125-A71E-2D0B9CECF002}" destId="{93738B8C-D3C8-496F-B6C0-DD9920576B90}" srcOrd="4" destOrd="0" presId="urn:microsoft.com/office/officeart/2008/layout/LinedList"/>
    <dgm:cxn modelId="{65AF8A60-D1B4-4DE0-B4A8-213DF7C5989F}" type="presParOf" srcId="{CD30CB4A-0B9B-4125-A71E-2D0B9CECF002}" destId="{D832C1CE-AF50-49E8-9B74-1BE5C5F5891D}" srcOrd="5" destOrd="0" presId="urn:microsoft.com/office/officeart/2008/layout/LinedList"/>
    <dgm:cxn modelId="{4AEA7D6A-C787-40E4-AAE8-544A5D397C90}" type="presParOf" srcId="{D832C1CE-AF50-49E8-9B74-1BE5C5F5891D}" destId="{62D1BC36-6EBA-495C-B390-A03A375C6DFF}" srcOrd="0" destOrd="0" presId="urn:microsoft.com/office/officeart/2008/layout/LinedList"/>
    <dgm:cxn modelId="{38EC998D-35D2-4B49-8F55-677457AD64FD}" type="presParOf" srcId="{D832C1CE-AF50-49E8-9B74-1BE5C5F5891D}" destId="{4103100C-192F-43FD-A2F8-100277FC868C}" srcOrd="1" destOrd="0" presId="urn:microsoft.com/office/officeart/2008/layout/LinedList"/>
    <dgm:cxn modelId="{4793056E-4144-4D2E-8308-28035D8BC03B}" type="presParOf" srcId="{CD30CB4A-0B9B-4125-A71E-2D0B9CECF002}" destId="{BFD8F437-D601-44A0-9E76-473F08BD6A7E}" srcOrd="6" destOrd="0" presId="urn:microsoft.com/office/officeart/2008/layout/LinedList"/>
    <dgm:cxn modelId="{D7B80F7C-EA73-43AA-9003-49A4B56D76C7}" type="presParOf" srcId="{CD30CB4A-0B9B-4125-A71E-2D0B9CECF002}" destId="{7DCBEF31-2EC9-4D12-B8D5-C136A2CB141B}" srcOrd="7" destOrd="0" presId="urn:microsoft.com/office/officeart/2008/layout/LinedList"/>
    <dgm:cxn modelId="{D338BE16-CD7E-4F73-A2A7-08FE139C8C17}" type="presParOf" srcId="{7DCBEF31-2EC9-4D12-B8D5-C136A2CB141B}" destId="{F50143B7-63E4-4D17-8E4F-C4A411A862C2}" srcOrd="0" destOrd="0" presId="urn:microsoft.com/office/officeart/2008/layout/LinedList"/>
    <dgm:cxn modelId="{B3663FBB-E61F-444A-8602-95A4C5A5A8ED}" type="presParOf" srcId="{7DCBEF31-2EC9-4D12-B8D5-C136A2CB141B}" destId="{CD12EBFC-DA8E-424D-ABFE-22AACA939D11}" srcOrd="1" destOrd="0" presId="urn:microsoft.com/office/officeart/2008/layout/LinedList"/>
    <dgm:cxn modelId="{34C8864C-6963-4665-9A5D-13DE9B55C87D}" type="presParOf" srcId="{CD30CB4A-0B9B-4125-A71E-2D0B9CECF002}" destId="{63E8B3FD-AC0A-434C-A70D-C324905B8AB1}" srcOrd="8" destOrd="0" presId="urn:microsoft.com/office/officeart/2008/layout/LinedList"/>
    <dgm:cxn modelId="{5C33CCE5-FAA8-465C-B71F-263A721D2A47}" type="presParOf" srcId="{CD30CB4A-0B9B-4125-A71E-2D0B9CECF002}" destId="{EF655DFF-B2B5-410B-87E2-FC1A929D79E4}" srcOrd="9" destOrd="0" presId="urn:microsoft.com/office/officeart/2008/layout/LinedList"/>
    <dgm:cxn modelId="{EE953A28-58ED-4340-84BF-FDD9702C4F48}" type="presParOf" srcId="{EF655DFF-B2B5-410B-87E2-FC1A929D79E4}" destId="{9116D67F-A7C0-44C5-96FA-30B834CA12BB}" srcOrd="0" destOrd="0" presId="urn:microsoft.com/office/officeart/2008/layout/LinedList"/>
    <dgm:cxn modelId="{51AF04BE-7D42-44B2-99E9-FFDE19A15635}" type="presParOf" srcId="{EF655DFF-B2B5-410B-87E2-FC1A929D79E4}" destId="{363C315B-86A0-418E-B2B9-2C49BF2CE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C9BB12-C16A-4424-86C6-A6DB9CF5C9C8}"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s-CR"/>
        </a:p>
      </dgm:t>
    </dgm:pt>
    <dgm:pt modelId="{40453AEF-8B00-4469-B029-7C51C90BB557}">
      <dgm:prSet phldrT="[Texto]" custT="1"/>
      <dgm:spPr/>
      <dgm:t>
        <a:bodyPr/>
        <a:lstStyle/>
        <a:p>
          <a:r>
            <a:rPr lang="es-CR" sz="2000" b="1">
              <a:latin typeface="Aptos"/>
            </a:rPr>
            <a:t>Ejemplos </a:t>
          </a:r>
        </a:p>
      </dgm:t>
    </dgm:pt>
    <dgm:pt modelId="{210BF369-ACDE-40AA-AA06-ACEEBF878424}" type="parTrans" cxnId="{3AC48265-5798-416B-A9BA-FB0A95F69846}">
      <dgm:prSet/>
      <dgm:spPr/>
      <dgm:t>
        <a:bodyPr/>
        <a:lstStyle/>
        <a:p>
          <a:endParaRPr lang="es-CR" sz="2000">
            <a:latin typeface="Aptos" panose="020B0004020202020204" pitchFamily="34" charset="0"/>
          </a:endParaRPr>
        </a:p>
      </dgm:t>
    </dgm:pt>
    <dgm:pt modelId="{46E26BD3-ED92-489C-A6EC-882B4D0BF48F}" type="sibTrans" cxnId="{3AC48265-5798-416B-A9BA-FB0A95F69846}">
      <dgm:prSet/>
      <dgm:spPr/>
      <dgm:t>
        <a:bodyPr/>
        <a:lstStyle/>
        <a:p>
          <a:endParaRPr lang="es-CR" sz="2000">
            <a:latin typeface="Aptos" panose="020B0004020202020204" pitchFamily="34" charset="0"/>
          </a:endParaRPr>
        </a:p>
      </dgm:t>
    </dgm:pt>
    <dgm:pt modelId="{28DEEBB0-8B80-4F25-AF30-A61B40BB1A3D}">
      <dgm:prSet phldrT="[Texto]" custT="1"/>
      <dgm:spPr/>
      <dgm:t>
        <a:bodyPr/>
        <a:lstStyle/>
        <a:p>
          <a:r>
            <a:rPr lang="es-ES" sz="2000" b="1">
              <a:latin typeface="Aptos"/>
            </a:rPr>
            <a:t>Servicio</a:t>
          </a:r>
          <a:r>
            <a:rPr lang="es-ES" sz="2000">
              <a:latin typeface="Aptos"/>
            </a:rPr>
            <a:t>: conjunto de actividades y prestaciones que buscan satisfacer una necesidad de la población. </a:t>
          </a:r>
        </a:p>
        <a:p>
          <a:r>
            <a:rPr lang="es-ES" sz="2000">
              <a:latin typeface="Aptos"/>
            </a:rPr>
            <a:t>Ej.: Servicio de educación superior de pregrado y grado</a:t>
          </a:r>
          <a:endParaRPr lang="es-CR" sz="2000">
            <a:latin typeface="Aptos"/>
          </a:endParaRPr>
        </a:p>
      </dgm:t>
    </dgm:pt>
    <dgm:pt modelId="{2F298E63-9548-45EA-A0B4-357375F86519}" type="parTrans" cxnId="{D0FF8AA5-BD48-4180-86E4-13130D6CDEA6}">
      <dgm:prSet/>
      <dgm:spPr/>
      <dgm:t>
        <a:bodyPr/>
        <a:lstStyle/>
        <a:p>
          <a:endParaRPr lang="es-CR" sz="2000">
            <a:latin typeface="Aptos" panose="020B0004020202020204" pitchFamily="34" charset="0"/>
          </a:endParaRPr>
        </a:p>
      </dgm:t>
    </dgm:pt>
    <dgm:pt modelId="{B6ED8E6C-DDF9-4204-8608-BA835F1FD98D}" type="sibTrans" cxnId="{D0FF8AA5-BD48-4180-86E4-13130D6CDEA6}">
      <dgm:prSet/>
      <dgm:spPr/>
      <dgm:t>
        <a:bodyPr/>
        <a:lstStyle/>
        <a:p>
          <a:endParaRPr lang="es-CR" sz="2000">
            <a:latin typeface="Aptos" panose="020B0004020202020204" pitchFamily="34" charset="0"/>
          </a:endParaRPr>
        </a:p>
      </dgm:t>
    </dgm:pt>
    <dgm:pt modelId="{59BFBAA5-4FC6-475E-BC5B-97BFE24990A8}">
      <dgm:prSet phldrT="[Texto]" custT="1"/>
      <dgm:spPr/>
      <dgm:t>
        <a:bodyPr/>
        <a:lstStyle/>
        <a:p>
          <a:r>
            <a:rPr lang="es-ES" sz="2000" b="1">
              <a:latin typeface="Aptos"/>
            </a:rPr>
            <a:t>Bienes de uso y consumo</a:t>
          </a:r>
          <a:r>
            <a:rPr lang="es-ES" sz="2000">
              <a:latin typeface="Aptos"/>
            </a:rPr>
            <a:t>: objetos que satisfacen de manera inmediata y directa algún tipo de necesidad de la sociedad. </a:t>
          </a:r>
        </a:p>
        <a:p>
          <a:r>
            <a:rPr lang="es-ES" sz="2000">
              <a:latin typeface="Aptos"/>
            </a:rPr>
            <a:t>Ej.: Entrega de semillas a productores agropecuarios</a:t>
          </a:r>
          <a:endParaRPr lang="es-CR" sz="2000">
            <a:latin typeface="Aptos"/>
          </a:endParaRPr>
        </a:p>
      </dgm:t>
    </dgm:pt>
    <dgm:pt modelId="{99B12B02-A224-4899-8133-D226FA1642A2}" type="parTrans" cxnId="{26465CFA-7A57-4B88-BAB9-B122DC362FC6}">
      <dgm:prSet/>
      <dgm:spPr/>
      <dgm:t>
        <a:bodyPr/>
        <a:lstStyle/>
        <a:p>
          <a:endParaRPr lang="es-CR" sz="2000">
            <a:latin typeface="Aptos" panose="020B0004020202020204" pitchFamily="34" charset="0"/>
          </a:endParaRPr>
        </a:p>
      </dgm:t>
    </dgm:pt>
    <dgm:pt modelId="{41547040-32EF-4917-9E88-8037CD6CAB84}" type="sibTrans" cxnId="{26465CFA-7A57-4B88-BAB9-B122DC362FC6}">
      <dgm:prSet/>
      <dgm:spPr/>
      <dgm:t>
        <a:bodyPr/>
        <a:lstStyle/>
        <a:p>
          <a:endParaRPr lang="es-CR" sz="2000">
            <a:latin typeface="Aptos" panose="020B0004020202020204" pitchFamily="34" charset="0"/>
          </a:endParaRPr>
        </a:p>
      </dgm:t>
    </dgm:pt>
    <dgm:pt modelId="{93EE678D-ACD4-4818-B5D3-CB882A03DE87}">
      <dgm:prSet phldrT="[Texto]" custT="1"/>
      <dgm:spPr/>
      <dgm:t>
        <a:bodyPr/>
        <a:lstStyle/>
        <a:p>
          <a:r>
            <a:rPr lang="es-ES" sz="2000" b="1">
              <a:latin typeface="Aptos"/>
            </a:rPr>
            <a:t>Bienes de capital</a:t>
          </a:r>
          <a:r>
            <a:rPr lang="es-ES" sz="2000" b="0">
              <a:latin typeface="Aptos"/>
            </a:rPr>
            <a:t>:</a:t>
          </a:r>
          <a:r>
            <a:rPr lang="es-ES" sz="2000">
              <a:latin typeface="Aptos"/>
            </a:rPr>
            <a:t> bienes durables (infraestructura, equipamiento, inmuebles, instalaciones, entre otros) que incrementan la capacidad de producción del sector público o del país.</a:t>
          </a:r>
        </a:p>
        <a:p>
          <a:r>
            <a:rPr lang="es-ES" sz="2000">
              <a:latin typeface="Aptos"/>
            </a:rPr>
            <a:t>Ej.: Construcción de laboratorios</a:t>
          </a:r>
          <a:endParaRPr lang="es-CR" sz="2000">
            <a:latin typeface="Aptos"/>
          </a:endParaRPr>
        </a:p>
      </dgm:t>
    </dgm:pt>
    <dgm:pt modelId="{F9F50B69-A6A6-46FB-BD80-0188E83D9907}" type="parTrans" cxnId="{A736D0C9-896F-4BC5-83CB-3AEB92D8A15A}">
      <dgm:prSet/>
      <dgm:spPr/>
      <dgm:t>
        <a:bodyPr/>
        <a:lstStyle/>
        <a:p>
          <a:endParaRPr lang="es-CR" sz="2000">
            <a:latin typeface="Aptos" panose="020B0004020202020204" pitchFamily="34" charset="0"/>
          </a:endParaRPr>
        </a:p>
      </dgm:t>
    </dgm:pt>
    <dgm:pt modelId="{7DEE3592-7F80-4CBF-AAE5-E09A3A10D33F}" type="sibTrans" cxnId="{A736D0C9-896F-4BC5-83CB-3AEB92D8A15A}">
      <dgm:prSet/>
      <dgm:spPr/>
      <dgm:t>
        <a:bodyPr/>
        <a:lstStyle/>
        <a:p>
          <a:endParaRPr lang="es-CR" sz="2000">
            <a:latin typeface="Aptos" panose="020B0004020202020204" pitchFamily="34" charset="0"/>
          </a:endParaRPr>
        </a:p>
      </dgm:t>
    </dgm:pt>
    <dgm:pt modelId="{357E3AA3-0C37-4922-8225-47738BB22F75}" type="pres">
      <dgm:prSet presAssocID="{AEC9BB12-C16A-4424-86C6-A6DB9CF5C9C8}" presName="vert0" presStyleCnt="0">
        <dgm:presLayoutVars>
          <dgm:dir/>
          <dgm:animOne val="branch"/>
          <dgm:animLvl val="lvl"/>
        </dgm:presLayoutVars>
      </dgm:prSet>
      <dgm:spPr/>
    </dgm:pt>
    <dgm:pt modelId="{5026F7C5-57C7-4EFE-BB51-09560FD535AC}" type="pres">
      <dgm:prSet presAssocID="{40453AEF-8B00-4469-B029-7C51C90BB557}" presName="thickLine" presStyleLbl="alignNode1" presStyleIdx="0" presStyleCnt="1"/>
      <dgm:spPr/>
    </dgm:pt>
    <dgm:pt modelId="{7B504B38-C8D9-436B-87EC-57EDAC264ED3}" type="pres">
      <dgm:prSet presAssocID="{40453AEF-8B00-4469-B029-7C51C90BB557}" presName="horz1" presStyleCnt="0"/>
      <dgm:spPr/>
    </dgm:pt>
    <dgm:pt modelId="{CED21F11-7D33-4DC9-ADD6-D39EA205412B}" type="pres">
      <dgm:prSet presAssocID="{40453AEF-8B00-4469-B029-7C51C90BB557}" presName="tx1" presStyleLbl="revTx" presStyleIdx="0" presStyleCnt="4"/>
      <dgm:spPr/>
    </dgm:pt>
    <dgm:pt modelId="{2214D173-B653-4E2D-A02E-F2FDC75F3216}" type="pres">
      <dgm:prSet presAssocID="{40453AEF-8B00-4469-B029-7C51C90BB557}" presName="vert1" presStyleCnt="0"/>
      <dgm:spPr/>
    </dgm:pt>
    <dgm:pt modelId="{182C27FB-2C4A-4B9E-A826-83DFD4EA2375}" type="pres">
      <dgm:prSet presAssocID="{28DEEBB0-8B80-4F25-AF30-A61B40BB1A3D}" presName="vertSpace2a" presStyleCnt="0"/>
      <dgm:spPr/>
    </dgm:pt>
    <dgm:pt modelId="{5533EF92-779F-43D0-971C-865F28D3EA3E}" type="pres">
      <dgm:prSet presAssocID="{28DEEBB0-8B80-4F25-AF30-A61B40BB1A3D}" presName="horz2" presStyleCnt="0"/>
      <dgm:spPr/>
    </dgm:pt>
    <dgm:pt modelId="{C7329F49-F16A-4A0B-9EDC-C5285B940433}" type="pres">
      <dgm:prSet presAssocID="{28DEEBB0-8B80-4F25-AF30-A61B40BB1A3D}" presName="horzSpace2" presStyleCnt="0"/>
      <dgm:spPr/>
    </dgm:pt>
    <dgm:pt modelId="{C84A4B01-AF29-40EE-BAB4-7F4C2476C9FF}" type="pres">
      <dgm:prSet presAssocID="{28DEEBB0-8B80-4F25-AF30-A61B40BB1A3D}" presName="tx2" presStyleLbl="revTx" presStyleIdx="1" presStyleCnt="4"/>
      <dgm:spPr/>
    </dgm:pt>
    <dgm:pt modelId="{7F5F1737-5757-4F07-8472-05B23B471BE9}" type="pres">
      <dgm:prSet presAssocID="{28DEEBB0-8B80-4F25-AF30-A61B40BB1A3D}" presName="vert2" presStyleCnt="0"/>
      <dgm:spPr/>
    </dgm:pt>
    <dgm:pt modelId="{FF529350-CA37-4DF9-8683-31585051BDC5}" type="pres">
      <dgm:prSet presAssocID="{28DEEBB0-8B80-4F25-AF30-A61B40BB1A3D}" presName="thinLine2b" presStyleLbl="callout" presStyleIdx="0" presStyleCnt="3"/>
      <dgm:spPr/>
    </dgm:pt>
    <dgm:pt modelId="{29B1870D-E5E9-48B3-BEA3-ABE960F3A2C8}" type="pres">
      <dgm:prSet presAssocID="{28DEEBB0-8B80-4F25-AF30-A61B40BB1A3D}" presName="vertSpace2b" presStyleCnt="0"/>
      <dgm:spPr/>
    </dgm:pt>
    <dgm:pt modelId="{5B14370F-D3E6-4A2A-8371-64337A89D304}" type="pres">
      <dgm:prSet presAssocID="{59BFBAA5-4FC6-475E-BC5B-97BFE24990A8}" presName="horz2" presStyleCnt="0"/>
      <dgm:spPr/>
    </dgm:pt>
    <dgm:pt modelId="{5EF0D72E-ED97-44A5-88CE-C8A2418BD9B6}" type="pres">
      <dgm:prSet presAssocID="{59BFBAA5-4FC6-475E-BC5B-97BFE24990A8}" presName="horzSpace2" presStyleCnt="0"/>
      <dgm:spPr/>
    </dgm:pt>
    <dgm:pt modelId="{1F59CA9B-A6DB-479B-B2AE-699F63D177F8}" type="pres">
      <dgm:prSet presAssocID="{59BFBAA5-4FC6-475E-BC5B-97BFE24990A8}" presName="tx2" presStyleLbl="revTx" presStyleIdx="2" presStyleCnt="4"/>
      <dgm:spPr/>
    </dgm:pt>
    <dgm:pt modelId="{8383FA5B-F47F-4380-9EBE-FCEEB63B502A}" type="pres">
      <dgm:prSet presAssocID="{59BFBAA5-4FC6-475E-BC5B-97BFE24990A8}" presName="vert2" presStyleCnt="0"/>
      <dgm:spPr/>
    </dgm:pt>
    <dgm:pt modelId="{E7D2BF3C-A95F-4EB0-A3B0-349F0C53CAA1}" type="pres">
      <dgm:prSet presAssocID="{59BFBAA5-4FC6-475E-BC5B-97BFE24990A8}" presName="thinLine2b" presStyleLbl="callout" presStyleIdx="1" presStyleCnt="3"/>
      <dgm:spPr/>
    </dgm:pt>
    <dgm:pt modelId="{377A93D8-0E3C-4AD2-B2C8-763CBDEE323C}" type="pres">
      <dgm:prSet presAssocID="{59BFBAA5-4FC6-475E-BC5B-97BFE24990A8}" presName="vertSpace2b" presStyleCnt="0"/>
      <dgm:spPr/>
    </dgm:pt>
    <dgm:pt modelId="{F8E252F8-41E0-4B97-BB30-F1AF9841EC60}" type="pres">
      <dgm:prSet presAssocID="{93EE678D-ACD4-4818-B5D3-CB882A03DE87}" presName="horz2" presStyleCnt="0"/>
      <dgm:spPr/>
    </dgm:pt>
    <dgm:pt modelId="{4423DDBC-4868-46C6-91C9-CAF0C714B677}" type="pres">
      <dgm:prSet presAssocID="{93EE678D-ACD4-4818-B5D3-CB882A03DE87}" presName="horzSpace2" presStyleCnt="0"/>
      <dgm:spPr/>
    </dgm:pt>
    <dgm:pt modelId="{1C55841A-5182-4E76-A9F3-226A6B041478}" type="pres">
      <dgm:prSet presAssocID="{93EE678D-ACD4-4818-B5D3-CB882A03DE87}" presName="tx2" presStyleLbl="revTx" presStyleIdx="3" presStyleCnt="4"/>
      <dgm:spPr/>
    </dgm:pt>
    <dgm:pt modelId="{EA729C62-F172-421A-9676-FA08A37CA682}" type="pres">
      <dgm:prSet presAssocID="{93EE678D-ACD4-4818-B5D3-CB882A03DE87}" presName="vert2" presStyleCnt="0"/>
      <dgm:spPr/>
    </dgm:pt>
    <dgm:pt modelId="{F92FCF59-ABD7-49EA-9078-8EECB2563582}" type="pres">
      <dgm:prSet presAssocID="{93EE678D-ACD4-4818-B5D3-CB882A03DE87}" presName="thinLine2b" presStyleLbl="callout" presStyleIdx="2" presStyleCnt="3"/>
      <dgm:spPr/>
    </dgm:pt>
    <dgm:pt modelId="{DAB2587F-14B0-485C-895C-E96B0D4E5374}" type="pres">
      <dgm:prSet presAssocID="{93EE678D-ACD4-4818-B5D3-CB882A03DE87}" presName="vertSpace2b" presStyleCnt="0"/>
      <dgm:spPr/>
    </dgm:pt>
  </dgm:ptLst>
  <dgm:cxnLst>
    <dgm:cxn modelId="{310FE702-2782-4C60-A417-3C539D30A29B}" type="presOf" srcId="{59BFBAA5-4FC6-475E-BC5B-97BFE24990A8}" destId="{1F59CA9B-A6DB-479B-B2AE-699F63D177F8}" srcOrd="0" destOrd="0" presId="urn:microsoft.com/office/officeart/2008/layout/LinedList"/>
    <dgm:cxn modelId="{2395CB1B-6CCB-49E8-8436-F7CBC68ABF5C}" type="presOf" srcId="{93EE678D-ACD4-4818-B5D3-CB882A03DE87}" destId="{1C55841A-5182-4E76-A9F3-226A6B041478}" srcOrd="0" destOrd="0" presId="urn:microsoft.com/office/officeart/2008/layout/LinedList"/>
    <dgm:cxn modelId="{3AC48265-5798-416B-A9BA-FB0A95F69846}" srcId="{AEC9BB12-C16A-4424-86C6-A6DB9CF5C9C8}" destId="{40453AEF-8B00-4469-B029-7C51C90BB557}" srcOrd="0" destOrd="0" parTransId="{210BF369-ACDE-40AA-AA06-ACEEBF878424}" sibTransId="{46E26BD3-ED92-489C-A6EC-882B4D0BF48F}"/>
    <dgm:cxn modelId="{04BAF271-5471-435F-97B6-E83C0523B226}" type="presOf" srcId="{40453AEF-8B00-4469-B029-7C51C90BB557}" destId="{CED21F11-7D33-4DC9-ADD6-D39EA205412B}" srcOrd="0" destOrd="0" presId="urn:microsoft.com/office/officeart/2008/layout/LinedList"/>
    <dgm:cxn modelId="{66C0459B-5C43-46FE-9E60-683F70EF3048}" type="presOf" srcId="{AEC9BB12-C16A-4424-86C6-A6DB9CF5C9C8}" destId="{357E3AA3-0C37-4922-8225-47738BB22F75}" srcOrd="0" destOrd="0" presId="urn:microsoft.com/office/officeart/2008/layout/LinedList"/>
    <dgm:cxn modelId="{D0FF8AA5-BD48-4180-86E4-13130D6CDEA6}" srcId="{40453AEF-8B00-4469-B029-7C51C90BB557}" destId="{28DEEBB0-8B80-4F25-AF30-A61B40BB1A3D}" srcOrd="0" destOrd="0" parTransId="{2F298E63-9548-45EA-A0B4-357375F86519}" sibTransId="{B6ED8E6C-DDF9-4204-8608-BA835F1FD98D}"/>
    <dgm:cxn modelId="{A736D0C9-896F-4BC5-83CB-3AEB92D8A15A}" srcId="{40453AEF-8B00-4469-B029-7C51C90BB557}" destId="{93EE678D-ACD4-4818-B5D3-CB882A03DE87}" srcOrd="2" destOrd="0" parTransId="{F9F50B69-A6A6-46FB-BD80-0188E83D9907}" sibTransId="{7DEE3592-7F80-4CBF-AAE5-E09A3A10D33F}"/>
    <dgm:cxn modelId="{FB5A65EC-14B3-4293-B9A0-78E59DF8B722}" type="presOf" srcId="{28DEEBB0-8B80-4F25-AF30-A61B40BB1A3D}" destId="{C84A4B01-AF29-40EE-BAB4-7F4C2476C9FF}" srcOrd="0" destOrd="0" presId="urn:microsoft.com/office/officeart/2008/layout/LinedList"/>
    <dgm:cxn modelId="{26465CFA-7A57-4B88-BAB9-B122DC362FC6}" srcId="{40453AEF-8B00-4469-B029-7C51C90BB557}" destId="{59BFBAA5-4FC6-475E-BC5B-97BFE24990A8}" srcOrd="1" destOrd="0" parTransId="{99B12B02-A224-4899-8133-D226FA1642A2}" sibTransId="{41547040-32EF-4917-9E88-8037CD6CAB84}"/>
    <dgm:cxn modelId="{2415CCAF-11D3-4AB4-BF88-1711927A13A8}" type="presParOf" srcId="{357E3AA3-0C37-4922-8225-47738BB22F75}" destId="{5026F7C5-57C7-4EFE-BB51-09560FD535AC}" srcOrd="0" destOrd="0" presId="urn:microsoft.com/office/officeart/2008/layout/LinedList"/>
    <dgm:cxn modelId="{4C1F362F-3108-4534-826B-58C6C88EE468}" type="presParOf" srcId="{357E3AA3-0C37-4922-8225-47738BB22F75}" destId="{7B504B38-C8D9-436B-87EC-57EDAC264ED3}" srcOrd="1" destOrd="0" presId="urn:microsoft.com/office/officeart/2008/layout/LinedList"/>
    <dgm:cxn modelId="{2B1E0A3E-0E3F-48B8-8238-1AC8AED0F5A2}" type="presParOf" srcId="{7B504B38-C8D9-436B-87EC-57EDAC264ED3}" destId="{CED21F11-7D33-4DC9-ADD6-D39EA205412B}" srcOrd="0" destOrd="0" presId="urn:microsoft.com/office/officeart/2008/layout/LinedList"/>
    <dgm:cxn modelId="{9618873B-568B-4822-BD76-B5780DA298BF}" type="presParOf" srcId="{7B504B38-C8D9-436B-87EC-57EDAC264ED3}" destId="{2214D173-B653-4E2D-A02E-F2FDC75F3216}" srcOrd="1" destOrd="0" presId="urn:microsoft.com/office/officeart/2008/layout/LinedList"/>
    <dgm:cxn modelId="{E1B18DEB-CD76-4A74-AC9F-EF3005584714}" type="presParOf" srcId="{2214D173-B653-4E2D-A02E-F2FDC75F3216}" destId="{182C27FB-2C4A-4B9E-A826-83DFD4EA2375}" srcOrd="0" destOrd="0" presId="urn:microsoft.com/office/officeart/2008/layout/LinedList"/>
    <dgm:cxn modelId="{70518BD3-FA03-4CB7-930D-FA2889E9B06C}" type="presParOf" srcId="{2214D173-B653-4E2D-A02E-F2FDC75F3216}" destId="{5533EF92-779F-43D0-971C-865F28D3EA3E}" srcOrd="1" destOrd="0" presId="urn:microsoft.com/office/officeart/2008/layout/LinedList"/>
    <dgm:cxn modelId="{0D66D582-8409-4922-A991-DC4F7F7E9A11}" type="presParOf" srcId="{5533EF92-779F-43D0-971C-865F28D3EA3E}" destId="{C7329F49-F16A-4A0B-9EDC-C5285B940433}" srcOrd="0" destOrd="0" presId="urn:microsoft.com/office/officeart/2008/layout/LinedList"/>
    <dgm:cxn modelId="{0B0BC4D0-36CC-4043-B86F-0A4656FF9C3D}" type="presParOf" srcId="{5533EF92-779F-43D0-971C-865F28D3EA3E}" destId="{C84A4B01-AF29-40EE-BAB4-7F4C2476C9FF}" srcOrd="1" destOrd="0" presId="urn:microsoft.com/office/officeart/2008/layout/LinedList"/>
    <dgm:cxn modelId="{D1D2763F-A4A9-41F6-A136-EF78BEF52322}" type="presParOf" srcId="{5533EF92-779F-43D0-971C-865F28D3EA3E}" destId="{7F5F1737-5757-4F07-8472-05B23B471BE9}" srcOrd="2" destOrd="0" presId="urn:microsoft.com/office/officeart/2008/layout/LinedList"/>
    <dgm:cxn modelId="{DFF36BF5-203C-42A9-AFAA-9D54FD40B071}" type="presParOf" srcId="{2214D173-B653-4E2D-A02E-F2FDC75F3216}" destId="{FF529350-CA37-4DF9-8683-31585051BDC5}" srcOrd="2" destOrd="0" presId="urn:microsoft.com/office/officeart/2008/layout/LinedList"/>
    <dgm:cxn modelId="{20460F4A-86DB-4BBB-92BA-0BB625A6D7C1}" type="presParOf" srcId="{2214D173-B653-4E2D-A02E-F2FDC75F3216}" destId="{29B1870D-E5E9-48B3-BEA3-ABE960F3A2C8}" srcOrd="3" destOrd="0" presId="urn:microsoft.com/office/officeart/2008/layout/LinedList"/>
    <dgm:cxn modelId="{FA853DD9-23AD-4CAD-8130-56436E257C76}" type="presParOf" srcId="{2214D173-B653-4E2D-A02E-F2FDC75F3216}" destId="{5B14370F-D3E6-4A2A-8371-64337A89D304}" srcOrd="4" destOrd="0" presId="urn:microsoft.com/office/officeart/2008/layout/LinedList"/>
    <dgm:cxn modelId="{7D94A98B-7AEA-4D7D-8D42-0F6A39DF7053}" type="presParOf" srcId="{5B14370F-D3E6-4A2A-8371-64337A89D304}" destId="{5EF0D72E-ED97-44A5-88CE-C8A2418BD9B6}" srcOrd="0" destOrd="0" presId="urn:microsoft.com/office/officeart/2008/layout/LinedList"/>
    <dgm:cxn modelId="{7C15624E-602A-4AC1-99DA-9BB18EC9E855}" type="presParOf" srcId="{5B14370F-D3E6-4A2A-8371-64337A89D304}" destId="{1F59CA9B-A6DB-479B-B2AE-699F63D177F8}" srcOrd="1" destOrd="0" presId="urn:microsoft.com/office/officeart/2008/layout/LinedList"/>
    <dgm:cxn modelId="{BCB91FF3-D056-47DF-B83E-07F616A58752}" type="presParOf" srcId="{5B14370F-D3E6-4A2A-8371-64337A89D304}" destId="{8383FA5B-F47F-4380-9EBE-FCEEB63B502A}" srcOrd="2" destOrd="0" presId="urn:microsoft.com/office/officeart/2008/layout/LinedList"/>
    <dgm:cxn modelId="{7C27014C-8CA8-4489-81E5-517E27592882}" type="presParOf" srcId="{2214D173-B653-4E2D-A02E-F2FDC75F3216}" destId="{E7D2BF3C-A95F-4EB0-A3B0-349F0C53CAA1}" srcOrd="5" destOrd="0" presId="urn:microsoft.com/office/officeart/2008/layout/LinedList"/>
    <dgm:cxn modelId="{F5FDCF93-13AD-4D12-93A2-5E5912211CC4}" type="presParOf" srcId="{2214D173-B653-4E2D-A02E-F2FDC75F3216}" destId="{377A93D8-0E3C-4AD2-B2C8-763CBDEE323C}" srcOrd="6" destOrd="0" presId="urn:microsoft.com/office/officeart/2008/layout/LinedList"/>
    <dgm:cxn modelId="{08DA9E5D-608E-411E-9BD3-F1A598E789D7}" type="presParOf" srcId="{2214D173-B653-4E2D-A02E-F2FDC75F3216}" destId="{F8E252F8-41E0-4B97-BB30-F1AF9841EC60}" srcOrd="7" destOrd="0" presId="urn:microsoft.com/office/officeart/2008/layout/LinedList"/>
    <dgm:cxn modelId="{D1AC48FC-A618-4E83-AE9F-45E73D55C7CC}" type="presParOf" srcId="{F8E252F8-41E0-4B97-BB30-F1AF9841EC60}" destId="{4423DDBC-4868-46C6-91C9-CAF0C714B677}" srcOrd="0" destOrd="0" presId="urn:microsoft.com/office/officeart/2008/layout/LinedList"/>
    <dgm:cxn modelId="{A3CD063B-75B9-48C5-B69D-9758B7569A95}" type="presParOf" srcId="{F8E252F8-41E0-4B97-BB30-F1AF9841EC60}" destId="{1C55841A-5182-4E76-A9F3-226A6B041478}" srcOrd="1" destOrd="0" presId="urn:microsoft.com/office/officeart/2008/layout/LinedList"/>
    <dgm:cxn modelId="{9434833F-93C2-4F08-A51C-7C9932AE33C1}" type="presParOf" srcId="{F8E252F8-41E0-4B97-BB30-F1AF9841EC60}" destId="{EA729C62-F172-421A-9676-FA08A37CA682}" srcOrd="2" destOrd="0" presId="urn:microsoft.com/office/officeart/2008/layout/LinedList"/>
    <dgm:cxn modelId="{248195DC-A1AF-4CF5-80F3-2A237A29C8CD}" type="presParOf" srcId="{2214D173-B653-4E2D-A02E-F2FDC75F3216}" destId="{F92FCF59-ABD7-49EA-9078-8EECB2563582}" srcOrd="8" destOrd="0" presId="urn:microsoft.com/office/officeart/2008/layout/LinedList"/>
    <dgm:cxn modelId="{0FE426D9-4E77-4D16-9AC9-C43FEB6F19EF}" type="presParOf" srcId="{2214D173-B653-4E2D-A02E-F2FDC75F3216}" destId="{DAB2587F-14B0-485C-895C-E96B0D4E537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CB9D6-737F-403E-9827-BD9E77ED5FCF}" type="doc">
      <dgm:prSet loTypeId="urn:microsoft.com/office/officeart/2005/8/layout/hierarchy2" loCatId="hierarchy" qsTypeId="urn:microsoft.com/office/officeart/2005/8/quickstyle/simple4" qsCatId="simple" csTypeId="urn:microsoft.com/office/officeart/2005/8/colors/colorful4" csCatId="colorful" phldr="1"/>
      <dgm:spPr/>
      <dgm:t>
        <a:bodyPr/>
        <a:lstStyle/>
        <a:p>
          <a:endParaRPr lang="es-CR"/>
        </a:p>
      </dgm:t>
    </dgm:pt>
    <dgm:pt modelId="{3306279C-DBE4-41E6-BEB0-188463ECAD51}">
      <dgm:prSet phldrT="[Texto]"/>
      <dgm:spPr/>
      <dgm:t>
        <a:bodyPr/>
        <a:lstStyle/>
        <a:p>
          <a:r>
            <a:rPr lang="es-CR">
              <a:latin typeface="Aptos" panose="020B0004020202020204" pitchFamily="34" charset="0"/>
            </a:rPr>
            <a:t>Elementos que definen un producto</a:t>
          </a:r>
        </a:p>
      </dgm:t>
    </dgm:pt>
    <dgm:pt modelId="{841B392E-C40E-44CF-BA1B-7FFFB0E290CF}" type="parTrans" cxnId="{49B10905-D7EB-4DD7-A5B9-816088BD6CC8}">
      <dgm:prSet/>
      <dgm:spPr/>
      <dgm:t>
        <a:bodyPr/>
        <a:lstStyle/>
        <a:p>
          <a:endParaRPr lang="es-CR">
            <a:latin typeface="Aptos" panose="020B0004020202020204" pitchFamily="34" charset="0"/>
          </a:endParaRPr>
        </a:p>
      </dgm:t>
    </dgm:pt>
    <dgm:pt modelId="{D1537AB6-A30F-4C80-B55F-35170D84E599}" type="sibTrans" cxnId="{49B10905-D7EB-4DD7-A5B9-816088BD6CC8}">
      <dgm:prSet/>
      <dgm:spPr/>
      <dgm:t>
        <a:bodyPr/>
        <a:lstStyle/>
        <a:p>
          <a:endParaRPr lang="es-CR">
            <a:latin typeface="Aptos" panose="020B0004020202020204" pitchFamily="34" charset="0"/>
          </a:endParaRPr>
        </a:p>
      </dgm:t>
    </dgm:pt>
    <dgm:pt modelId="{152B4DD9-D813-48E8-999B-13E89516B211}">
      <dgm:prSet/>
      <dgm:spPr/>
      <dgm:t>
        <a:bodyPr/>
        <a:lstStyle/>
        <a:p>
          <a:r>
            <a:rPr lang="es-CR">
              <a:latin typeface="Aptos" panose="020B0004020202020204" pitchFamily="34" charset="0"/>
            </a:rPr>
            <a:t>Nombre del producto:</a:t>
          </a:r>
        </a:p>
      </dgm:t>
    </dgm:pt>
    <dgm:pt modelId="{701E1479-BA39-490E-AEF9-DE7D54C78614}" type="parTrans" cxnId="{22B379CC-A8A1-431F-9EFC-8335DE93E5C3}">
      <dgm:prSet/>
      <dgm:spPr/>
      <dgm:t>
        <a:bodyPr/>
        <a:lstStyle/>
        <a:p>
          <a:endParaRPr lang="es-CR">
            <a:latin typeface="Aptos" panose="020B0004020202020204" pitchFamily="34" charset="0"/>
          </a:endParaRPr>
        </a:p>
      </dgm:t>
    </dgm:pt>
    <dgm:pt modelId="{9A914727-B98F-4510-9D7E-9C7D666DA5CF}" type="sibTrans" cxnId="{22B379CC-A8A1-431F-9EFC-8335DE93E5C3}">
      <dgm:prSet/>
      <dgm:spPr/>
      <dgm:t>
        <a:bodyPr/>
        <a:lstStyle/>
        <a:p>
          <a:endParaRPr lang="es-CR">
            <a:latin typeface="Aptos" panose="020B0004020202020204" pitchFamily="34" charset="0"/>
          </a:endParaRPr>
        </a:p>
      </dgm:t>
    </dgm:pt>
    <dgm:pt modelId="{6D774CF4-C128-424A-9D6C-27D9EDC7C274}">
      <dgm:prSet/>
      <dgm:spPr/>
      <dgm:t>
        <a:bodyPr/>
        <a:lstStyle/>
        <a:p>
          <a:r>
            <a:rPr lang="es-CR">
              <a:latin typeface="Aptos" panose="020B0004020202020204" pitchFamily="34" charset="0"/>
            </a:rPr>
            <a:t>Unidad de medida:</a:t>
          </a:r>
        </a:p>
      </dgm:t>
    </dgm:pt>
    <dgm:pt modelId="{13940827-A64C-4A43-93AD-EF5AF2AFA741}" type="parTrans" cxnId="{0F63B2A6-0498-4468-9AEF-0FFCC3558C74}">
      <dgm:prSet/>
      <dgm:spPr/>
      <dgm:t>
        <a:bodyPr/>
        <a:lstStyle/>
        <a:p>
          <a:endParaRPr lang="es-CR">
            <a:latin typeface="Aptos" panose="020B0004020202020204" pitchFamily="34" charset="0"/>
          </a:endParaRPr>
        </a:p>
      </dgm:t>
    </dgm:pt>
    <dgm:pt modelId="{7DBB1883-AD37-4410-A5BD-D4A382AE412B}" type="sibTrans" cxnId="{0F63B2A6-0498-4468-9AEF-0FFCC3558C74}">
      <dgm:prSet/>
      <dgm:spPr/>
      <dgm:t>
        <a:bodyPr/>
        <a:lstStyle/>
        <a:p>
          <a:endParaRPr lang="es-CR">
            <a:latin typeface="Aptos" panose="020B0004020202020204" pitchFamily="34" charset="0"/>
          </a:endParaRPr>
        </a:p>
      </dgm:t>
    </dgm:pt>
    <dgm:pt modelId="{BF504D69-FB9B-4E75-BD85-3879171AA23E}">
      <dgm:prSet/>
      <dgm:spPr/>
      <dgm:t>
        <a:bodyPr/>
        <a:lstStyle/>
        <a:p>
          <a:r>
            <a:rPr lang="es-CR">
              <a:latin typeface="Aptos" panose="020B0004020202020204" pitchFamily="34" charset="0"/>
            </a:rPr>
            <a:t>Cantidad:</a:t>
          </a:r>
        </a:p>
      </dgm:t>
    </dgm:pt>
    <dgm:pt modelId="{B4B9C73C-B0D4-4BBF-88E3-631BD8C19785}" type="parTrans" cxnId="{DA1D7329-02C5-4198-A63D-B11C2FEEED9A}">
      <dgm:prSet/>
      <dgm:spPr/>
      <dgm:t>
        <a:bodyPr/>
        <a:lstStyle/>
        <a:p>
          <a:endParaRPr lang="es-CR">
            <a:latin typeface="Aptos" panose="020B0004020202020204" pitchFamily="34" charset="0"/>
          </a:endParaRPr>
        </a:p>
      </dgm:t>
    </dgm:pt>
    <dgm:pt modelId="{EF580D7D-EE23-4C80-84CA-92B1F9523409}" type="sibTrans" cxnId="{DA1D7329-02C5-4198-A63D-B11C2FEEED9A}">
      <dgm:prSet/>
      <dgm:spPr/>
      <dgm:t>
        <a:bodyPr/>
        <a:lstStyle/>
        <a:p>
          <a:endParaRPr lang="es-CR">
            <a:latin typeface="Aptos" panose="020B0004020202020204" pitchFamily="34" charset="0"/>
          </a:endParaRPr>
        </a:p>
      </dgm:t>
    </dgm:pt>
    <dgm:pt modelId="{9BCF1C98-BAB0-4DC6-AD85-D0B282AD2E24}">
      <dgm:prSet/>
      <dgm:spPr/>
      <dgm:t>
        <a:bodyPr/>
        <a:lstStyle/>
        <a:p>
          <a:r>
            <a:rPr lang="es-CR">
              <a:latin typeface="Aptos" panose="020B0004020202020204" pitchFamily="34" charset="0"/>
            </a:rPr>
            <a:t>Usuarios:</a:t>
          </a:r>
        </a:p>
      </dgm:t>
    </dgm:pt>
    <dgm:pt modelId="{95505864-3122-4B49-8F05-1672B5DC2457}" type="parTrans" cxnId="{7EA1D7D8-DEA9-40F0-93D9-7ED505797D1A}">
      <dgm:prSet/>
      <dgm:spPr/>
      <dgm:t>
        <a:bodyPr/>
        <a:lstStyle/>
        <a:p>
          <a:endParaRPr lang="es-CR">
            <a:latin typeface="Aptos" panose="020B0004020202020204" pitchFamily="34" charset="0"/>
          </a:endParaRPr>
        </a:p>
      </dgm:t>
    </dgm:pt>
    <dgm:pt modelId="{C68EAE52-038E-4B1F-992F-D151B1626C71}" type="sibTrans" cxnId="{7EA1D7D8-DEA9-40F0-93D9-7ED505797D1A}">
      <dgm:prSet/>
      <dgm:spPr/>
      <dgm:t>
        <a:bodyPr/>
        <a:lstStyle/>
        <a:p>
          <a:endParaRPr lang="es-CR">
            <a:latin typeface="Aptos" panose="020B0004020202020204" pitchFamily="34" charset="0"/>
          </a:endParaRPr>
        </a:p>
      </dgm:t>
    </dgm:pt>
    <dgm:pt modelId="{13AAF52B-6B15-4B97-B612-CA4025468348}">
      <dgm:prSet/>
      <dgm:spPr/>
      <dgm:t>
        <a:bodyPr/>
        <a:lstStyle/>
        <a:p>
          <a:r>
            <a:rPr lang="es-CR">
              <a:latin typeface="Aptos" panose="020B0004020202020204" pitchFamily="34" charset="0"/>
            </a:rPr>
            <a:t>Servicio de Educación Superior</a:t>
          </a:r>
        </a:p>
      </dgm:t>
    </dgm:pt>
    <dgm:pt modelId="{ABBE7C37-4710-4341-AEAB-BC57A43E9245}" type="parTrans" cxnId="{FCA22348-CEC5-4F77-84F3-4671C2FD3682}">
      <dgm:prSet/>
      <dgm:spPr/>
      <dgm:t>
        <a:bodyPr/>
        <a:lstStyle/>
        <a:p>
          <a:endParaRPr lang="es-CR">
            <a:latin typeface="Aptos" panose="020B0004020202020204" pitchFamily="34" charset="0"/>
          </a:endParaRPr>
        </a:p>
      </dgm:t>
    </dgm:pt>
    <dgm:pt modelId="{69532575-75B6-49D5-84FB-E0662939921E}" type="sibTrans" cxnId="{FCA22348-CEC5-4F77-84F3-4671C2FD3682}">
      <dgm:prSet/>
      <dgm:spPr/>
      <dgm:t>
        <a:bodyPr/>
        <a:lstStyle/>
        <a:p>
          <a:endParaRPr lang="es-CR">
            <a:latin typeface="Aptos" panose="020B0004020202020204" pitchFamily="34" charset="0"/>
          </a:endParaRPr>
        </a:p>
      </dgm:t>
    </dgm:pt>
    <dgm:pt modelId="{A9452B36-CE49-4EA2-A689-49AE2A897A00}">
      <dgm:prSet/>
      <dgm:spPr/>
      <dgm:t>
        <a:bodyPr/>
        <a:lstStyle/>
        <a:p>
          <a:r>
            <a:rPr lang="es-CR">
              <a:latin typeface="Aptos" panose="020B0004020202020204" pitchFamily="34" charset="0"/>
            </a:rPr>
            <a:t>alumno matriculado</a:t>
          </a:r>
        </a:p>
      </dgm:t>
    </dgm:pt>
    <dgm:pt modelId="{CB999A21-21BE-49EE-9BA4-3A012F7B08E1}" type="parTrans" cxnId="{2CA3D20E-DDE0-4AF1-ADCE-C0EAF0DB08A8}">
      <dgm:prSet/>
      <dgm:spPr/>
      <dgm:t>
        <a:bodyPr/>
        <a:lstStyle/>
        <a:p>
          <a:endParaRPr lang="es-CR">
            <a:latin typeface="Aptos" panose="020B0004020202020204" pitchFamily="34" charset="0"/>
          </a:endParaRPr>
        </a:p>
      </dgm:t>
    </dgm:pt>
    <dgm:pt modelId="{E118592B-50F7-4E12-9250-82650FDD53CE}" type="sibTrans" cxnId="{2CA3D20E-DDE0-4AF1-ADCE-C0EAF0DB08A8}">
      <dgm:prSet/>
      <dgm:spPr/>
      <dgm:t>
        <a:bodyPr/>
        <a:lstStyle/>
        <a:p>
          <a:endParaRPr lang="es-CR">
            <a:latin typeface="Aptos" panose="020B0004020202020204" pitchFamily="34" charset="0"/>
          </a:endParaRPr>
        </a:p>
      </dgm:t>
    </dgm:pt>
    <dgm:pt modelId="{25AC64D0-9B10-4333-8E52-6C1BB0FDE8D0}">
      <dgm:prSet/>
      <dgm:spPr/>
      <dgm:t>
        <a:bodyPr/>
        <a:lstStyle/>
        <a:p>
          <a:r>
            <a:rPr lang="es-CR">
              <a:latin typeface="Aptos" panose="020B0004020202020204" pitchFamily="34" charset="0"/>
            </a:rPr>
            <a:t>10,000.00</a:t>
          </a:r>
        </a:p>
      </dgm:t>
    </dgm:pt>
    <dgm:pt modelId="{3AD94136-A95A-409A-A823-30A126405F11}" type="parTrans" cxnId="{BB5BC424-1EB1-4B8C-BEA4-8B8E75AD9E61}">
      <dgm:prSet/>
      <dgm:spPr/>
      <dgm:t>
        <a:bodyPr/>
        <a:lstStyle/>
        <a:p>
          <a:endParaRPr lang="es-CR">
            <a:latin typeface="Aptos" panose="020B0004020202020204" pitchFamily="34" charset="0"/>
          </a:endParaRPr>
        </a:p>
      </dgm:t>
    </dgm:pt>
    <dgm:pt modelId="{54A1DD01-C13E-443E-989A-1AFCDF4B7202}" type="sibTrans" cxnId="{BB5BC424-1EB1-4B8C-BEA4-8B8E75AD9E61}">
      <dgm:prSet/>
      <dgm:spPr/>
      <dgm:t>
        <a:bodyPr/>
        <a:lstStyle/>
        <a:p>
          <a:endParaRPr lang="es-CR">
            <a:latin typeface="Aptos" panose="020B0004020202020204" pitchFamily="34" charset="0"/>
          </a:endParaRPr>
        </a:p>
      </dgm:t>
    </dgm:pt>
    <dgm:pt modelId="{D0303833-00EE-4CA7-A8A3-6C9C26393CD2}">
      <dgm:prSet/>
      <dgm:spPr/>
      <dgm:t>
        <a:bodyPr/>
        <a:lstStyle/>
        <a:p>
          <a:r>
            <a:rPr lang="es-CR">
              <a:latin typeface="Aptos" panose="020B0004020202020204" pitchFamily="34" charset="0"/>
            </a:rPr>
            <a:t>jóvenes y adultos universitarios</a:t>
          </a:r>
        </a:p>
      </dgm:t>
    </dgm:pt>
    <dgm:pt modelId="{DF3FACAD-F59D-4987-8558-B9F01A3A44FF}" type="parTrans" cxnId="{21116E64-EBB5-4CBE-BB34-8CAAE41A62D0}">
      <dgm:prSet/>
      <dgm:spPr/>
      <dgm:t>
        <a:bodyPr/>
        <a:lstStyle/>
        <a:p>
          <a:endParaRPr lang="es-CR">
            <a:latin typeface="Aptos" panose="020B0004020202020204" pitchFamily="34" charset="0"/>
          </a:endParaRPr>
        </a:p>
      </dgm:t>
    </dgm:pt>
    <dgm:pt modelId="{A39CE449-C276-476D-A512-D743407F07D1}" type="sibTrans" cxnId="{21116E64-EBB5-4CBE-BB34-8CAAE41A62D0}">
      <dgm:prSet/>
      <dgm:spPr/>
      <dgm:t>
        <a:bodyPr/>
        <a:lstStyle/>
        <a:p>
          <a:endParaRPr lang="es-CR">
            <a:latin typeface="Aptos" panose="020B0004020202020204" pitchFamily="34" charset="0"/>
          </a:endParaRPr>
        </a:p>
      </dgm:t>
    </dgm:pt>
    <dgm:pt modelId="{9989719D-3599-4F0F-BBF5-FD36E3DFCDFC}" type="pres">
      <dgm:prSet presAssocID="{2F7CB9D6-737F-403E-9827-BD9E77ED5FCF}" presName="diagram" presStyleCnt="0">
        <dgm:presLayoutVars>
          <dgm:chPref val="1"/>
          <dgm:dir/>
          <dgm:animOne val="branch"/>
          <dgm:animLvl val="lvl"/>
          <dgm:resizeHandles val="exact"/>
        </dgm:presLayoutVars>
      </dgm:prSet>
      <dgm:spPr/>
    </dgm:pt>
    <dgm:pt modelId="{B8904901-DABC-4709-97DB-4DB3C0CAD22C}" type="pres">
      <dgm:prSet presAssocID="{3306279C-DBE4-41E6-BEB0-188463ECAD51}" presName="root1" presStyleCnt="0"/>
      <dgm:spPr/>
    </dgm:pt>
    <dgm:pt modelId="{92DD69DD-CC9C-4FF6-86B0-1E9DFC1CE877}" type="pres">
      <dgm:prSet presAssocID="{3306279C-DBE4-41E6-BEB0-188463ECAD51}" presName="LevelOneTextNode" presStyleLbl="node0" presStyleIdx="0" presStyleCnt="1">
        <dgm:presLayoutVars>
          <dgm:chPref val="3"/>
        </dgm:presLayoutVars>
      </dgm:prSet>
      <dgm:spPr/>
    </dgm:pt>
    <dgm:pt modelId="{3A69756E-E655-4ECE-86AC-1BD1AFF1BCDC}" type="pres">
      <dgm:prSet presAssocID="{3306279C-DBE4-41E6-BEB0-188463ECAD51}" presName="level2hierChild" presStyleCnt="0"/>
      <dgm:spPr/>
    </dgm:pt>
    <dgm:pt modelId="{B3FF1C6C-B091-4868-B568-716F6434F2CC}" type="pres">
      <dgm:prSet presAssocID="{701E1479-BA39-490E-AEF9-DE7D54C78614}" presName="conn2-1" presStyleLbl="parChTrans1D2" presStyleIdx="0" presStyleCnt="4"/>
      <dgm:spPr/>
    </dgm:pt>
    <dgm:pt modelId="{5F79A98C-0988-4C55-AAC5-0D31A956B623}" type="pres">
      <dgm:prSet presAssocID="{701E1479-BA39-490E-AEF9-DE7D54C78614}" presName="connTx" presStyleLbl="parChTrans1D2" presStyleIdx="0" presStyleCnt="4"/>
      <dgm:spPr/>
    </dgm:pt>
    <dgm:pt modelId="{DD79FEBF-7795-44D5-9E61-005EA52FD584}" type="pres">
      <dgm:prSet presAssocID="{152B4DD9-D813-48E8-999B-13E89516B211}" presName="root2" presStyleCnt="0"/>
      <dgm:spPr/>
    </dgm:pt>
    <dgm:pt modelId="{6613CEE4-04EF-4BC9-AAF2-FE3FC8E87ECB}" type="pres">
      <dgm:prSet presAssocID="{152B4DD9-D813-48E8-999B-13E89516B211}" presName="LevelTwoTextNode" presStyleLbl="node2" presStyleIdx="0" presStyleCnt="4">
        <dgm:presLayoutVars>
          <dgm:chPref val="3"/>
        </dgm:presLayoutVars>
      </dgm:prSet>
      <dgm:spPr/>
    </dgm:pt>
    <dgm:pt modelId="{1A6D0ECD-B86F-4DAF-AB76-610E8135DFC3}" type="pres">
      <dgm:prSet presAssocID="{152B4DD9-D813-48E8-999B-13E89516B211}" presName="level3hierChild" presStyleCnt="0"/>
      <dgm:spPr/>
    </dgm:pt>
    <dgm:pt modelId="{4D9D701D-E198-4709-9BCD-0A95DD78E87E}" type="pres">
      <dgm:prSet presAssocID="{ABBE7C37-4710-4341-AEAB-BC57A43E9245}" presName="conn2-1" presStyleLbl="parChTrans1D3" presStyleIdx="0" presStyleCnt="4"/>
      <dgm:spPr/>
    </dgm:pt>
    <dgm:pt modelId="{9F158CC4-E0DD-4769-A24D-39F43C0DE663}" type="pres">
      <dgm:prSet presAssocID="{ABBE7C37-4710-4341-AEAB-BC57A43E9245}" presName="connTx" presStyleLbl="parChTrans1D3" presStyleIdx="0" presStyleCnt="4"/>
      <dgm:spPr/>
    </dgm:pt>
    <dgm:pt modelId="{FA74E5F0-0D0B-4C96-987F-4F9868C0BAD3}" type="pres">
      <dgm:prSet presAssocID="{13AAF52B-6B15-4B97-B612-CA4025468348}" presName="root2" presStyleCnt="0"/>
      <dgm:spPr/>
    </dgm:pt>
    <dgm:pt modelId="{C15ADB56-EA67-431B-AE11-F4EBC40B7C3C}" type="pres">
      <dgm:prSet presAssocID="{13AAF52B-6B15-4B97-B612-CA4025468348}" presName="LevelTwoTextNode" presStyleLbl="node3" presStyleIdx="0" presStyleCnt="4">
        <dgm:presLayoutVars>
          <dgm:chPref val="3"/>
        </dgm:presLayoutVars>
      </dgm:prSet>
      <dgm:spPr/>
    </dgm:pt>
    <dgm:pt modelId="{628E0F67-CD6E-4DD9-9012-7C21A2F1C005}" type="pres">
      <dgm:prSet presAssocID="{13AAF52B-6B15-4B97-B612-CA4025468348}" presName="level3hierChild" presStyleCnt="0"/>
      <dgm:spPr/>
    </dgm:pt>
    <dgm:pt modelId="{A56C63E8-642A-4F90-9B6C-A07027F3BDB9}" type="pres">
      <dgm:prSet presAssocID="{13940827-A64C-4A43-93AD-EF5AF2AFA741}" presName="conn2-1" presStyleLbl="parChTrans1D2" presStyleIdx="1" presStyleCnt="4"/>
      <dgm:spPr/>
    </dgm:pt>
    <dgm:pt modelId="{9CF7DC7E-73CA-4618-9083-46F93B76EB2D}" type="pres">
      <dgm:prSet presAssocID="{13940827-A64C-4A43-93AD-EF5AF2AFA741}" presName="connTx" presStyleLbl="parChTrans1D2" presStyleIdx="1" presStyleCnt="4"/>
      <dgm:spPr/>
    </dgm:pt>
    <dgm:pt modelId="{26AD87E7-C46E-47A9-984D-293065F4A643}" type="pres">
      <dgm:prSet presAssocID="{6D774CF4-C128-424A-9D6C-27D9EDC7C274}" presName="root2" presStyleCnt="0"/>
      <dgm:spPr/>
    </dgm:pt>
    <dgm:pt modelId="{2C7EE01B-7776-4A55-8CDC-5C3812348096}" type="pres">
      <dgm:prSet presAssocID="{6D774CF4-C128-424A-9D6C-27D9EDC7C274}" presName="LevelTwoTextNode" presStyleLbl="node2" presStyleIdx="1" presStyleCnt="4">
        <dgm:presLayoutVars>
          <dgm:chPref val="3"/>
        </dgm:presLayoutVars>
      </dgm:prSet>
      <dgm:spPr/>
    </dgm:pt>
    <dgm:pt modelId="{D9674208-CBF4-4864-97F0-1F983ADF16FF}" type="pres">
      <dgm:prSet presAssocID="{6D774CF4-C128-424A-9D6C-27D9EDC7C274}" presName="level3hierChild" presStyleCnt="0"/>
      <dgm:spPr/>
    </dgm:pt>
    <dgm:pt modelId="{66A88BF5-2B13-4A51-9D81-04B10A967F21}" type="pres">
      <dgm:prSet presAssocID="{CB999A21-21BE-49EE-9BA4-3A012F7B08E1}" presName="conn2-1" presStyleLbl="parChTrans1D3" presStyleIdx="1" presStyleCnt="4"/>
      <dgm:spPr/>
    </dgm:pt>
    <dgm:pt modelId="{4B2C2DA6-449E-4C57-B4E6-26BB614761AF}" type="pres">
      <dgm:prSet presAssocID="{CB999A21-21BE-49EE-9BA4-3A012F7B08E1}" presName="connTx" presStyleLbl="parChTrans1D3" presStyleIdx="1" presStyleCnt="4"/>
      <dgm:spPr/>
    </dgm:pt>
    <dgm:pt modelId="{06F520D4-45CB-4969-8124-4FE3F80EC5AE}" type="pres">
      <dgm:prSet presAssocID="{A9452B36-CE49-4EA2-A689-49AE2A897A00}" presName="root2" presStyleCnt="0"/>
      <dgm:spPr/>
    </dgm:pt>
    <dgm:pt modelId="{C702E3F7-8FD5-4AB6-ABAE-86D94F8F4691}" type="pres">
      <dgm:prSet presAssocID="{A9452B36-CE49-4EA2-A689-49AE2A897A00}" presName="LevelTwoTextNode" presStyleLbl="node3" presStyleIdx="1" presStyleCnt="4">
        <dgm:presLayoutVars>
          <dgm:chPref val="3"/>
        </dgm:presLayoutVars>
      </dgm:prSet>
      <dgm:spPr/>
    </dgm:pt>
    <dgm:pt modelId="{C4890C28-3086-488C-88E8-83FC6C926B92}" type="pres">
      <dgm:prSet presAssocID="{A9452B36-CE49-4EA2-A689-49AE2A897A00}" presName="level3hierChild" presStyleCnt="0"/>
      <dgm:spPr/>
    </dgm:pt>
    <dgm:pt modelId="{CF158A96-B694-4789-9DF0-5E35B111E0B6}" type="pres">
      <dgm:prSet presAssocID="{B4B9C73C-B0D4-4BBF-88E3-631BD8C19785}" presName="conn2-1" presStyleLbl="parChTrans1D2" presStyleIdx="2" presStyleCnt="4"/>
      <dgm:spPr/>
    </dgm:pt>
    <dgm:pt modelId="{3BE45E18-C788-45E6-8799-88AA3324279F}" type="pres">
      <dgm:prSet presAssocID="{B4B9C73C-B0D4-4BBF-88E3-631BD8C19785}" presName="connTx" presStyleLbl="parChTrans1D2" presStyleIdx="2" presStyleCnt="4"/>
      <dgm:spPr/>
    </dgm:pt>
    <dgm:pt modelId="{78CBDDCB-7F2D-4B29-B165-F134F0C92986}" type="pres">
      <dgm:prSet presAssocID="{BF504D69-FB9B-4E75-BD85-3879171AA23E}" presName="root2" presStyleCnt="0"/>
      <dgm:spPr/>
    </dgm:pt>
    <dgm:pt modelId="{324C100A-4AC9-48E9-A446-FD46E2063B07}" type="pres">
      <dgm:prSet presAssocID="{BF504D69-FB9B-4E75-BD85-3879171AA23E}" presName="LevelTwoTextNode" presStyleLbl="node2" presStyleIdx="2" presStyleCnt="4">
        <dgm:presLayoutVars>
          <dgm:chPref val="3"/>
        </dgm:presLayoutVars>
      </dgm:prSet>
      <dgm:spPr/>
    </dgm:pt>
    <dgm:pt modelId="{A489D6DE-63F5-4BE4-BD64-9A904F314DDD}" type="pres">
      <dgm:prSet presAssocID="{BF504D69-FB9B-4E75-BD85-3879171AA23E}" presName="level3hierChild" presStyleCnt="0"/>
      <dgm:spPr/>
    </dgm:pt>
    <dgm:pt modelId="{1473311B-276D-4AB4-ADC2-28471AD5ABE3}" type="pres">
      <dgm:prSet presAssocID="{3AD94136-A95A-409A-A823-30A126405F11}" presName="conn2-1" presStyleLbl="parChTrans1D3" presStyleIdx="2" presStyleCnt="4"/>
      <dgm:spPr/>
    </dgm:pt>
    <dgm:pt modelId="{E00A8774-7873-45F9-967A-D354A4C57FEA}" type="pres">
      <dgm:prSet presAssocID="{3AD94136-A95A-409A-A823-30A126405F11}" presName="connTx" presStyleLbl="parChTrans1D3" presStyleIdx="2" presStyleCnt="4"/>
      <dgm:spPr/>
    </dgm:pt>
    <dgm:pt modelId="{E640CF0E-CE73-48D2-9026-18F361157181}" type="pres">
      <dgm:prSet presAssocID="{25AC64D0-9B10-4333-8E52-6C1BB0FDE8D0}" presName="root2" presStyleCnt="0"/>
      <dgm:spPr/>
    </dgm:pt>
    <dgm:pt modelId="{72C37FC5-1F4A-4C29-BCAB-814BDC85DBDC}" type="pres">
      <dgm:prSet presAssocID="{25AC64D0-9B10-4333-8E52-6C1BB0FDE8D0}" presName="LevelTwoTextNode" presStyleLbl="node3" presStyleIdx="2" presStyleCnt="4">
        <dgm:presLayoutVars>
          <dgm:chPref val="3"/>
        </dgm:presLayoutVars>
      </dgm:prSet>
      <dgm:spPr/>
    </dgm:pt>
    <dgm:pt modelId="{2D5BFC7B-BEC6-4501-8C63-AFC84671B571}" type="pres">
      <dgm:prSet presAssocID="{25AC64D0-9B10-4333-8E52-6C1BB0FDE8D0}" presName="level3hierChild" presStyleCnt="0"/>
      <dgm:spPr/>
    </dgm:pt>
    <dgm:pt modelId="{6766324B-7F79-4960-86AC-CD570DC53B64}" type="pres">
      <dgm:prSet presAssocID="{95505864-3122-4B49-8F05-1672B5DC2457}" presName="conn2-1" presStyleLbl="parChTrans1D2" presStyleIdx="3" presStyleCnt="4"/>
      <dgm:spPr/>
    </dgm:pt>
    <dgm:pt modelId="{439D2C30-1CCE-4F52-B151-927D23AB8951}" type="pres">
      <dgm:prSet presAssocID="{95505864-3122-4B49-8F05-1672B5DC2457}" presName="connTx" presStyleLbl="parChTrans1D2" presStyleIdx="3" presStyleCnt="4"/>
      <dgm:spPr/>
    </dgm:pt>
    <dgm:pt modelId="{A4995D89-C99C-4615-9422-26E04872DAF8}" type="pres">
      <dgm:prSet presAssocID="{9BCF1C98-BAB0-4DC6-AD85-D0B282AD2E24}" presName="root2" presStyleCnt="0"/>
      <dgm:spPr/>
    </dgm:pt>
    <dgm:pt modelId="{AF91DC6F-7C4E-43C2-AD7D-215857F19995}" type="pres">
      <dgm:prSet presAssocID="{9BCF1C98-BAB0-4DC6-AD85-D0B282AD2E24}" presName="LevelTwoTextNode" presStyleLbl="node2" presStyleIdx="3" presStyleCnt="4">
        <dgm:presLayoutVars>
          <dgm:chPref val="3"/>
        </dgm:presLayoutVars>
      </dgm:prSet>
      <dgm:spPr/>
    </dgm:pt>
    <dgm:pt modelId="{B383E1E4-F421-4E5F-AB2C-BF1886339424}" type="pres">
      <dgm:prSet presAssocID="{9BCF1C98-BAB0-4DC6-AD85-D0B282AD2E24}" presName="level3hierChild" presStyleCnt="0"/>
      <dgm:spPr/>
    </dgm:pt>
    <dgm:pt modelId="{35B9A04C-70BF-44C1-BAA2-088BEEC7C689}" type="pres">
      <dgm:prSet presAssocID="{DF3FACAD-F59D-4987-8558-B9F01A3A44FF}" presName="conn2-1" presStyleLbl="parChTrans1D3" presStyleIdx="3" presStyleCnt="4"/>
      <dgm:spPr/>
    </dgm:pt>
    <dgm:pt modelId="{135F2191-514C-4F20-AAED-6F22673C9CA7}" type="pres">
      <dgm:prSet presAssocID="{DF3FACAD-F59D-4987-8558-B9F01A3A44FF}" presName="connTx" presStyleLbl="parChTrans1D3" presStyleIdx="3" presStyleCnt="4"/>
      <dgm:spPr/>
    </dgm:pt>
    <dgm:pt modelId="{3B762872-C4C4-4B3D-9A4D-32F3F0CCF4A7}" type="pres">
      <dgm:prSet presAssocID="{D0303833-00EE-4CA7-A8A3-6C9C26393CD2}" presName="root2" presStyleCnt="0"/>
      <dgm:spPr/>
    </dgm:pt>
    <dgm:pt modelId="{4FD81643-540E-4DD5-A949-6EEAC7E2CC3A}" type="pres">
      <dgm:prSet presAssocID="{D0303833-00EE-4CA7-A8A3-6C9C26393CD2}" presName="LevelTwoTextNode" presStyleLbl="node3" presStyleIdx="3" presStyleCnt="4">
        <dgm:presLayoutVars>
          <dgm:chPref val="3"/>
        </dgm:presLayoutVars>
      </dgm:prSet>
      <dgm:spPr/>
    </dgm:pt>
    <dgm:pt modelId="{CF2A8412-8618-491B-A8DD-0F11602623B6}" type="pres">
      <dgm:prSet presAssocID="{D0303833-00EE-4CA7-A8A3-6C9C26393CD2}" presName="level3hierChild" presStyleCnt="0"/>
      <dgm:spPr/>
    </dgm:pt>
  </dgm:ptLst>
  <dgm:cxnLst>
    <dgm:cxn modelId="{49B10905-D7EB-4DD7-A5B9-816088BD6CC8}" srcId="{2F7CB9D6-737F-403E-9827-BD9E77ED5FCF}" destId="{3306279C-DBE4-41E6-BEB0-188463ECAD51}" srcOrd="0" destOrd="0" parTransId="{841B392E-C40E-44CF-BA1B-7FFFB0E290CF}" sibTransId="{D1537AB6-A30F-4C80-B55F-35170D84E599}"/>
    <dgm:cxn modelId="{9E65D90C-E0D1-419E-A137-56573FF7C978}" type="presOf" srcId="{DF3FACAD-F59D-4987-8558-B9F01A3A44FF}" destId="{135F2191-514C-4F20-AAED-6F22673C9CA7}" srcOrd="1" destOrd="0" presId="urn:microsoft.com/office/officeart/2005/8/layout/hierarchy2"/>
    <dgm:cxn modelId="{2CA3D20E-DDE0-4AF1-ADCE-C0EAF0DB08A8}" srcId="{6D774CF4-C128-424A-9D6C-27D9EDC7C274}" destId="{A9452B36-CE49-4EA2-A689-49AE2A897A00}" srcOrd="0" destOrd="0" parTransId="{CB999A21-21BE-49EE-9BA4-3A012F7B08E1}" sibTransId="{E118592B-50F7-4E12-9250-82650FDD53CE}"/>
    <dgm:cxn modelId="{0E43B917-0508-4738-A629-019640D53965}" type="presOf" srcId="{B4B9C73C-B0D4-4BBF-88E3-631BD8C19785}" destId="{CF158A96-B694-4789-9DF0-5E35B111E0B6}" srcOrd="0" destOrd="0" presId="urn:microsoft.com/office/officeart/2005/8/layout/hierarchy2"/>
    <dgm:cxn modelId="{489A4E18-B2AE-414C-999B-DD5C4387F785}" type="presOf" srcId="{25AC64D0-9B10-4333-8E52-6C1BB0FDE8D0}" destId="{72C37FC5-1F4A-4C29-BCAB-814BDC85DBDC}" srcOrd="0" destOrd="0" presId="urn:microsoft.com/office/officeart/2005/8/layout/hierarchy2"/>
    <dgm:cxn modelId="{BB5BC424-1EB1-4B8C-BEA4-8B8E75AD9E61}" srcId="{BF504D69-FB9B-4E75-BD85-3879171AA23E}" destId="{25AC64D0-9B10-4333-8E52-6C1BB0FDE8D0}" srcOrd="0" destOrd="0" parTransId="{3AD94136-A95A-409A-A823-30A126405F11}" sibTransId="{54A1DD01-C13E-443E-989A-1AFCDF4B7202}"/>
    <dgm:cxn modelId="{DA1D7329-02C5-4198-A63D-B11C2FEEED9A}" srcId="{3306279C-DBE4-41E6-BEB0-188463ECAD51}" destId="{BF504D69-FB9B-4E75-BD85-3879171AA23E}" srcOrd="2" destOrd="0" parTransId="{B4B9C73C-B0D4-4BBF-88E3-631BD8C19785}" sibTransId="{EF580D7D-EE23-4C80-84CA-92B1F9523409}"/>
    <dgm:cxn modelId="{DA390534-9398-478E-A332-ED49B5795754}" type="presOf" srcId="{3306279C-DBE4-41E6-BEB0-188463ECAD51}" destId="{92DD69DD-CC9C-4FF6-86B0-1E9DFC1CE877}" srcOrd="0" destOrd="0" presId="urn:microsoft.com/office/officeart/2005/8/layout/hierarchy2"/>
    <dgm:cxn modelId="{D722993B-CE15-47E3-BC6E-1FFB832765A7}" type="presOf" srcId="{CB999A21-21BE-49EE-9BA4-3A012F7B08E1}" destId="{66A88BF5-2B13-4A51-9D81-04B10A967F21}" srcOrd="0" destOrd="0" presId="urn:microsoft.com/office/officeart/2005/8/layout/hierarchy2"/>
    <dgm:cxn modelId="{24BD3743-A4C0-472F-878A-EA1C67D3EF3A}" type="presOf" srcId="{95505864-3122-4B49-8F05-1672B5DC2457}" destId="{439D2C30-1CCE-4F52-B151-927D23AB8951}" srcOrd="1" destOrd="0" presId="urn:microsoft.com/office/officeart/2005/8/layout/hierarchy2"/>
    <dgm:cxn modelId="{058B3E44-5E4C-4932-8629-637ABCA16E98}" type="presOf" srcId="{B4B9C73C-B0D4-4BBF-88E3-631BD8C19785}" destId="{3BE45E18-C788-45E6-8799-88AA3324279F}" srcOrd="1" destOrd="0" presId="urn:microsoft.com/office/officeart/2005/8/layout/hierarchy2"/>
    <dgm:cxn modelId="{FCA22348-CEC5-4F77-84F3-4671C2FD3682}" srcId="{152B4DD9-D813-48E8-999B-13E89516B211}" destId="{13AAF52B-6B15-4B97-B612-CA4025468348}" srcOrd="0" destOrd="0" parTransId="{ABBE7C37-4710-4341-AEAB-BC57A43E9245}" sibTransId="{69532575-75B6-49D5-84FB-E0662939921E}"/>
    <dgm:cxn modelId="{427BB948-495B-4A7A-AC76-2F86313F98BF}" type="presOf" srcId="{ABBE7C37-4710-4341-AEAB-BC57A43E9245}" destId="{9F158CC4-E0DD-4769-A24D-39F43C0DE663}" srcOrd="1" destOrd="0" presId="urn:microsoft.com/office/officeart/2005/8/layout/hierarchy2"/>
    <dgm:cxn modelId="{EA00B163-8B9A-4BB7-9C8C-DEA338B81DBF}" type="presOf" srcId="{701E1479-BA39-490E-AEF9-DE7D54C78614}" destId="{B3FF1C6C-B091-4868-B568-716F6434F2CC}" srcOrd="0" destOrd="0" presId="urn:microsoft.com/office/officeart/2005/8/layout/hierarchy2"/>
    <dgm:cxn modelId="{21116E64-EBB5-4CBE-BB34-8CAAE41A62D0}" srcId="{9BCF1C98-BAB0-4DC6-AD85-D0B282AD2E24}" destId="{D0303833-00EE-4CA7-A8A3-6C9C26393CD2}" srcOrd="0" destOrd="0" parTransId="{DF3FACAD-F59D-4987-8558-B9F01A3A44FF}" sibTransId="{A39CE449-C276-476D-A512-D743407F07D1}"/>
    <dgm:cxn modelId="{8FB56E69-8DE9-42DE-8C60-3C0D33AE1C97}" type="presOf" srcId="{3AD94136-A95A-409A-A823-30A126405F11}" destId="{E00A8774-7873-45F9-967A-D354A4C57FEA}" srcOrd="1" destOrd="0" presId="urn:microsoft.com/office/officeart/2005/8/layout/hierarchy2"/>
    <dgm:cxn modelId="{E2BE6D77-3ED3-4688-BB31-D331EA636D7E}" type="presOf" srcId="{13940827-A64C-4A43-93AD-EF5AF2AFA741}" destId="{9CF7DC7E-73CA-4618-9083-46F93B76EB2D}" srcOrd="1" destOrd="0" presId="urn:microsoft.com/office/officeart/2005/8/layout/hierarchy2"/>
    <dgm:cxn modelId="{EBFDA47C-FA4A-40B4-A6A3-31337D215B26}" type="presOf" srcId="{A9452B36-CE49-4EA2-A689-49AE2A897A00}" destId="{C702E3F7-8FD5-4AB6-ABAE-86D94F8F4691}" srcOrd="0" destOrd="0" presId="urn:microsoft.com/office/officeart/2005/8/layout/hierarchy2"/>
    <dgm:cxn modelId="{2871D495-BA87-4372-A1DB-25C34D31E396}" type="presOf" srcId="{BF504D69-FB9B-4E75-BD85-3879171AA23E}" destId="{324C100A-4AC9-48E9-A446-FD46E2063B07}" srcOrd="0" destOrd="0" presId="urn:microsoft.com/office/officeart/2005/8/layout/hierarchy2"/>
    <dgm:cxn modelId="{0F63B2A6-0498-4468-9AEF-0FFCC3558C74}" srcId="{3306279C-DBE4-41E6-BEB0-188463ECAD51}" destId="{6D774CF4-C128-424A-9D6C-27D9EDC7C274}" srcOrd="1" destOrd="0" parTransId="{13940827-A64C-4A43-93AD-EF5AF2AFA741}" sibTransId="{7DBB1883-AD37-4410-A5BD-D4A382AE412B}"/>
    <dgm:cxn modelId="{7124BBAD-2A74-4092-A633-28232882C3E8}" type="presOf" srcId="{3AD94136-A95A-409A-A823-30A126405F11}" destId="{1473311B-276D-4AB4-ADC2-28471AD5ABE3}" srcOrd="0" destOrd="0" presId="urn:microsoft.com/office/officeart/2005/8/layout/hierarchy2"/>
    <dgm:cxn modelId="{DD458DAF-F729-4DCA-987E-E6A043E2105C}" type="presOf" srcId="{701E1479-BA39-490E-AEF9-DE7D54C78614}" destId="{5F79A98C-0988-4C55-AAC5-0D31A956B623}" srcOrd="1" destOrd="0" presId="urn:microsoft.com/office/officeart/2005/8/layout/hierarchy2"/>
    <dgm:cxn modelId="{EA7BC9B1-35AD-4C89-8210-7FD7802F6E85}" type="presOf" srcId="{ABBE7C37-4710-4341-AEAB-BC57A43E9245}" destId="{4D9D701D-E198-4709-9BCD-0A95DD78E87E}" srcOrd="0" destOrd="0" presId="urn:microsoft.com/office/officeart/2005/8/layout/hierarchy2"/>
    <dgm:cxn modelId="{EBFA54B6-C43A-421C-BB87-D11FE98E0407}" type="presOf" srcId="{152B4DD9-D813-48E8-999B-13E89516B211}" destId="{6613CEE4-04EF-4BC9-AAF2-FE3FC8E87ECB}" srcOrd="0" destOrd="0" presId="urn:microsoft.com/office/officeart/2005/8/layout/hierarchy2"/>
    <dgm:cxn modelId="{507E91BA-4E81-428A-89C8-68D0294223AE}" type="presOf" srcId="{CB999A21-21BE-49EE-9BA4-3A012F7B08E1}" destId="{4B2C2DA6-449E-4C57-B4E6-26BB614761AF}" srcOrd="1" destOrd="0" presId="urn:microsoft.com/office/officeart/2005/8/layout/hierarchy2"/>
    <dgm:cxn modelId="{1C62F9BC-D86F-462A-BF07-1AB9CB60A309}" type="presOf" srcId="{DF3FACAD-F59D-4987-8558-B9F01A3A44FF}" destId="{35B9A04C-70BF-44C1-BAA2-088BEEC7C689}" srcOrd="0" destOrd="0" presId="urn:microsoft.com/office/officeart/2005/8/layout/hierarchy2"/>
    <dgm:cxn modelId="{22B379CC-A8A1-431F-9EFC-8335DE93E5C3}" srcId="{3306279C-DBE4-41E6-BEB0-188463ECAD51}" destId="{152B4DD9-D813-48E8-999B-13E89516B211}" srcOrd="0" destOrd="0" parTransId="{701E1479-BA39-490E-AEF9-DE7D54C78614}" sibTransId="{9A914727-B98F-4510-9D7E-9C7D666DA5CF}"/>
    <dgm:cxn modelId="{A613FCD0-24F7-44CF-A10A-D87C194CF7D0}" type="presOf" srcId="{D0303833-00EE-4CA7-A8A3-6C9C26393CD2}" destId="{4FD81643-540E-4DD5-A949-6EEAC7E2CC3A}" srcOrd="0" destOrd="0" presId="urn:microsoft.com/office/officeart/2005/8/layout/hierarchy2"/>
    <dgm:cxn modelId="{90350FD3-822E-4559-A675-7C4B50993953}" type="presOf" srcId="{6D774CF4-C128-424A-9D6C-27D9EDC7C274}" destId="{2C7EE01B-7776-4A55-8CDC-5C3812348096}" srcOrd="0" destOrd="0" presId="urn:microsoft.com/office/officeart/2005/8/layout/hierarchy2"/>
    <dgm:cxn modelId="{7EA1D7D8-DEA9-40F0-93D9-7ED505797D1A}" srcId="{3306279C-DBE4-41E6-BEB0-188463ECAD51}" destId="{9BCF1C98-BAB0-4DC6-AD85-D0B282AD2E24}" srcOrd="3" destOrd="0" parTransId="{95505864-3122-4B49-8F05-1672B5DC2457}" sibTransId="{C68EAE52-038E-4B1F-992F-D151B1626C71}"/>
    <dgm:cxn modelId="{C5D09DDA-1275-4EAC-8104-DFE323DFE3D9}" type="presOf" srcId="{95505864-3122-4B49-8F05-1672B5DC2457}" destId="{6766324B-7F79-4960-86AC-CD570DC53B64}" srcOrd="0" destOrd="0" presId="urn:microsoft.com/office/officeart/2005/8/layout/hierarchy2"/>
    <dgm:cxn modelId="{2AD3CADC-A72D-419C-A55E-796879B2101E}" type="presOf" srcId="{13AAF52B-6B15-4B97-B612-CA4025468348}" destId="{C15ADB56-EA67-431B-AE11-F4EBC40B7C3C}" srcOrd="0" destOrd="0" presId="urn:microsoft.com/office/officeart/2005/8/layout/hierarchy2"/>
    <dgm:cxn modelId="{6C6374E2-A501-4BB6-B1BA-56BC27C3F508}" type="presOf" srcId="{13940827-A64C-4A43-93AD-EF5AF2AFA741}" destId="{A56C63E8-642A-4F90-9B6C-A07027F3BDB9}" srcOrd="0" destOrd="0" presId="urn:microsoft.com/office/officeart/2005/8/layout/hierarchy2"/>
    <dgm:cxn modelId="{2B0273E3-3F61-4B21-A7D8-7BB49F52D0AF}" type="presOf" srcId="{9BCF1C98-BAB0-4DC6-AD85-D0B282AD2E24}" destId="{AF91DC6F-7C4E-43C2-AD7D-215857F19995}" srcOrd="0" destOrd="0" presId="urn:microsoft.com/office/officeart/2005/8/layout/hierarchy2"/>
    <dgm:cxn modelId="{959B1CF2-64CB-4F54-8138-058402295ECD}" type="presOf" srcId="{2F7CB9D6-737F-403E-9827-BD9E77ED5FCF}" destId="{9989719D-3599-4F0F-BBF5-FD36E3DFCDFC}" srcOrd="0" destOrd="0" presId="urn:microsoft.com/office/officeart/2005/8/layout/hierarchy2"/>
    <dgm:cxn modelId="{D7D8D6F4-5719-4AD7-9CCE-C58BC4241081}" type="presParOf" srcId="{9989719D-3599-4F0F-BBF5-FD36E3DFCDFC}" destId="{B8904901-DABC-4709-97DB-4DB3C0CAD22C}" srcOrd="0" destOrd="0" presId="urn:microsoft.com/office/officeart/2005/8/layout/hierarchy2"/>
    <dgm:cxn modelId="{C89C1BC3-BD13-4EA2-9EA3-10DE5B20F053}" type="presParOf" srcId="{B8904901-DABC-4709-97DB-4DB3C0CAD22C}" destId="{92DD69DD-CC9C-4FF6-86B0-1E9DFC1CE877}" srcOrd="0" destOrd="0" presId="urn:microsoft.com/office/officeart/2005/8/layout/hierarchy2"/>
    <dgm:cxn modelId="{76A5F8CC-7CC0-46C1-82A4-7F6207EC9840}" type="presParOf" srcId="{B8904901-DABC-4709-97DB-4DB3C0CAD22C}" destId="{3A69756E-E655-4ECE-86AC-1BD1AFF1BCDC}" srcOrd="1" destOrd="0" presId="urn:microsoft.com/office/officeart/2005/8/layout/hierarchy2"/>
    <dgm:cxn modelId="{30FE78A8-4856-46DD-A813-D1EB545515D5}" type="presParOf" srcId="{3A69756E-E655-4ECE-86AC-1BD1AFF1BCDC}" destId="{B3FF1C6C-B091-4868-B568-716F6434F2CC}" srcOrd="0" destOrd="0" presId="urn:microsoft.com/office/officeart/2005/8/layout/hierarchy2"/>
    <dgm:cxn modelId="{6CA5D040-22BE-4418-883E-C82C3179BA9D}" type="presParOf" srcId="{B3FF1C6C-B091-4868-B568-716F6434F2CC}" destId="{5F79A98C-0988-4C55-AAC5-0D31A956B623}" srcOrd="0" destOrd="0" presId="urn:microsoft.com/office/officeart/2005/8/layout/hierarchy2"/>
    <dgm:cxn modelId="{979E9072-5923-4109-B02E-B77688B93BA8}" type="presParOf" srcId="{3A69756E-E655-4ECE-86AC-1BD1AFF1BCDC}" destId="{DD79FEBF-7795-44D5-9E61-005EA52FD584}" srcOrd="1" destOrd="0" presId="urn:microsoft.com/office/officeart/2005/8/layout/hierarchy2"/>
    <dgm:cxn modelId="{247E5389-17DA-4B27-8795-9AEC6B3FB655}" type="presParOf" srcId="{DD79FEBF-7795-44D5-9E61-005EA52FD584}" destId="{6613CEE4-04EF-4BC9-AAF2-FE3FC8E87ECB}" srcOrd="0" destOrd="0" presId="urn:microsoft.com/office/officeart/2005/8/layout/hierarchy2"/>
    <dgm:cxn modelId="{12137BB5-7F5F-470D-A91D-9734448E3F99}" type="presParOf" srcId="{DD79FEBF-7795-44D5-9E61-005EA52FD584}" destId="{1A6D0ECD-B86F-4DAF-AB76-610E8135DFC3}" srcOrd="1" destOrd="0" presId="urn:microsoft.com/office/officeart/2005/8/layout/hierarchy2"/>
    <dgm:cxn modelId="{DB8D10EC-0500-4A1E-B8BE-5A8751AB0EF1}" type="presParOf" srcId="{1A6D0ECD-B86F-4DAF-AB76-610E8135DFC3}" destId="{4D9D701D-E198-4709-9BCD-0A95DD78E87E}" srcOrd="0" destOrd="0" presId="urn:microsoft.com/office/officeart/2005/8/layout/hierarchy2"/>
    <dgm:cxn modelId="{D681FF0A-13D5-4425-A168-8E688CF5C0B6}" type="presParOf" srcId="{4D9D701D-E198-4709-9BCD-0A95DD78E87E}" destId="{9F158CC4-E0DD-4769-A24D-39F43C0DE663}" srcOrd="0" destOrd="0" presId="urn:microsoft.com/office/officeart/2005/8/layout/hierarchy2"/>
    <dgm:cxn modelId="{81F64979-E726-49C2-8F48-4437340CB8BC}" type="presParOf" srcId="{1A6D0ECD-B86F-4DAF-AB76-610E8135DFC3}" destId="{FA74E5F0-0D0B-4C96-987F-4F9868C0BAD3}" srcOrd="1" destOrd="0" presId="urn:microsoft.com/office/officeart/2005/8/layout/hierarchy2"/>
    <dgm:cxn modelId="{91174CC3-4AF9-4BF8-8AD3-475806296158}" type="presParOf" srcId="{FA74E5F0-0D0B-4C96-987F-4F9868C0BAD3}" destId="{C15ADB56-EA67-431B-AE11-F4EBC40B7C3C}" srcOrd="0" destOrd="0" presId="urn:microsoft.com/office/officeart/2005/8/layout/hierarchy2"/>
    <dgm:cxn modelId="{BA42F0F1-3E09-47B7-AFC2-E101A7FAB43E}" type="presParOf" srcId="{FA74E5F0-0D0B-4C96-987F-4F9868C0BAD3}" destId="{628E0F67-CD6E-4DD9-9012-7C21A2F1C005}" srcOrd="1" destOrd="0" presId="urn:microsoft.com/office/officeart/2005/8/layout/hierarchy2"/>
    <dgm:cxn modelId="{53538FE6-52A7-4C58-B8AE-5C294F62C031}" type="presParOf" srcId="{3A69756E-E655-4ECE-86AC-1BD1AFF1BCDC}" destId="{A56C63E8-642A-4F90-9B6C-A07027F3BDB9}" srcOrd="2" destOrd="0" presId="urn:microsoft.com/office/officeart/2005/8/layout/hierarchy2"/>
    <dgm:cxn modelId="{E8333113-ECAE-4927-88E1-077D349D57BA}" type="presParOf" srcId="{A56C63E8-642A-4F90-9B6C-A07027F3BDB9}" destId="{9CF7DC7E-73CA-4618-9083-46F93B76EB2D}" srcOrd="0" destOrd="0" presId="urn:microsoft.com/office/officeart/2005/8/layout/hierarchy2"/>
    <dgm:cxn modelId="{57A4131C-F455-47E4-8AE1-EF3B13CA1223}" type="presParOf" srcId="{3A69756E-E655-4ECE-86AC-1BD1AFF1BCDC}" destId="{26AD87E7-C46E-47A9-984D-293065F4A643}" srcOrd="3" destOrd="0" presId="urn:microsoft.com/office/officeart/2005/8/layout/hierarchy2"/>
    <dgm:cxn modelId="{8E94FF65-3E9C-48AC-B857-ED9B67B32C79}" type="presParOf" srcId="{26AD87E7-C46E-47A9-984D-293065F4A643}" destId="{2C7EE01B-7776-4A55-8CDC-5C3812348096}" srcOrd="0" destOrd="0" presId="urn:microsoft.com/office/officeart/2005/8/layout/hierarchy2"/>
    <dgm:cxn modelId="{D6A21576-814A-4FCE-8214-F85C34A5AAAD}" type="presParOf" srcId="{26AD87E7-C46E-47A9-984D-293065F4A643}" destId="{D9674208-CBF4-4864-97F0-1F983ADF16FF}" srcOrd="1" destOrd="0" presId="urn:microsoft.com/office/officeart/2005/8/layout/hierarchy2"/>
    <dgm:cxn modelId="{2C5F7EF3-ACA9-4146-80F8-3602C86886D1}" type="presParOf" srcId="{D9674208-CBF4-4864-97F0-1F983ADF16FF}" destId="{66A88BF5-2B13-4A51-9D81-04B10A967F21}" srcOrd="0" destOrd="0" presId="urn:microsoft.com/office/officeart/2005/8/layout/hierarchy2"/>
    <dgm:cxn modelId="{55847FE0-DD6C-4735-A2CD-8507D2DA3AEE}" type="presParOf" srcId="{66A88BF5-2B13-4A51-9D81-04B10A967F21}" destId="{4B2C2DA6-449E-4C57-B4E6-26BB614761AF}" srcOrd="0" destOrd="0" presId="urn:microsoft.com/office/officeart/2005/8/layout/hierarchy2"/>
    <dgm:cxn modelId="{6CC7D893-C84E-46EE-8592-431564031044}" type="presParOf" srcId="{D9674208-CBF4-4864-97F0-1F983ADF16FF}" destId="{06F520D4-45CB-4969-8124-4FE3F80EC5AE}" srcOrd="1" destOrd="0" presId="urn:microsoft.com/office/officeart/2005/8/layout/hierarchy2"/>
    <dgm:cxn modelId="{AF86A1ED-78C2-471C-BC40-0946568F36C2}" type="presParOf" srcId="{06F520D4-45CB-4969-8124-4FE3F80EC5AE}" destId="{C702E3F7-8FD5-4AB6-ABAE-86D94F8F4691}" srcOrd="0" destOrd="0" presId="urn:microsoft.com/office/officeart/2005/8/layout/hierarchy2"/>
    <dgm:cxn modelId="{53BD3D30-355C-44BD-8DD5-C35F30C57917}" type="presParOf" srcId="{06F520D4-45CB-4969-8124-4FE3F80EC5AE}" destId="{C4890C28-3086-488C-88E8-83FC6C926B92}" srcOrd="1" destOrd="0" presId="urn:microsoft.com/office/officeart/2005/8/layout/hierarchy2"/>
    <dgm:cxn modelId="{C28961EC-5745-4CD7-98E6-A819DD1E77BB}" type="presParOf" srcId="{3A69756E-E655-4ECE-86AC-1BD1AFF1BCDC}" destId="{CF158A96-B694-4789-9DF0-5E35B111E0B6}" srcOrd="4" destOrd="0" presId="urn:microsoft.com/office/officeart/2005/8/layout/hierarchy2"/>
    <dgm:cxn modelId="{D4F85036-28FA-4E7B-9009-BBAFFA72039A}" type="presParOf" srcId="{CF158A96-B694-4789-9DF0-5E35B111E0B6}" destId="{3BE45E18-C788-45E6-8799-88AA3324279F}" srcOrd="0" destOrd="0" presId="urn:microsoft.com/office/officeart/2005/8/layout/hierarchy2"/>
    <dgm:cxn modelId="{D1382955-5ED5-455A-ACD8-5E090847C5B8}" type="presParOf" srcId="{3A69756E-E655-4ECE-86AC-1BD1AFF1BCDC}" destId="{78CBDDCB-7F2D-4B29-B165-F134F0C92986}" srcOrd="5" destOrd="0" presId="urn:microsoft.com/office/officeart/2005/8/layout/hierarchy2"/>
    <dgm:cxn modelId="{2C8205B0-E865-42A6-8D2A-2F75E50F3163}" type="presParOf" srcId="{78CBDDCB-7F2D-4B29-B165-F134F0C92986}" destId="{324C100A-4AC9-48E9-A446-FD46E2063B07}" srcOrd="0" destOrd="0" presId="urn:microsoft.com/office/officeart/2005/8/layout/hierarchy2"/>
    <dgm:cxn modelId="{02A80239-C911-464A-8874-ACC3C28A4281}" type="presParOf" srcId="{78CBDDCB-7F2D-4B29-B165-F134F0C92986}" destId="{A489D6DE-63F5-4BE4-BD64-9A904F314DDD}" srcOrd="1" destOrd="0" presId="urn:microsoft.com/office/officeart/2005/8/layout/hierarchy2"/>
    <dgm:cxn modelId="{E5B4D9D7-4934-4B46-8604-E980AC0E6088}" type="presParOf" srcId="{A489D6DE-63F5-4BE4-BD64-9A904F314DDD}" destId="{1473311B-276D-4AB4-ADC2-28471AD5ABE3}" srcOrd="0" destOrd="0" presId="urn:microsoft.com/office/officeart/2005/8/layout/hierarchy2"/>
    <dgm:cxn modelId="{B2879E92-E886-40EF-948A-4660638B71A2}" type="presParOf" srcId="{1473311B-276D-4AB4-ADC2-28471AD5ABE3}" destId="{E00A8774-7873-45F9-967A-D354A4C57FEA}" srcOrd="0" destOrd="0" presId="urn:microsoft.com/office/officeart/2005/8/layout/hierarchy2"/>
    <dgm:cxn modelId="{E34891F9-A394-471E-98CD-D73EF501E139}" type="presParOf" srcId="{A489D6DE-63F5-4BE4-BD64-9A904F314DDD}" destId="{E640CF0E-CE73-48D2-9026-18F361157181}" srcOrd="1" destOrd="0" presId="urn:microsoft.com/office/officeart/2005/8/layout/hierarchy2"/>
    <dgm:cxn modelId="{1D8FFCD0-B262-4107-B3E5-7AA0E24C7BD0}" type="presParOf" srcId="{E640CF0E-CE73-48D2-9026-18F361157181}" destId="{72C37FC5-1F4A-4C29-BCAB-814BDC85DBDC}" srcOrd="0" destOrd="0" presId="urn:microsoft.com/office/officeart/2005/8/layout/hierarchy2"/>
    <dgm:cxn modelId="{57A53D88-7B1A-4803-94BC-4119F30B2B54}" type="presParOf" srcId="{E640CF0E-CE73-48D2-9026-18F361157181}" destId="{2D5BFC7B-BEC6-4501-8C63-AFC84671B571}" srcOrd="1" destOrd="0" presId="urn:microsoft.com/office/officeart/2005/8/layout/hierarchy2"/>
    <dgm:cxn modelId="{D24E9BA0-BCD6-41F1-8454-D683A2D49BC7}" type="presParOf" srcId="{3A69756E-E655-4ECE-86AC-1BD1AFF1BCDC}" destId="{6766324B-7F79-4960-86AC-CD570DC53B64}" srcOrd="6" destOrd="0" presId="urn:microsoft.com/office/officeart/2005/8/layout/hierarchy2"/>
    <dgm:cxn modelId="{81796EFE-B851-4AD4-9A10-9D4524E34ACB}" type="presParOf" srcId="{6766324B-7F79-4960-86AC-CD570DC53B64}" destId="{439D2C30-1CCE-4F52-B151-927D23AB8951}" srcOrd="0" destOrd="0" presId="urn:microsoft.com/office/officeart/2005/8/layout/hierarchy2"/>
    <dgm:cxn modelId="{FD8572B1-E5B3-47CA-B374-C0FB76F590DA}" type="presParOf" srcId="{3A69756E-E655-4ECE-86AC-1BD1AFF1BCDC}" destId="{A4995D89-C99C-4615-9422-26E04872DAF8}" srcOrd="7" destOrd="0" presId="urn:microsoft.com/office/officeart/2005/8/layout/hierarchy2"/>
    <dgm:cxn modelId="{F8340460-5E8D-45D3-80B7-63BB4EA8C2D3}" type="presParOf" srcId="{A4995D89-C99C-4615-9422-26E04872DAF8}" destId="{AF91DC6F-7C4E-43C2-AD7D-215857F19995}" srcOrd="0" destOrd="0" presId="urn:microsoft.com/office/officeart/2005/8/layout/hierarchy2"/>
    <dgm:cxn modelId="{578DA360-975D-4D9B-AEA8-B860011DDA82}" type="presParOf" srcId="{A4995D89-C99C-4615-9422-26E04872DAF8}" destId="{B383E1E4-F421-4E5F-AB2C-BF1886339424}" srcOrd="1" destOrd="0" presId="urn:microsoft.com/office/officeart/2005/8/layout/hierarchy2"/>
    <dgm:cxn modelId="{6532B1F4-9B1F-4128-9F0E-107B45C9BCE0}" type="presParOf" srcId="{B383E1E4-F421-4E5F-AB2C-BF1886339424}" destId="{35B9A04C-70BF-44C1-BAA2-088BEEC7C689}" srcOrd="0" destOrd="0" presId="urn:microsoft.com/office/officeart/2005/8/layout/hierarchy2"/>
    <dgm:cxn modelId="{94D81E4F-9656-49BB-A183-5D6298D9D6F7}" type="presParOf" srcId="{35B9A04C-70BF-44C1-BAA2-088BEEC7C689}" destId="{135F2191-514C-4F20-AAED-6F22673C9CA7}" srcOrd="0" destOrd="0" presId="urn:microsoft.com/office/officeart/2005/8/layout/hierarchy2"/>
    <dgm:cxn modelId="{F06CA5AE-1A53-4C75-BF54-AA438A3F813D}" type="presParOf" srcId="{B383E1E4-F421-4E5F-AB2C-BF1886339424}" destId="{3B762872-C4C4-4B3D-9A4D-32F3F0CCF4A7}" srcOrd="1" destOrd="0" presId="urn:microsoft.com/office/officeart/2005/8/layout/hierarchy2"/>
    <dgm:cxn modelId="{DFCAC195-1242-4ED0-9452-56F0E7A67EA4}" type="presParOf" srcId="{3B762872-C4C4-4B3D-9A4D-32F3F0CCF4A7}" destId="{4FD81643-540E-4DD5-A949-6EEAC7E2CC3A}" srcOrd="0" destOrd="0" presId="urn:microsoft.com/office/officeart/2005/8/layout/hierarchy2"/>
    <dgm:cxn modelId="{AB009DD4-4D20-4928-A7BF-AB8419F36E96}" type="presParOf" srcId="{3B762872-C4C4-4B3D-9A4D-32F3F0CCF4A7}" destId="{CF2A8412-8618-491B-A8DD-0F11602623B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B83CEE-374D-4A3E-A267-EDFB1479B73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79389973-9C1C-4664-ACCD-A7C147EF3B54}">
      <dgm:prSet phldrT="[Texto]" custT="1"/>
      <dgm:spPr/>
      <dgm:t>
        <a:bodyPr/>
        <a:lstStyle/>
        <a:p>
          <a:r>
            <a:rPr lang="es-ES" sz="1400" b="1">
              <a:latin typeface="Calibri"/>
              <a:ea typeface="Calibri"/>
              <a:cs typeface="Calibri"/>
            </a:rPr>
            <a:t>Unidad de medida</a:t>
          </a:r>
          <a:r>
            <a:rPr lang="es-ES" sz="1400">
              <a:latin typeface="Calibri"/>
              <a:ea typeface="Calibri"/>
              <a:cs typeface="Calibri"/>
            </a:rPr>
            <a:t>: expresa la forma en que se mide la producción.</a:t>
          </a:r>
          <a:endParaRPr lang="es-CR" sz="1400">
            <a:latin typeface="Calibri"/>
            <a:ea typeface="Calibri"/>
            <a:cs typeface="Calibri"/>
          </a:endParaRPr>
        </a:p>
      </dgm:t>
    </dgm:pt>
    <dgm:pt modelId="{FD04F8A7-EB68-41E4-8B39-231A46A49969}" type="parTrans" cxnId="{4A2B7D0D-FA1D-4D65-8CC1-954391681B71}">
      <dgm:prSet/>
      <dgm:spPr/>
      <dgm:t>
        <a:bodyPr/>
        <a:lstStyle/>
        <a:p>
          <a:endParaRPr lang="es-CR" sz="1400"/>
        </a:p>
      </dgm:t>
    </dgm:pt>
    <dgm:pt modelId="{116E39C3-3392-4FA6-9E5F-42EB654B3A04}" type="sibTrans" cxnId="{4A2B7D0D-FA1D-4D65-8CC1-954391681B71}">
      <dgm:prSet/>
      <dgm:spPr/>
      <dgm:t>
        <a:bodyPr/>
        <a:lstStyle/>
        <a:p>
          <a:endParaRPr lang="es-CR" sz="1400"/>
        </a:p>
      </dgm:t>
    </dgm:pt>
    <dgm:pt modelId="{DDDDF902-698B-46EF-91AF-B437270A3FA1}">
      <dgm:prSet custT="1"/>
      <dgm:spPr/>
      <dgm:t>
        <a:bodyPr/>
        <a:lstStyle/>
        <a:p>
          <a:r>
            <a:rPr lang="es-ES" sz="1400" b="1">
              <a:latin typeface="Calibri"/>
              <a:ea typeface="Calibri"/>
              <a:cs typeface="Calibri"/>
            </a:rPr>
            <a:t>Cantidad</a:t>
          </a:r>
          <a:r>
            <a:rPr lang="es-ES" sz="1400">
              <a:latin typeface="Calibri"/>
              <a:ea typeface="Calibri"/>
              <a:cs typeface="Calibri"/>
            </a:rPr>
            <a:t>: refleja la cuantificación física de las unidades de medida.</a:t>
          </a:r>
        </a:p>
      </dgm:t>
    </dgm:pt>
    <dgm:pt modelId="{6EB7F963-D299-44AA-8650-F526898235BD}" type="parTrans" cxnId="{CE60742D-271E-4C85-8BE3-02B7BA0C1ED0}">
      <dgm:prSet/>
      <dgm:spPr/>
      <dgm:t>
        <a:bodyPr/>
        <a:lstStyle/>
        <a:p>
          <a:endParaRPr lang="es-CR" sz="1400"/>
        </a:p>
      </dgm:t>
    </dgm:pt>
    <dgm:pt modelId="{2CA6537D-54B6-4445-AA60-9297015A52BB}" type="sibTrans" cxnId="{CE60742D-271E-4C85-8BE3-02B7BA0C1ED0}">
      <dgm:prSet/>
      <dgm:spPr/>
      <dgm:t>
        <a:bodyPr/>
        <a:lstStyle/>
        <a:p>
          <a:endParaRPr lang="es-CR" sz="1400"/>
        </a:p>
      </dgm:t>
    </dgm:pt>
    <dgm:pt modelId="{B35FF844-45FB-454A-92D5-07F2BEE2997F}">
      <dgm:prSet custT="1"/>
      <dgm:spPr/>
      <dgm:t>
        <a:bodyPr/>
        <a:lstStyle/>
        <a:p>
          <a:r>
            <a:rPr lang="es-ES" sz="1400" b="1">
              <a:latin typeface="Calibri"/>
              <a:ea typeface="Calibri"/>
              <a:cs typeface="Calibri"/>
            </a:rPr>
            <a:t>Fuente de datos</a:t>
          </a:r>
          <a:r>
            <a:rPr lang="es-ES" sz="1400">
              <a:latin typeface="Calibri"/>
              <a:ea typeface="Calibri"/>
              <a:cs typeface="Calibri"/>
            </a:rPr>
            <a:t>: se trata de identificar el registro manual, digital o sistema de información que provee el dato (este puede ser interno o externo a la organización) e indicar la unidad o departamento donde se encuentra. Debe ser auditable o demostrable.</a:t>
          </a:r>
        </a:p>
      </dgm:t>
    </dgm:pt>
    <dgm:pt modelId="{EB346EDF-4BD1-4A08-9ABB-448E5C51AA82}" type="parTrans" cxnId="{7AAF9149-2126-4764-AFB0-562E8FF9FC6B}">
      <dgm:prSet/>
      <dgm:spPr/>
      <dgm:t>
        <a:bodyPr/>
        <a:lstStyle/>
        <a:p>
          <a:endParaRPr lang="es-CR" sz="1400"/>
        </a:p>
      </dgm:t>
    </dgm:pt>
    <dgm:pt modelId="{460E1E0F-1E12-46EB-8E77-700D2373B226}" type="sibTrans" cxnId="{7AAF9149-2126-4764-AFB0-562E8FF9FC6B}">
      <dgm:prSet/>
      <dgm:spPr/>
      <dgm:t>
        <a:bodyPr/>
        <a:lstStyle/>
        <a:p>
          <a:endParaRPr lang="es-CR" sz="1400"/>
        </a:p>
      </dgm:t>
    </dgm:pt>
    <dgm:pt modelId="{42519FA2-A8C4-4F3F-9AA2-E8D925231316}">
      <dgm:prSet custT="1"/>
      <dgm:spPr/>
      <dgm:t>
        <a:bodyPr/>
        <a:lstStyle/>
        <a:p>
          <a:r>
            <a:rPr lang="es-ES" sz="1400" b="1">
              <a:latin typeface="Calibri"/>
              <a:ea typeface="Calibri"/>
              <a:cs typeface="Calibri"/>
            </a:rPr>
            <a:t>Supuestos</a:t>
          </a:r>
          <a:r>
            <a:rPr lang="es-ES" sz="1400">
              <a:latin typeface="Calibri"/>
              <a:ea typeface="Calibri"/>
              <a:cs typeface="Calibri"/>
            </a:rPr>
            <a:t>: factores externos que no controla la institución y que pueden alterar el desempeño proyectado en la meta, por ejemplo, tasa de variación del tipo de cambio, otros precios, graduados de secundaria, situaciones externas que influyan en la producción del bien o servicio.</a:t>
          </a:r>
        </a:p>
      </dgm:t>
    </dgm:pt>
    <dgm:pt modelId="{C2571440-54DC-4F9D-9752-5B8C2441067F}" type="parTrans" cxnId="{193C6045-771E-4FE7-BAB5-D08BFBB13CD9}">
      <dgm:prSet/>
      <dgm:spPr/>
      <dgm:t>
        <a:bodyPr/>
        <a:lstStyle/>
        <a:p>
          <a:endParaRPr lang="es-CR" sz="1400"/>
        </a:p>
      </dgm:t>
    </dgm:pt>
    <dgm:pt modelId="{69C69132-D966-42D6-A499-FD88D005B9E3}" type="sibTrans" cxnId="{193C6045-771E-4FE7-BAB5-D08BFBB13CD9}">
      <dgm:prSet/>
      <dgm:spPr/>
      <dgm:t>
        <a:bodyPr/>
        <a:lstStyle/>
        <a:p>
          <a:endParaRPr lang="es-CR" sz="1400"/>
        </a:p>
      </dgm:t>
    </dgm:pt>
    <dgm:pt modelId="{9A191D68-6940-4B13-9287-E4F7FBC83E8A}">
      <dgm:prSet custT="1"/>
      <dgm:spPr/>
      <dgm:t>
        <a:bodyPr/>
        <a:lstStyle/>
        <a:p>
          <a:r>
            <a:rPr lang="es-ES" sz="1400" b="1">
              <a:latin typeface="Calibri"/>
              <a:ea typeface="Calibri"/>
              <a:cs typeface="Calibri"/>
            </a:rPr>
            <a:t>Notas técnicas</a:t>
          </a:r>
          <a:r>
            <a:rPr lang="es-ES" sz="1400">
              <a:latin typeface="Calibri"/>
              <a:ea typeface="Calibri"/>
              <a:cs typeface="Calibri"/>
            </a:rPr>
            <a:t>: notas explicativas respecto a los términos técnicos utilizados.</a:t>
          </a:r>
        </a:p>
      </dgm:t>
    </dgm:pt>
    <dgm:pt modelId="{AD2ED2B2-87F4-4939-B745-38A0711E11B4}" type="parTrans" cxnId="{360BAFBF-9EDD-4163-A206-539F9913FA1C}">
      <dgm:prSet/>
      <dgm:spPr/>
      <dgm:t>
        <a:bodyPr/>
        <a:lstStyle/>
        <a:p>
          <a:endParaRPr lang="es-CR" sz="1400"/>
        </a:p>
      </dgm:t>
    </dgm:pt>
    <dgm:pt modelId="{A60D126B-64B9-46AB-839D-F26D26CA41CA}" type="sibTrans" cxnId="{360BAFBF-9EDD-4163-A206-539F9913FA1C}">
      <dgm:prSet/>
      <dgm:spPr/>
      <dgm:t>
        <a:bodyPr/>
        <a:lstStyle/>
        <a:p>
          <a:endParaRPr lang="es-CR" sz="1400"/>
        </a:p>
      </dgm:t>
    </dgm:pt>
    <dgm:pt modelId="{7A488E21-517E-4FF3-A822-507EAE1AB96E}">
      <dgm:prSet custT="1"/>
      <dgm:spPr/>
      <dgm:t>
        <a:bodyPr/>
        <a:lstStyle/>
        <a:p>
          <a:r>
            <a:rPr lang="es-ES" sz="1400" b="1">
              <a:latin typeface="Calibri"/>
              <a:ea typeface="Calibri"/>
              <a:cs typeface="Calibri"/>
            </a:rPr>
            <a:t>Observaciones</a:t>
          </a:r>
          <a:r>
            <a:rPr lang="es-ES" sz="1400">
              <a:latin typeface="Calibri"/>
              <a:ea typeface="Calibri"/>
              <a:cs typeface="Calibri"/>
            </a:rPr>
            <a:t>: aclaraciones sobre aspectos del desempeño (indicador) u otras explicaciones relativas a la unidad de medida o al producto.</a:t>
          </a:r>
          <a:endParaRPr lang="es-CR" sz="1400">
            <a:latin typeface="Calibri"/>
            <a:ea typeface="Calibri"/>
            <a:cs typeface="Calibri"/>
          </a:endParaRPr>
        </a:p>
      </dgm:t>
    </dgm:pt>
    <dgm:pt modelId="{3402BA8C-CEAF-4A0A-9E2D-D8130B86DBDC}" type="parTrans" cxnId="{10BF00E4-044B-4F07-80FF-67B6C9B120F4}">
      <dgm:prSet/>
      <dgm:spPr/>
      <dgm:t>
        <a:bodyPr/>
        <a:lstStyle/>
        <a:p>
          <a:endParaRPr lang="es-CR" sz="1400"/>
        </a:p>
      </dgm:t>
    </dgm:pt>
    <dgm:pt modelId="{A03FCE44-4FDF-45B0-92E6-CAB96CF28046}" type="sibTrans" cxnId="{10BF00E4-044B-4F07-80FF-67B6C9B120F4}">
      <dgm:prSet/>
      <dgm:spPr/>
      <dgm:t>
        <a:bodyPr/>
        <a:lstStyle/>
        <a:p>
          <a:endParaRPr lang="es-CR" sz="1400"/>
        </a:p>
      </dgm:t>
    </dgm:pt>
    <dgm:pt modelId="{34BBA2B8-BC72-45E4-8A38-8B591881805A}" type="pres">
      <dgm:prSet presAssocID="{B5B83CEE-374D-4A3E-A267-EDFB1479B734}" presName="vert0" presStyleCnt="0">
        <dgm:presLayoutVars>
          <dgm:dir/>
          <dgm:animOne val="branch"/>
          <dgm:animLvl val="lvl"/>
        </dgm:presLayoutVars>
      </dgm:prSet>
      <dgm:spPr/>
    </dgm:pt>
    <dgm:pt modelId="{9F97884B-ED4D-4230-B57F-1E925427735B}" type="pres">
      <dgm:prSet presAssocID="{79389973-9C1C-4664-ACCD-A7C147EF3B54}" presName="thickLine" presStyleLbl="alignNode1" presStyleIdx="0" presStyleCnt="6"/>
      <dgm:spPr/>
    </dgm:pt>
    <dgm:pt modelId="{02605623-476B-41F1-ADD4-22715144055E}" type="pres">
      <dgm:prSet presAssocID="{79389973-9C1C-4664-ACCD-A7C147EF3B54}" presName="horz1" presStyleCnt="0"/>
      <dgm:spPr/>
    </dgm:pt>
    <dgm:pt modelId="{D633D1F3-4CE7-449E-B19F-33343D45B3BA}" type="pres">
      <dgm:prSet presAssocID="{79389973-9C1C-4664-ACCD-A7C147EF3B54}" presName="tx1" presStyleLbl="revTx" presStyleIdx="0" presStyleCnt="6"/>
      <dgm:spPr/>
    </dgm:pt>
    <dgm:pt modelId="{E391ADA3-73C9-48CF-8C07-3380AD42D0EE}" type="pres">
      <dgm:prSet presAssocID="{79389973-9C1C-4664-ACCD-A7C147EF3B54}" presName="vert1" presStyleCnt="0"/>
      <dgm:spPr/>
    </dgm:pt>
    <dgm:pt modelId="{571E0076-A069-42D8-A4E4-8796A02E1C5B}" type="pres">
      <dgm:prSet presAssocID="{DDDDF902-698B-46EF-91AF-B437270A3FA1}" presName="thickLine" presStyleLbl="alignNode1" presStyleIdx="1" presStyleCnt="6"/>
      <dgm:spPr/>
    </dgm:pt>
    <dgm:pt modelId="{FF6FB5BE-2B8D-4ED5-9446-3DDAD992B12D}" type="pres">
      <dgm:prSet presAssocID="{DDDDF902-698B-46EF-91AF-B437270A3FA1}" presName="horz1" presStyleCnt="0"/>
      <dgm:spPr/>
    </dgm:pt>
    <dgm:pt modelId="{6111609B-4486-428E-BEB3-474A8BDB9227}" type="pres">
      <dgm:prSet presAssocID="{DDDDF902-698B-46EF-91AF-B437270A3FA1}" presName="tx1" presStyleLbl="revTx" presStyleIdx="1" presStyleCnt="6"/>
      <dgm:spPr/>
    </dgm:pt>
    <dgm:pt modelId="{E09ED9C3-6197-406E-BCCE-43608C22406C}" type="pres">
      <dgm:prSet presAssocID="{DDDDF902-698B-46EF-91AF-B437270A3FA1}" presName="vert1" presStyleCnt="0"/>
      <dgm:spPr/>
    </dgm:pt>
    <dgm:pt modelId="{5E9292BD-0DAC-4AFB-81A6-AF80123652C0}" type="pres">
      <dgm:prSet presAssocID="{B35FF844-45FB-454A-92D5-07F2BEE2997F}" presName="thickLine" presStyleLbl="alignNode1" presStyleIdx="2" presStyleCnt="6"/>
      <dgm:spPr/>
    </dgm:pt>
    <dgm:pt modelId="{2AF64367-A015-4145-BC69-0995C50EE108}" type="pres">
      <dgm:prSet presAssocID="{B35FF844-45FB-454A-92D5-07F2BEE2997F}" presName="horz1" presStyleCnt="0"/>
      <dgm:spPr/>
    </dgm:pt>
    <dgm:pt modelId="{CAD2334B-6554-451D-BEDF-684D1E4F9500}" type="pres">
      <dgm:prSet presAssocID="{B35FF844-45FB-454A-92D5-07F2BEE2997F}" presName="tx1" presStyleLbl="revTx" presStyleIdx="2" presStyleCnt="6"/>
      <dgm:spPr/>
    </dgm:pt>
    <dgm:pt modelId="{158AC49E-4F13-4865-9C5C-4F8FCE476C27}" type="pres">
      <dgm:prSet presAssocID="{B35FF844-45FB-454A-92D5-07F2BEE2997F}" presName="vert1" presStyleCnt="0"/>
      <dgm:spPr/>
    </dgm:pt>
    <dgm:pt modelId="{A0B13688-B7E3-4393-BDB3-452E939C0AAE}" type="pres">
      <dgm:prSet presAssocID="{42519FA2-A8C4-4F3F-9AA2-E8D925231316}" presName="thickLine" presStyleLbl="alignNode1" presStyleIdx="3" presStyleCnt="6"/>
      <dgm:spPr/>
    </dgm:pt>
    <dgm:pt modelId="{70AFE18F-87C7-416D-8E42-561AD4478727}" type="pres">
      <dgm:prSet presAssocID="{42519FA2-A8C4-4F3F-9AA2-E8D925231316}" presName="horz1" presStyleCnt="0"/>
      <dgm:spPr/>
    </dgm:pt>
    <dgm:pt modelId="{50B64979-812C-4234-BBBB-B1C2A324F915}" type="pres">
      <dgm:prSet presAssocID="{42519FA2-A8C4-4F3F-9AA2-E8D925231316}" presName="tx1" presStyleLbl="revTx" presStyleIdx="3" presStyleCnt="6"/>
      <dgm:spPr/>
    </dgm:pt>
    <dgm:pt modelId="{F0FC1900-923E-45C1-9B46-82F426791A9F}" type="pres">
      <dgm:prSet presAssocID="{42519FA2-A8C4-4F3F-9AA2-E8D925231316}" presName="vert1" presStyleCnt="0"/>
      <dgm:spPr/>
    </dgm:pt>
    <dgm:pt modelId="{C32F114C-A2A6-45A3-B121-A8ABF5C7B94A}" type="pres">
      <dgm:prSet presAssocID="{9A191D68-6940-4B13-9287-E4F7FBC83E8A}" presName="thickLine" presStyleLbl="alignNode1" presStyleIdx="4" presStyleCnt="6"/>
      <dgm:spPr/>
    </dgm:pt>
    <dgm:pt modelId="{2F10B461-CF1B-4BC1-B118-F78230D5B6D9}" type="pres">
      <dgm:prSet presAssocID="{9A191D68-6940-4B13-9287-E4F7FBC83E8A}" presName="horz1" presStyleCnt="0"/>
      <dgm:spPr/>
    </dgm:pt>
    <dgm:pt modelId="{93BA0C1D-1657-4CDF-ADBC-20B8C118DD66}" type="pres">
      <dgm:prSet presAssocID="{9A191D68-6940-4B13-9287-E4F7FBC83E8A}" presName="tx1" presStyleLbl="revTx" presStyleIdx="4" presStyleCnt="6"/>
      <dgm:spPr/>
    </dgm:pt>
    <dgm:pt modelId="{784D6BEC-6080-4B9C-98F0-D38106182BDF}" type="pres">
      <dgm:prSet presAssocID="{9A191D68-6940-4B13-9287-E4F7FBC83E8A}" presName="vert1" presStyleCnt="0"/>
      <dgm:spPr/>
    </dgm:pt>
    <dgm:pt modelId="{528D28AE-824E-48D0-B0F3-62C171E30FA1}" type="pres">
      <dgm:prSet presAssocID="{7A488E21-517E-4FF3-A822-507EAE1AB96E}" presName="thickLine" presStyleLbl="alignNode1" presStyleIdx="5" presStyleCnt="6"/>
      <dgm:spPr/>
    </dgm:pt>
    <dgm:pt modelId="{4E6A9488-A898-43C5-9FD4-1B469441689B}" type="pres">
      <dgm:prSet presAssocID="{7A488E21-517E-4FF3-A822-507EAE1AB96E}" presName="horz1" presStyleCnt="0"/>
      <dgm:spPr/>
    </dgm:pt>
    <dgm:pt modelId="{4A352CDA-47A5-4660-BF3E-E15268D47F54}" type="pres">
      <dgm:prSet presAssocID="{7A488E21-517E-4FF3-A822-507EAE1AB96E}" presName="tx1" presStyleLbl="revTx" presStyleIdx="5" presStyleCnt="6"/>
      <dgm:spPr/>
    </dgm:pt>
    <dgm:pt modelId="{32D6C998-4D30-4551-AAB2-8DB854C39246}" type="pres">
      <dgm:prSet presAssocID="{7A488E21-517E-4FF3-A822-507EAE1AB96E}" presName="vert1" presStyleCnt="0"/>
      <dgm:spPr/>
    </dgm:pt>
  </dgm:ptLst>
  <dgm:cxnLst>
    <dgm:cxn modelId="{4A2B7D0D-FA1D-4D65-8CC1-954391681B71}" srcId="{B5B83CEE-374D-4A3E-A267-EDFB1479B734}" destId="{79389973-9C1C-4664-ACCD-A7C147EF3B54}" srcOrd="0" destOrd="0" parTransId="{FD04F8A7-EB68-41E4-8B39-231A46A49969}" sibTransId="{116E39C3-3392-4FA6-9E5F-42EB654B3A04}"/>
    <dgm:cxn modelId="{2C560815-326E-43DE-B916-333D86CB5A6A}" type="presOf" srcId="{B5B83CEE-374D-4A3E-A267-EDFB1479B734}" destId="{34BBA2B8-BC72-45E4-8A38-8B591881805A}" srcOrd="0" destOrd="0" presId="urn:microsoft.com/office/officeart/2008/layout/LinedList"/>
    <dgm:cxn modelId="{ACCEDA2C-8F7F-4EA5-B2F7-E198B176DBDE}" type="presOf" srcId="{7A488E21-517E-4FF3-A822-507EAE1AB96E}" destId="{4A352CDA-47A5-4660-BF3E-E15268D47F54}" srcOrd="0" destOrd="0" presId="urn:microsoft.com/office/officeart/2008/layout/LinedList"/>
    <dgm:cxn modelId="{CE60742D-271E-4C85-8BE3-02B7BA0C1ED0}" srcId="{B5B83CEE-374D-4A3E-A267-EDFB1479B734}" destId="{DDDDF902-698B-46EF-91AF-B437270A3FA1}" srcOrd="1" destOrd="0" parTransId="{6EB7F963-D299-44AA-8650-F526898235BD}" sibTransId="{2CA6537D-54B6-4445-AA60-9297015A52BB}"/>
    <dgm:cxn modelId="{723D6F39-B771-443E-A6CC-01A70B3F2AF0}" type="presOf" srcId="{79389973-9C1C-4664-ACCD-A7C147EF3B54}" destId="{D633D1F3-4CE7-449E-B19F-33343D45B3BA}" srcOrd="0" destOrd="0" presId="urn:microsoft.com/office/officeart/2008/layout/LinedList"/>
    <dgm:cxn modelId="{193C6045-771E-4FE7-BAB5-D08BFBB13CD9}" srcId="{B5B83CEE-374D-4A3E-A267-EDFB1479B734}" destId="{42519FA2-A8C4-4F3F-9AA2-E8D925231316}" srcOrd="3" destOrd="0" parTransId="{C2571440-54DC-4F9D-9752-5B8C2441067F}" sibTransId="{69C69132-D966-42D6-A499-FD88D005B9E3}"/>
    <dgm:cxn modelId="{7AAF9149-2126-4764-AFB0-562E8FF9FC6B}" srcId="{B5B83CEE-374D-4A3E-A267-EDFB1479B734}" destId="{B35FF844-45FB-454A-92D5-07F2BEE2997F}" srcOrd="2" destOrd="0" parTransId="{EB346EDF-4BD1-4A08-9ABB-448E5C51AA82}" sibTransId="{460E1E0F-1E12-46EB-8E77-700D2373B226}"/>
    <dgm:cxn modelId="{6523035C-D529-4C02-A292-C0DF2F1EE098}" type="presOf" srcId="{DDDDF902-698B-46EF-91AF-B437270A3FA1}" destId="{6111609B-4486-428E-BEB3-474A8BDB9227}" srcOrd="0" destOrd="0" presId="urn:microsoft.com/office/officeart/2008/layout/LinedList"/>
    <dgm:cxn modelId="{BF160587-4C5F-4F2E-993E-42B231EC2ADB}" type="presOf" srcId="{42519FA2-A8C4-4F3F-9AA2-E8D925231316}" destId="{50B64979-812C-4234-BBBB-B1C2A324F915}" srcOrd="0" destOrd="0" presId="urn:microsoft.com/office/officeart/2008/layout/LinedList"/>
    <dgm:cxn modelId="{52D42092-08BC-4C71-B37F-EB7D721D757A}" type="presOf" srcId="{9A191D68-6940-4B13-9287-E4F7FBC83E8A}" destId="{93BA0C1D-1657-4CDF-ADBC-20B8C118DD66}" srcOrd="0" destOrd="0" presId="urn:microsoft.com/office/officeart/2008/layout/LinedList"/>
    <dgm:cxn modelId="{360BAFBF-9EDD-4163-A206-539F9913FA1C}" srcId="{B5B83CEE-374D-4A3E-A267-EDFB1479B734}" destId="{9A191D68-6940-4B13-9287-E4F7FBC83E8A}" srcOrd="4" destOrd="0" parTransId="{AD2ED2B2-87F4-4939-B745-38A0711E11B4}" sibTransId="{A60D126B-64B9-46AB-839D-F26D26CA41CA}"/>
    <dgm:cxn modelId="{3BBA0BC1-50CC-447D-BF75-2AE0DB821E89}" type="presOf" srcId="{B35FF844-45FB-454A-92D5-07F2BEE2997F}" destId="{CAD2334B-6554-451D-BEDF-684D1E4F9500}" srcOrd="0" destOrd="0" presId="urn:microsoft.com/office/officeart/2008/layout/LinedList"/>
    <dgm:cxn modelId="{10BF00E4-044B-4F07-80FF-67B6C9B120F4}" srcId="{B5B83CEE-374D-4A3E-A267-EDFB1479B734}" destId="{7A488E21-517E-4FF3-A822-507EAE1AB96E}" srcOrd="5" destOrd="0" parTransId="{3402BA8C-CEAF-4A0A-9E2D-D8130B86DBDC}" sibTransId="{A03FCE44-4FDF-45B0-92E6-CAB96CF28046}"/>
    <dgm:cxn modelId="{64FD7563-B250-4D78-9011-AFEA145EED7F}" type="presParOf" srcId="{34BBA2B8-BC72-45E4-8A38-8B591881805A}" destId="{9F97884B-ED4D-4230-B57F-1E925427735B}" srcOrd="0" destOrd="0" presId="urn:microsoft.com/office/officeart/2008/layout/LinedList"/>
    <dgm:cxn modelId="{1AE60AFC-9E4A-4CAC-9D88-A30D48F379F8}" type="presParOf" srcId="{34BBA2B8-BC72-45E4-8A38-8B591881805A}" destId="{02605623-476B-41F1-ADD4-22715144055E}" srcOrd="1" destOrd="0" presId="urn:microsoft.com/office/officeart/2008/layout/LinedList"/>
    <dgm:cxn modelId="{E0D81427-A8D1-486C-A4A2-0D087F0587A1}" type="presParOf" srcId="{02605623-476B-41F1-ADD4-22715144055E}" destId="{D633D1F3-4CE7-449E-B19F-33343D45B3BA}" srcOrd="0" destOrd="0" presId="urn:microsoft.com/office/officeart/2008/layout/LinedList"/>
    <dgm:cxn modelId="{9D4C7241-86F8-423B-811F-C2FFB2787068}" type="presParOf" srcId="{02605623-476B-41F1-ADD4-22715144055E}" destId="{E391ADA3-73C9-48CF-8C07-3380AD42D0EE}" srcOrd="1" destOrd="0" presId="urn:microsoft.com/office/officeart/2008/layout/LinedList"/>
    <dgm:cxn modelId="{19484E43-2408-4A88-BE27-B463C202F40F}" type="presParOf" srcId="{34BBA2B8-BC72-45E4-8A38-8B591881805A}" destId="{571E0076-A069-42D8-A4E4-8796A02E1C5B}" srcOrd="2" destOrd="0" presId="urn:microsoft.com/office/officeart/2008/layout/LinedList"/>
    <dgm:cxn modelId="{16C1DA9E-B554-468E-B905-CAB0F9F7B3A1}" type="presParOf" srcId="{34BBA2B8-BC72-45E4-8A38-8B591881805A}" destId="{FF6FB5BE-2B8D-4ED5-9446-3DDAD992B12D}" srcOrd="3" destOrd="0" presId="urn:microsoft.com/office/officeart/2008/layout/LinedList"/>
    <dgm:cxn modelId="{BB215C71-A10F-45D3-8667-8E3CA305FA18}" type="presParOf" srcId="{FF6FB5BE-2B8D-4ED5-9446-3DDAD992B12D}" destId="{6111609B-4486-428E-BEB3-474A8BDB9227}" srcOrd="0" destOrd="0" presId="urn:microsoft.com/office/officeart/2008/layout/LinedList"/>
    <dgm:cxn modelId="{1BF1DFB2-D254-45E3-8CE1-EDAE8FA9D9F1}" type="presParOf" srcId="{FF6FB5BE-2B8D-4ED5-9446-3DDAD992B12D}" destId="{E09ED9C3-6197-406E-BCCE-43608C22406C}" srcOrd="1" destOrd="0" presId="urn:microsoft.com/office/officeart/2008/layout/LinedList"/>
    <dgm:cxn modelId="{A45093DA-0AD2-4E75-80DB-BA9D242C8CA8}" type="presParOf" srcId="{34BBA2B8-BC72-45E4-8A38-8B591881805A}" destId="{5E9292BD-0DAC-4AFB-81A6-AF80123652C0}" srcOrd="4" destOrd="0" presId="urn:microsoft.com/office/officeart/2008/layout/LinedList"/>
    <dgm:cxn modelId="{5F5051F8-13D8-44A5-B3BE-9B83A36A8825}" type="presParOf" srcId="{34BBA2B8-BC72-45E4-8A38-8B591881805A}" destId="{2AF64367-A015-4145-BC69-0995C50EE108}" srcOrd="5" destOrd="0" presId="urn:microsoft.com/office/officeart/2008/layout/LinedList"/>
    <dgm:cxn modelId="{9DBABC81-4126-42B4-9890-0188171F22F4}" type="presParOf" srcId="{2AF64367-A015-4145-BC69-0995C50EE108}" destId="{CAD2334B-6554-451D-BEDF-684D1E4F9500}" srcOrd="0" destOrd="0" presId="urn:microsoft.com/office/officeart/2008/layout/LinedList"/>
    <dgm:cxn modelId="{165E8121-D88E-4669-80DB-C0C882C8C660}" type="presParOf" srcId="{2AF64367-A015-4145-BC69-0995C50EE108}" destId="{158AC49E-4F13-4865-9C5C-4F8FCE476C27}" srcOrd="1" destOrd="0" presId="urn:microsoft.com/office/officeart/2008/layout/LinedList"/>
    <dgm:cxn modelId="{030B265D-208A-4515-83E0-76DBA2879C26}" type="presParOf" srcId="{34BBA2B8-BC72-45E4-8A38-8B591881805A}" destId="{A0B13688-B7E3-4393-BDB3-452E939C0AAE}" srcOrd="6" destOrd="0" presId="urn:microsoft.com/office/officeart/2008/layout/LinedList"/>
    <dgm:cxn modelId="{8ADCEBF6-ACC0-4821-9A8C-05A4E1F0CFBA}" type="presParOf" srcId="{34BBA2B8-BC72-45E4-8A38-8B591881805A}" destId="{70AFE18F-87C7-416D-8E42-561AD4478727}" srcOrd="7" destOrd="0" presId="urn:microsoft.com/office/officeart/2008/layout/LinedList"/>
    <dgm:cxn modelId="{BDF81EAA-5378-4996-AC6B-B3B0BEADF540}" type="presParOf" srcId="{70AFE18F-87C7-416D-8E42-561AD4478727}" destId="{50B64979-812C-4234-BBBB-B1C2A324F915}" srcOrd="0" destOrd="0" presId="urn:microsoft.com/office/officeart/2008/layout/LinedList"/>
    <dgm:cxn modelId="{7D38D35C-3A24-4E0F-B1D9-68CCE30DEA83}" type="presParOf" srcId="{70AFE18F-87C7-416D-8E42-561AD4478727}" destId="{F0FC1900-923E-45C1-9B46-82F426791A9F}" srcOrd="1" destOrd="0" presId="urn:microsoft.com/office/officeart/2008/layout/LinedList"/>
    <dgm:cxn modelId="{2CB5A7F7-19AB-4398-8C8B-72226BCBCE57}" type="presParOf" srcId="{34BBA2B8-BC72-45E4-8A38-8B591881805A}" destId="{C32F114C-A2A6-45A3-B121-A8ABF5C7B94A}" srcOrd="8" destOrd="0" presId="urn:microsoft.com/office/officeart/2008/layout/LinedList"/>
    <dgm:cxn modelId="{FFAE2F77-41EB-47A6-AE00-F6A267505EF7}" type="presParOf" srcId="{34BBA2B8-BC72-45E4-8A38-8B591881805A}" destId="{2F10B461-CF1B-4BC1-B118-F78230D5B6D9}" srcOrd="9" destOrd="0" presId="urn:microsoft.com/office/officeart/2008/layout/LinedList"/>
    <dgm:cxn modelId="{35353E5F-B0CB-4618-BF77-43D3D11D6D42}" type="presParOf" srcId="{2F10B461-CF1B-4BC1-B118-F78230D5B6D9}" destId="{93BA0C1D-1657-4CDF-ADBC-20B8C118DD66}" srcOrd="0" destOrd="0" presId="urn:microsoft.com/office/officeart/2008/layout/LinedList"/>
    <dgm:cxn modelId="{83E0B9C3-73DF-4888-BE29-B08C8C3CFE58}" type="presParOf" srcId="{2F10B461-CF1B-4BC1-B118-F78230D5B6D9}" destId="{784D6BEC-6080-4B9C-98F0-D38106182BDF}" srcOrd="1" destOrd="0" presId="urn:microsoft.com/office/officeart/2008/layout/LinedList"/>
    <dgm:cxn modelId="{197ACBEC-0410-486E-BB44-08B0083B5CC1}" type="presParOf" srcId="{34BBA2B8-BC72-45E4-8A38-8B591881805A}" destId="{528D28AE-824E-48D0-B0F3-62C171E30FA1}" srcOrd="10" destOrd="0" presId="urn:microsoft.com/office/officeart/2008/layout/LinedList"/>
    <dgm:cxn modelId="{B5D4A9FB-F2C1-4654-9AD9-EB9815DF617E}" type="presParOf" srcId="{34BBA2B8-BC72-45E4-8A38-8B591881805A}" destId="{4E6A9488-A898-43C5-9FD4-1B469441689B}" srcOrd="11" destOrd="0" presId="urn:microsoft.com/office/officeart/2008/layout/LinedList"/>
    <dgm:cxn modelId="{A34E6E17-E7F7-4A5D-BED8-9478105BD2B3}" type="presParOf" srcId="{4E6A9488-A898-43C5-9FD4-1B469441689B}" destId="{4A352CDA-47A5-4660-BF3E-E15268D47F54}" srcOrd="0" destOrd="0" presId="urn:microsoft.com/office/officeart/2008/layout/LinedList"/>
    <dgm:cxn modelId="{4AE73323-FC1D-45A1-A23D-D9E7B6ED7312}" type="presParOf" srcId="{4E6A9488-A898-43C5-9FD4-1B469441689B}" destId="{32D6C998-4D30-4551-AAB2-8DB854C392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2DCEE5-2B93-4B0F-9F12-96CAEED939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31263ADA-3EEE-4676-94F1-B2CD8BCCC0EB}">
      <dgm:prSet phldrT="[Texto]" custT="1"/>
      <dgm:spPr/>
      <dgm:t>
        <a:bodyPr/>
        <a:lstStyle/>
        <a:p>
          <a:r>
            <a:rPr lang="es-ES" sz="2000">
              <a:latin typeface="Aptos" panose="020B0004020202020204" pitchFamily="34" charset="0"/>
            </a:rPr>
            <a:t>Si el producto es "</a:t>
          </a:r>
          <a:r>
            <a:rPr lang="es-ES" sz="2000" b="1">
              <a:latin typeface="Aptos" panose="020B0004020202020204" pitchFamily="34" charset="0"/>
            </a:rPr>
            <a:t>dictado de clases</a:t>
          </a:r>
          <a:r>
            <a:rPr lang="es-ES" sz="2000">
              <a:latin typeface="Aptos" panose="020B0004020202020204" pitchFamily="34" charset="0"/>
            </a:rPr>
            <a:t>" la unidad de medida será "</a:t>
          </a:r>
          <a:r>
            <a:rPr lang="es-ES" sz="2000" b="1">
              <a:latin typeface="Aptos" panose="020B0004020202020204" pitchFamily="34" charset="0"/>
            </a:rPr>
            <a:t>hora-clase</a:t>
          </a:r>
          <a:r>
            <a:rPr lang="es-ES" sz="2000">
              <a:latin typeface="Aptos" panose="020B0004020202020204" pitchFamily="34" charset="0"/>
            </a:rPr>
            <a:t>" y no "hora";</a:t>
          </a:r>
          <a:endParaRPr lang="es-CR" sz="2000"/>
        </a:p>
      </dgm:t>
    </dgm:pt>
    <dgm:pt modelId="{21EDEBD3-FBBC-4F1E-8FE6-0A0871B724C7}" type="parTrans" cxnId="{2694B544-F942-4788-B619-653A16C58B79}">
      <dgm:prSet/>
      <dgm:spPr/>
      <dgm:t>
        <a:bodyPr/>
        <a:lstStyle/>
        <a:p>
          <a:endParaRPr lang="es-CR" sz="2000"/>
        </a:p>
      </dgm:t>
    </dgm:pt>
    <dgm:pt modelId="{65CA9471-67CD-46F8-A4BC-64725C0411F5}" type="sibTrans" cxnId="{2694B544-F942-4788-B619-653A16C58B79}">
      <dgm:prSet/>
      <dgm:spPr/>
      <dgm:t>
        <a:bodyPr/>
        <a:lstStyle/>
        <a:p>
          <a:endParaRPr lang="es-CR" sz="2000"/>
        </a:p>
      </dgm:t>
    </dgm:pt>
    <dgm:pt modelId="{E689E140-C52F-4008-AA39-448DD0A2B86E}">
      <dgm:prSet custT="1"/>
      <dgm:spPr/>
      <dgm:t>
        <a:bodyPr/>
        <a:lstStyle/>
        <a:p>
          <a:r>
            <a:rPr lang="es-ES" sz="2000">
              <a:latin typeface="Aptos" panose="020B0004020202020204" pitchFamily="34" charset="0"/>
            </a:rPr>
            <a:t>Si el producto es "atención de estudiantes en consulta externa", la unidad de medida será "</a:t>
          </a:r>
          <a:r>
            <a:rPr lang="es-ES" sz="2000" b="1">
              <a:latin typeface="Aptos" panose="020B0004020202020204" pitchFamily="34" charset="0"/>
            </a:rPr>
            <a:t>paciente atendido</a:t>
          </a:r>
          <a:r>
            <a:rPr lang="es-ES" sz="2000">
              <a:latin typeface="Aptos" panose="020B0004020202020204" pitchFamily="34" charset="0"/>
            </a:rPr>
            <a:t>" y no “estudiante";</a:t>
          </a:r>
        </a:p>
      </dgm:t>
    </dgm:pt>
    <dgm:pt modelId="{4D77F7AA-DB1E-45CD-B8DA-795ECE463EF9}" type="parTrans" cxnId="{08358164-EAC5-4397-A444-1342B2DFB49F}">
      <dgm:prSet/>
      <dgm:spPr/>
      <dgm:t>
        <a:bodyPr/>
        <a:lstStyle/>
        <a:p>
          <a:endParaRPr lang="es-CR" sz="2000"/>
        </a:p>
      </dgm:t>
    </dgm:pt>
    <dgm:pt modelId="{B39773B1-60A6-41A1-806A-9A342DFEC598}" type="sibTrans" cxnId="{08358164-EAC5-4397-A444-1342B2DFB49F}">
      <dgm:prSet/>
      <dgm:spPr/>
      <dgm:t>
        <a:bodyPr/>
        <a:lstStyle/>
        <a:p>
          <a:endParaRPr lang="es-CR" sz="2000"/>
        </a:p>
      </dgm:t>
    </dgm:pt>
    <dgm:pt modelId="{DE4DAD5A-FC85-4559-A0AE-E6A915A0C465}">
      <dgm:prSet custT="1"/>
      <dgm:spPr/>
      <dgm:t>
        <a:bodyPr/>
        <a:lstStyle/>
        <a:p>
          <a:r>
            <a:rPr lang="es-ES" sz="2000">
              <a:latin typeface="Aptos" panose="020B0004020202020204" pitchFamily="34" charset="0"/>
            </a:rPr>
            <a:t>Si el producto es "</a:t>
          </a:r>
          <a:r>
            <a:rPr lang="es-ES" sz="2000" b="1">
              <a:latin typeface="Aptos" panose="020B0004020202020204" pitchFamily="34" charset="0"/>
            </a:rPr>
            <a:t>mantenimiento de vehículos de transporte</a:t>
          </a:r>
          <a:r>
            <a:rPr lang="es-ES" sz="2000">
              <a:latin typeface="Aptos" panose="020B0004020202020204" pitchFamily="34" charset="0"/>
            </a:rPr>
            <a:t>", la unidad de medida será "</a:t>
          </a:r>
          <a:r>
            <a:rPr lang="es-ES" sz="2000" b="1">
              <a:latin typeface="Aptos" panose="020B0004020202020204" pitchFamily="34" charset="0"/>
            </a:rPr>
            <a:t>vehículo</a:t>
          </a:r>
          <a:r>
            <a:rPr lang="es-ES" sz="2000">
              <a:latin typeface="Aptos" panose="020B0004020202020204" pitchFamily="34" charset="0"/>
            </a:rPr>
            <a:t>" y no "unidad".</a:t>
          </a:r>
          <a:endParaRPr lang="es-CR" sz="2000">
            <a:latin typeface="Aptos" panose="020B0004020202020204" pitchFamily="34" charset="0"/>
          </a:endParaRPr>
        </a:p>
      </dgm:t>
    </dgm:pt>
    <dgm:pt modelId="{F3E72350-662F-446A-939D-622A186D550D}" type="parTrans" cxnId="{26F80D2B-0573-49A4-9F41-DA36161A2A1C}">
      <dgm:prSet/>
      <dgm:spPr/>
      <dgm:t>
        <a:bodyPr/>
        <a:lstStyle/>
        <a:p>
          <a:endParaRPr lang="es-CR" sz="2000"/>
        </a:p>
      </dgm:t>
    </dgm:pt>
    <dgm:pt modelId="{E7266344-1F1C-4354-98FA-43647A1CC10A}" type="sibTrans" cxnId="{26F80D2B-0573-49A4-9F41-DA36161A2A1C}">
      <dgm:prSet/>
      <dgm:spPr/>
      <dgm:t>
        <a:bodyPr/>
        <a:lstStyle/>
        <a:p>
          <a:endParaRPr lang="es-CR" sz="2000"/>
        </a:p>
      </dgm:t>
    </dgm:pt>
    <dgm:pt modelId="{F6CA75C7-AB2D-4BC3-9CB2-ACED0B2C7BB8}" type="pres">
      <dgm:prSet presAssocID="{3D2DCEE5-2B93-4B0F-9F12-96CAEED939C5}" presName="vert0" presStyleCnt="0">
        <dgm:presLayoutVars>
          <dgm:dir/>
          <dgm:animOne val="branch"/>
          <dgm:animLvl val="lvl"/>
        </dgm:presLayoutVars>
      </dgm:prSet>
      <dgm:spPr/>
    </dgm:pt>
    <dgm:pt modelId="{D7E86392-925E-465D-9B5E-19D8C260D178}" type="pres">
      <dgm:prSet presAssocID="{31263ADA-3EEE-4676-94F1-B2CD8BCCC0EB}" presName="thickLine" presStyleLbl="alignNode1" presStyleIdx="0" presStyleCnt="3"/>
      <dgm:spPr/>
    </dgm:pt>
    <dgm:pt modelId="{DB099148-B61E-4D07-BFD6-9B364129A8DE}" type="pres">
      <dgm:prSet presAssocID="{31263ADA-3EEE-4676-94F1-B2CD8BCCC0EB}" presName="horz1" presStyleCnt="0"/>
      <dgm:spPr/>
    </dgm:pt>
    <dgm:pt modelId="{2EC0BABB-919F-4DAD-99B7-407DD3AD4BBE}" type="pres">
      <dgm:prSet presAssocID="{31263ADA-3EEE-4676-94F1-B2CD8BCCC0EB}" presName="tx1" presStyleLbl="revTx" presStyleIdx="0" presStyleCnt="3"/>
      <dgm:spPr/>
    </dgm:pt>
    <dgm:pt modelId="{568F4C20-B466-4AFB-B26A-8B858C843968}" type="pres">
      <dgm:prSet presAssocID="{31263ADA-3EEE-4676-94F1-B2CD8BCCC0EB}" presName="vert1" presStyleCnt="0"/>
      <dgm:spPr/>
    </dgm:pt>
    <dgm:pt modelId="{EEF31CEA-4F72-4FE5-A130-6CBF976B3E11}" type="pres">
      <dgm:prSet presAssocID="{E689E140-C52F-4008-AA39-448DD0A2B86E}" presName="thickLine" presStyleLbl="alignNode1" presStyleIdx="1" presStyleCnt="3"/>
      <dgm:spPr/>
    </dgm:pt>
    <dgm:pt modelId="{92AB0FAB-D6D6-4C17-838B-7BC5B4F43978}" type="pres">
      <dgm:prSet presAssocID="{E689E140-C52F-4008-AA39-448DD0A2B86E}" presName="horz1" presStyleCnt="0"/>
      <dgm:spPr/>
    </dgm:pt>
    <dgm:pt modelId="{4B853D5A-F3FD-4935-A094-95387817FA98}" type="pres">
      <dgm:prSet presAssocID="{E689E140-C52F-4008-AA39-448DD0A2B86E}" presName="tx1" presStyleLbl="revTx" presStyleIdx="1" presStyleCnt="3"/>
      <dgm:spPr/>
    </dgm:pt>
    <dgm:pt modelId="{C9019CB3-B4F7-470A-9E4A-9416609C4234}" type="pres">
      <dgm:prSet presAssocID="{E689E140-C52F-4008-AA39-448DD0A2B86E}" presName="vert1" presStyleCnt="0"/>
      <dgm:spPr/>
    </dgm:pt>
    <dgm:pt modelId="{4BFD5E22-FE8A-47F6-848D-62AFC89950A5}" type="pres">
      <dgm:prSet presAssocID="{DE4DAD5A-FC85-4559-A0AE-E6A915A0C465}" presName="thickLine" presStyleLbl="alignNode1" presStyleIdx="2" presStyleCnt="3"/>
      <dgm:spPr/>
    </dgm:pt>
    <dgm:pt modelId="{8E2AF7A4-EF8D-4A15-A7C6-B870AA6326BF}" type="pres">
      <dgm:prSet presAssocID="{DE4DAD5A-FC85-4559-A0AE-E6A915A0C465}" presName="horz1" presStyleCnt="0"/>
      <dgm:spPr/>
    </dgm:pt>
    <dgm:pt modelId="{DFDFA826-E6DC-4D18-9748-E975CA7D2CD3}" type="pres">
      <dgm:prSet presAssocID="{DE4DAD5A-FC85-4559-A0AE-E6A915A0C465}" presName="tx1" presStyleLbl="revTx" presStyleIdx="2" presStyleCnt="3"/>
      <dgm:spPr/>
    </dgm:pt>
    <dgm:pt modelId="{BBBD01BD-8A3D-4E98-B1BA-A1482741572C}" type="pres">
      <dgm:prSet presAssocID="{DE4DAD5A-FC85-4559-A0AE-E6A915A0C465}" presName="vert1" presStyleCnt="0"/>
      <dgm:spPr/>
    </dgm:pt>
  </dgm:ptLst>
  <dgm:cxnLst>
    <dgm:cxn modelId="{4F96550C-F6BE-4C41-B37E-C11C5CE83AA6}" type="presOf" srcId="{E689E140-C52F-4008-AA39-448DD0A2B86E}" destId="{4B853D5A-F3FD-4935-A094-95387817FA98}" srcOrd="0" destOrd="0" presId="urn:microsoft.com/office/officeart/2008/layout/LinedList"/>
    <dgm:cxn modelId="{26F80D2B-0573-49A4-9F41-DA36161A2A1C}" srcId="{3D2DCEE5-2B93-4B0F-9F12-96CAEED939C5}" destId="{DE4DAD5A-FC85-4559-A0AE-E6A915A0C465}" srcOrd="2" destOrd="0" parTransId="{F3E72350-662F-446A-939D-622A186D550D}" sibTransId="{E7266344-1F1C-4354-98FA-43647A1CC10A}"/>
    <dgm:cxn modelId="{80AE3E2F-7C19-4988-B791-F422BEE528CD}" type="presOf" srcId="{3D2DCEE5-2B93-4B0F-9F12-96CAEED939C5}" destId="{F6CA75C7-AB2D-4BC3-9CB2-ACED0B2C7BB8}" srcOrd="0" destOrd="0" presId="urn:microsoft.com/office/officeart/2008/layout/LinedList"/>
    <dgm:cxn modelId="{28C85B40-6C99-4DF9-BE0C-A32B91D690A6}" type="presOf" srcId="{DE4DAD5A-FC85-4559-A0AE-E6A915A0C465}" destId="{DFDFA826-E6DC-4D18-9748-E975CA7D2CD3}" srcOrd="0" destOrd="0" presId="urn:microsoft.com/office/officeart/2008/layout/LinedList"/>
    <dgm:cxn modelId="{2694B544-F942-4788-B619-653A16C58B79}" srcId="{3D2DCEE5-2B93-4B0F-9F12-96CAEED939C5}" destId="{31263ADA-3EEE-4676-94F1-B2CD8BCCC0EB}" srcOrd="0" destOrd="0" parTransId="{21EDEBD3-FBBC-4F1E-8FE6-0A0871B724C7}" sibTransId="{65CA9471-67CD-46F8-A4BC-64725C0411F5}"/>
    <dgm:cxn modelId="{08358164-EAC5-4397-A444-1342B2DFB49F}" srcId="{3D2DCEE5-2B93-4B0F-9F12-96CAEED939C5}" destId="{E689E140-C52F-4008-AA39-448DD0A2B86E}" srcOrd="1" destOrd="0" parTransId="{4D77F7AA-DB1E-45CD-B8DA-795ECE463EF9}" sibTransId="{B39773B1-60A6-41A1-806A-9A342DFEC598}"/>
    <dgm:cxn modelId="{FBAA62B8-89CF-4B3E-8051-734CED5D5018}" type="presOf" srcId="{31263ADA-3EEE-4676-94F1-B2CD8BCCC0EB}" destId="{2EC0BABB-919F-4DAD-99B7-407DD3AD4BBE}" srcOrd="0" destOrd="0" presId="urn:microsoft.com/office/officeart/2008/layout/LinedList"/>
    <dgm:cxn modelId="{FB436064-4C66-469A-A56D-4BDFC91EEDFE}" type="presParOf" srcId="{F6CA75C7-AB2D-4BC3-9CB2-ACED0B2C7BB8}" destId="{D7E86392-925E-465D-9B5E-19D8C260D178}" srcOrd="0" destOrd="0" presId="urn:microsoft.com/office/officeart/2008/layout/LinedList"/>
    <dgm:cxn modelId="{81B67AA8-AB25-49A5-AE73-A9C4C38FDEB8}" type="presParOf" srcId="{F6CA75C7-AB2D-4BC3-9CB2-ACED0B2C7BB8}" destId="{DB099148-B61E-4D07-BFD6-9B364129A8DE}" srcOrd="1" destOrd="0" presId="urn:microsoft.com/office/officeart/2008/layout/LinedList"/>
    <dgm:cxn modelId="{63C7445D-36A5-48EF-8DF4-5F1447A734B9}" type="presParOf" srcId="{DB099148-B61E-4D07-BFD6-9B364129A8DE}" destId="{2EC0BABB-919F-4DAD-99B7-407DD3AD4BBE}" srcOrd="0" destOrd="0" presId="urn:microsoft.com/office/officeart/2008/layout/LinedList"/>
    <dgm:cxn modelId="{70499571-8C0A-4695-A500-C0727EE28121}" type="presParOf" srcId="{DB099148-B61E-4D07-BFD6-9B364129A8DE}" destId="{568F4C20-B466-4AFB-B26A-8B858C843968}" srcOrd="1" destOrd="0" presId="urn:microsoft.com/office/officeart/2008/layout/LinedList"/>
    <dgm:cxn modelId="{EAC428C1-557C-40D1-96FD-F73E665D2ADC}" type="presParOf" srcId="{F6CA75C7-AB2D-4BC3-9CB2-ACED0B2C7BB8}" destId="{EEF31CEA-4F72-4FE5-A130-6CBF976B3E11}" srcOrd="2" destOrd="0" presId="urn:microsoft.com/office/officeart/2008/layout/LinedList"/>
    <dgm:cxn modelId="{C7C35482-0234-4F56-A486-88FB7F148E0A}" type="presParOf" srcId="{F6CA75C7-AB2D-4BC3-9CB2-ACED0B2C7BB8}" destId="{92AB0FAB-D6D6-4C17-838B-7BC5B4F43978}" srcOrd="3" destOrd="0" presId="urn:microsoft.com/office/officeart/2008/layout/LinedList"/>
    <dgm:cxn modelId="{D17BF098-C297-4AAE-BABE-D8E45C81738B}" type="presParOf" srcId="{92AB0FAB-D6D6-4C17-838B-7BC5B4F43978}" destId="{4B853D5A-F3FD-4935-A094-95387817FA98}" srcOrd="0" destOrd="0" presId="urn:microsoft.com/office/officeart/2008/layout/LinedList"/>
    <dgm:cxn modelId="{B5D032B6-543E-447D-B1AD-1BC8DD216C2F}" type="presParOf" srcId="{92AB0FAB-D6D6-4C17-838B-7BC5B4F43978}" destId="{C9019CB3-B4F7-470A-9E4A-9416609C4234}" srcOrd="1" destOrd="0" presId="urn:microsoft.com/office/officeart/2008/layout/LinedList"/>
    <dgm:cxn modelId="{7F406D6F-7573-4B13-A458-7E9D50063DC0}" type="presParOf" srcId="{F6CA75C7-AB2D-4BC3-9CB2-ACED0B2C7BB8}" destId="{4BFD5E22-FE8A-47F6-848D-62AFC89950A5}" srcOrd="4" destOrd="0" presId="urn:microsoft.com/office/officeart/2008/layout/LinedList"/>
    <dgm:cxn modelId="{A2F3A850-FE99-4190-BC82-B6E2D8A75513}" type="presParOf" srcId="{F6CA75C7-AB2D-4BC3-9CB2-ACED0B2C7BB8}" destId="{8E2AF7A4-EF8D-4A15-A7C6-B870AA6326BF}" srcOrd="5" destOrd="0" presId="urn:microsoft.com/office/officeart/2008/layout/LinedList"/>
    <dgm:cxn modelId="{4ED208D0-59AF-49E9-9037-25019086AEF8}" type="presParOf" srcId="{8E2AF7A4-EF8D-4A15-A7C6-B870AA6326BF}" destId="{DFDFA826-E6DC-4D18-9748-E975CA7D2CD3}" srcOrd="0" destOrd="0" presId="urn:microsoft.com/office/officeart/2008/layout/LinedList"/>
    <dgm:cxn modelId="{185C1BBC-1FC8-45F4-A46E-F34A7D09AE5C}" type="presParOf" srcId="{8E2AF7A4-EF8D-4A15-A7C6-B870AA6326BF}" destId="{BBBD01BD-8A3D-4E98-B1BA-A148274157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2DCEE5-2B93-4B0F-9F12-96CAEED939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31263ADA-3EEE-4676-94F1-B2CD8BCCC0EB}">
      <dgm:prSet phldrT="[Texto]" custT="1"/>
      <dgm:spPr/>
      <dgm:t>
        <a:bodyPr/>
        <a:lstStyle/>
        <a:p>
          <a:r>
            <a:rPr lang="es-ES" sz="2000">
              <a:latin typeface="Aptos" panose="020B0004020202020204" pitchFamily="34" charset="0"/>
            </a:rPr>
            <a:t>si el producto es "</a:t>
          </a:r>
          <a:r>
            <a:rPr lang="es-ES" sz="2000" b="1">
              <a:latin typeface="Aptos" panose="020B0004020202020204" pitchFamily="34" charset="0"/>
            </a:rPr>
            <a:t>pavimentación de calles</a:t>
          </a:r>
          <a:r>
            <a:rPr lang="es-ES" sz="2000">
              <a:latin typeface="Aptos" panose="020B0004020202020204" pitchFamily="34" charset="0"/>
            </a:rPr>
            <a:t>" se puede expresar en las siguientes unidades de medida: "</a:t>
          </a:r>
          <a:r>
            <a:rPr lang="es-ES" sz="2000" b="1">
              <a:latin typeface="Aptos" panose="020B0004020202020204" pitchFamily="34" charset="0"/>
            </a:rPr>
            <a:t>cuadra pavimentada</a:t>
          </a:r>
          <a:r>
            <a:rPr lang="es-ES" sz="2000">
              <a:latin typeface="Aptos" panose="020B0004020202020204" pitchFamily="34" charset="0"/>
            </a:rPr>
            <a:t>" y "</a:t>
          </a:r>
          <a:r>
            <a:rPr lang="es-ES" sz="2000" b="1">
              <a:latin typeface="Aptos" panose="020B0004020202020204" pitchFamily="34" charset="0"/>
            </a:rPr>
            <a:t>metro cuadrado pavimentado</a:t>
          </a:r>
          <a:r>
            <a:rPr lang="es-ES" sz="2000">
              <a:latin typeface="Aptos" panose="020B0004020202020204" pitchFamily="34" charset="0"/>
            </a:rPr>
            <a:t>"</a:t>
          </a:r>
          <a:endParaRPr lang="es-CR" sz="2000"/>
        </a:p>
      </dgm:t>
    </dgm:pt>
    <dgm:pt modelId="{21EDEBD3-FBBC-4F1E-8FE6-0A0871B724C7}" type="parTrans" cxnId="{2694B544-F942-4788-B619-653A16C58B79}">
      <dgm:prSet/>
      <dgm:spPr/>
      <dgm:t>
        <a:bodyPr/>
        <a:lstStyle/>
        <a:p>
          <a:endParaRPr lang="es-CR" sz="2000"/>
        </a:p>
      </dgm:t>
    </dgm:pt>
    <dgm:pt modelId="{65CA9471-67CD-46F8-A4BC-64725C0411F5}" type="sibTrans" cxnId="{2694B544-F942-4788-B619-653A16C58B79}">
      <dgm:prSet/>
      <dgm:spPr/>
      <dgm:t>
        <a:bodyPr/>
        <a:lstStyle/>
        <a:p>
          <a:endParaRPr lang="es-CR" sz="2000"/>
        </a:p>
      </dgm:t>
    </dgm:pt>
    <dgm:pt modelId="{9014AEBF-9A97-4458-B52B-5AC146303116}">
      <dgm:prSet phldrT="[Texto]" custT="1"/>
      <dgm:spPr/>
      <dgm:t>
        <a:bodyPr/>
        <a:lstStyle/>
        <a:p>
          <a:r>
            <a:rPr lang="es-ES" sz="2000">
              <a:latin typeface="Aptos" panose="020B0004020202020204" pitchFamily="34" charset="0"/>
            </a:rPr>
            <a:t>si el producto es "</a:t>
          </a:r>
          <a:r>
            <a:rPr lang="es-ES" sz="2000" b="1">
              <a:latin typeface="Aptos" panose="020B0004020202020204" pitchFamily="34" charset="0"/>
            </a:rPr>
            <a:t>atención de pymes</a:t>
          </a:r>
          <a:r>
            <a:rPr lang="es-ES" sz="2000">
              <a:latin typeface="Aptos" panose="020B0004020202020204" pitchFamily="34" charset="0"/>
            </a:rPr>
            <a:t>" cuenta con dos unidades de medida: “</a:t>
          </a:r>
          <a:r>
            <a:rPr lang="es-ES" sz="2000" b="1">
              <a:latin typeface="Aptos" panose="020B0004020202020204" pitchFamily="34" charset="0"/>
            </a:rPr>
            <a:t>pequeña empresa</a:t>
          </a:r>
          <a:r>
            <a:rPr lang="es-ES" sz="2000">
              <a:latin typeface="Aptos" panose="020B0004020202020204" pitchFamily="34" charset="0"/>
            </a:rPr>
            <a:t>" y “</a:t>
          </a:r>
          <a:r>
            <a:rPr lang="es-ES" sz="2000" b="1">
              <a:latin typeface="Aptos" panose="020B0004020202020204" pitchFamily="34" charset="0"/>
            </a:rPr>
            <a:t>mediana empresa</a:t>
          </a:r>
          <a:r>
            <a:rPr lang="es-ES" sz="2000">
              <a:latin typeface="Aptos" panose="020B0004020202020204" pitchFamily="34" charset="0"/>
            </a:rPr>
            <a:t>"</a:t>
          </a:r>
          <a:endParaRPr lang="es-CR" sz="2000"/>
        </a:p>
      </dgm:t>
    </dgm:pt>
    <dgm:pt modelId="{B6F3D0D9-F98F-406A-9136-61F28D7280D1}" type="parTrans" cxnId="{7DBB9150-5D58-41BB-B80F-A7A67328CA38}">
      <dgm:prSet/>
      <dgm:spPr/>
      <dgm:t>
        <a:bodyPr/>
        <a:lstStyle/>
        <a:p>
          <a:endParaRPr lang="es-CR" sz="2000"/>
        </a:p>
      </dgm:t>
    </dgm:pt>
    <dgm:pt modelId="{C2164F84-42A6-4110-8179-E6E460198836}" type="sibTrans" cxnId="{7DBB9150-5D58-41BB-B80F-A7A67328CA38}">
      <dgm:prSet/>
      <dgm:spPr/>
      <dgm:t>
        <a:bodyPr/>
        <a:lstStyle/>
        <a:p>
          <a:endParaRPr lang="es-CR" sz="2000"/>
        </a:p>
      </dgm:t>
    </dgm:pt>
    <dgm:pt modelId="{F6CA75C7-AB2D-4BC3-9CB2-ACED0B2C7BB8}" type="pres">
      <dgm:prSet presAssocID="{3D2DCEE5-2B93-4B0F-9F12-96CAEED939C5}" presName="vert0" presStyleCnt="0">
        <dgm:presLayoutVars>
          <dgm:dir/>
          <dgm:animOne val="branch"/>
          <dgm:animLvl val="lvl"/>
        </dgm:presLayoutVars>
      </dgm:prSet>
      <dgm:spPr/>
    </dgm:pt>
    <dgm:pt modelId="{D7E86392-925E-465D-9B5E-19D8C260D178}" type="pres">
      <dgm:prSet presAssocID="{31263ADA-3EEE-4676-94F1-B2CD8BCCC0EB}" presName="thickLine" presStyleLbl="alignNode1" presStyleIdx="0" presStyleCnt="2"/>
      <dgm:spPr/>
    </dgm:pt>
    <dgm:pt modelId="{DB099148-B61E-4D07-BFD6-9B364129A8DE}" type="pres">
      <dgm:prSet presAssocID="{31263ADA-3EEE-4676-94F1-B2CD8BCCC0EB}" presName="horz1" presStyleCnt="0"/>
      <dgm:spPr/>
    </dgm:pt>
    <dgm:pt modelId="{2EC0BABB-919F-4DAD-99B7-407DD3AD4BBE}" type="pres">
      <dgm:prSet presAssocID="{31263ADA-3EEE-4676-94F1-B2CD8BCCC0EB}" presName="tx1" presStyleLbl="revTx" presStyleIdx="0" presStyleCnt="2"/>
      <dgm:spPr/>
    </dgm:pt>
    <dgm:pt modelId="{568F4C20-B466-4AFB-B26A-8B858C843968}" type="pres">
      <dgm:prSet presAssocID="{31263ADA-3EEE-4676-94F1-B2CD8BCCC0EB}" presName="vert1" presStyleCnt="0"/>
      <dgm:spPr/>
    </dgm:pt>
    <dgm:pt modelId="{651D7ADA-7787-48B2-BCEC-FBC44F7BA7C5}" type="pres">
      <dgm:prSet presAssocID="{9014AEBF-9A97-4458-B52B-5AC146303116}" presName="thickLine" presStyleLbl="alignNode1" presStyleIdx="1" presStyleCnt="2"/>
      <dgm:spPr/>
    </dgm:pt>
    <dgm:pt modelId="{7D9D3888-3A40-41C6-8FCE-38F18D44D954}" type="pres">
      <dgm:prSet presAssocID="{9014AEBF-9A97-4458-B52B-5AC146303116}" presName="horz1" presStyleCnt="0"/>
      <dgm:spPr/>
    </dgm:pt>
    <dgm:pt modelId="{25C8C7EA-6BAD-4194-933F-B129BFE384A0}" type="pres">
      <dgm:prSet presAssocID="{9014AEBF-9A97-4458-B52B-5AC146303116}" presName="tx1" presStyleLbl="revTx" presStyleIdx="1" presStyleCnt="2"/>
      <dgm:spPr/>
    </dgm:pt>
    <dgm:pt modelId="{869D2FE4-DDB0-4C29-A236-DD9D45F298F1}" type="pres">
      <dgm:prSet presAssocID="{9014AEBF-9A97-4458-B52B-5AC146303116}" presName="vert1" presStyleCnt="0"/>
      <dgm:spPr/>
    </dgm:pt>
  </dgm:ptLst>
  <dgm:cxnLst>
    <dgm:cxn modelId="{80AE3E2F-7C19-4988-B791-F422BEE528CD}" type="presOf" srcId="{3D2DCEE5-2B93-4B0F-9F12-96CAEED939C5}" destId="{F6CA75C7-AB2D-4BC3-9CB2-ACED0B2C7BB8}" srcOrd="0" destOrd="0" presId="urn:microsoft.com/office/officeart/2008/layout/LinedList"/>
    <dgm:cxn modelId="{AD1E0B3A-40A0-49D6-BD43-453CB5ED9ED9}" type="presOf" srcId="{9014AEBF-9A97-4458-B52B-5AC146303116}" destId="{25C8C7EA-6BAD-4194-933F-B129BFE384A0}" srcOrd="0" destOrd="0" presId="urn:microsoft.com/office/officeart/2008/layout/LinedList"/>
    <dgm:cxn modelId="{2694B544-F942-4788-B619-653A16C58B79}" srcId="{3D2DCEE5-2B93-4B0F-9F12-96CAEED939C5}" destId="{31263ADA-3EEE-4676-94F1-B2CD8BCCC0EB}" srcOrd="0" destOrd="0" parTransId="{21EDEBD3-FBBC-4F1E-8FE6-0A0871B724C7}" sibTransId="{65CA9471-67CD-46F8-A4BC-64725C0411F5}"/>
    <dgm:cxn modelId="{7DBB9150-5D58-41BB-B80F-A7A67328CA38}" srcId="{3D2DCEE5-2B93-4B0F-9F12-96CAEED939C5}" destId="{9014AEBF-9A97-4458-B52B-5AC146303116}" srcOrd="1" destOrd="0" parTransId="{B6F3D0D9-F98F-406A-9136-61F28D7280D1}" sibTransId="{C2164F84-42A6-4110-8179-E6E460198836}"/>
    <dgm:cxn modelId="{FBAA62B8-89CF-4B3E-8051-734CED5D5018}" type="presOf" srcId="{31263ADA-3EEE-4676-94F1-B2CD8BCCC0EB}" destId="{2EC0BABB-919F-4DAD-99B7-407DD3AD4BBE}" srcOrd="0" destOrd="0" presId="urn:microsoft.com/office/officeart/2008/layout/LinedList"/>
    <dgm:cxn modelId="{FB436064-4C66-469A-A56D-4BDFC91EEDFE}" type="presParOf" srcId="{F6CA75C7-AB2D-4BC3-9CB2-ACED0B2C7BB8}" destId="{D7E86392-925E-465D-9B5E-19D8C260D178}" srcOrd="0" destOrd="0" presId="urn:microsoft.com/office/officeart/2008/layout/LinedList"/>
    <dgm:cxn modelId="{81B67AA8-AB25-49A5-AE73-A9C4C38FDEB8}" type="presParOf" srcId="{F6CA75C7-AB2D-4BC3-9CB2-ACED0B2C7BB8}" destId="{DB099148-B61E-4D07-BFD6-9B364129A8DE}" srcOrd="1" destOrd="0" presId="urn:microsoft.com/office/officeart/2008/layout/LinedList"/>
    <dgm:cxn modelId="{63C7445D-36A5-48EF-8DF4-5F1447A734B9}" type="presParOf" srcId="{DB099148-B61E-4D07-BFD6-9B364129A8DE}" destId="{2EC0BABB-919F-4DAD-99B7-407DD3AD4BBE}" srcOrd="0" destOrd="0" presId="urn:microsoft.com/office/officeart/2008/layout/LinedList"/>
    <dgm:cxn modelId="{70499571-8C0A-4695-A500-C0727EE28121}" type="presParOf" srcId="{DB099148-B61E-4D07-BFD6-9B364129A8DE}" destId="{568F4C20-B466-4AFB-B26A-8B858C843968}" srcOrd="1" destOrd="0" presId="urn:microsoft.com/office/officeart/2008/layout/LinedList"/>
    <dgm:cxn modelId="{6F61908E-CB35-4A38-88D7-8FF7C77B06DE}" type="presParOf" srcId="{F6CA75C7-AB2D-4BC3-9CB2-ACED0B2C7BB8}" destId="{651D7ADA-7787-48B2-BCEC-FBC44F7BA7C5}" srcOrd="2" destOrd="0" presId="urn:microsoft.com/office/officeart/2008/layout/LinedList"/>
    <dgm:cxn modelId="{83BC81A8-47CE-49FC-A932-8CD11AA2CEF5}" type="presParOf" srcId="{F6CA75C7-AB2D-4BC3-9CB2-ACED0B2C7BB8}" destId="{7D9D3888-3A40-41C6-8FCE-38F18D44D954}" srcOrd="3" destOrd="0" presId="urn:microsoft.com/office/officeart/2008/layout/LinedList"/>
    <dgm:cxn modelId="{6E7F7B1C-BD2C-4BD6-9615-4D29B84ED6F2}" type="presParOf" srcId="{7D9D3888-3A40-41C6-8FCE-38F18D44D954}" destId="{25C8C7EA-6BAD-4194-933F-B129BFE384A0}" srcOrd="0" destOrd="0" presId="urn:microsoft.com/office/officeart/2008/layout/LinedList"/>
    <dgm:cxn modelId="{03A6A861-1050-4422-A68B-3C2D850BCBDD}" type="presParOf" srcId="{7D9D3888-3A40-41C6-8FCE-38F18D44D954}" destId="{869D2FE4-DDB0-4C29-A236-DD9D45F298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2DCEE5-2B93-4B0F-9F12-96CAEED939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31263ADA-3EEE-4676-94F1-B2CD8BCCC0EB}">
      <dgm:prSet phldrT="[Texto]" custT="1"/>
      <dgm:spPr/>
      <dgm:t>
        <a:bodyPr/>
        <a:lstStyle/>
        <a:p>
          <a:r>
            <a:rPr lang="es-ES" sz="2000">
              <a:latin typeface="Aptos" panose="020B0004020202020204" pitchFamily="34" charset="0"/>
            </a:rPr>
            <a:t>si el producto es “</a:t>
          </a:r>
          <a:r>
            <a:rPr lang="es-ES" sz="2000" b="1">
              <a:latin typeface="Aptos" panose="020B0004020202020204" pitchFamily="34" charset="0"/>
            </a:rPr>
            <a:t>cursos para persona adulta mayor</a:t>
          </a:r>
          <a:r>
            <a:rPr lang="es-ES" sz="2000">
              <a:latin typeface="Aptos" panose="020B0004020202020204" pitchFamily="34" charset="0"/>
            </a:rPr>
            <a:t>", la unidad de medida será “</a:t>
          </a:r>
          <a:r>
            <a:rPr lang="es-ES" sz="2000" b="1">
              <a:latin typeface="Aptos" panose="020B0004020202020204" pitchFamily="34" charset="0"/>
            </a:rPr>
            <a:t>curso ofertado</a:t>
          </a:r>
          <a:r>
            <a:rPr lang="es-ES" sz="2000">
              <a:latin typeface="Aptos" panose="020B0004020202020204" pitchFamily="34" charset="0"/>
            </a:rPr>
            <a:t>" y no “curso"</a:t>
          </a:r>
          <a:endParaRPr lang="es-CR" sz="2000"/>
        </a:p>
      </dgm:t>
    </dgm:pt>
    <dgm:pt modelId="{21EDEBD3-FBBC-4F1E-8FE6-0A0871B724C7}" type="parTrans" cxnId="{2694B544-F942-4788-B619-653A16C58B79}">
      <dgm:prSet/>
      <dgm:spPr/>
      <dgm:t>
        <a:bodyPr/>
        <a:lstStyle/>
        <a:p>
          <a:endParaRPr lang="es-CR" sz="2000"/>
        </a:p>
      </dgm:t>
    </dgm:pt>
    <dgm:pt modelId="{65CA9471-67CD-46F8-A4BC-64725C0411F5}" type="sibTrans" cxnId="{2694B544-F942-4788-B619-653A16C58B79}">
      <dgm:prSet/>
      <dgm:spPr/>
      <dgm:t>
        <a:bodyPr/>
        <a:lstStyle/>
        <a:p>
          <a:endParaRPr lang="es-CR" sz="2000"/>
        </a:p>
      </dgm:t>
    </dgm:pt>
    <dgm:pt modelId="{C90243A3-2EEF-4FE4-9754-29D6637D73A2}">
      <dgm:prSet phldrT="[Texto]" custT="1"/>
      <dgm:spPr/>
      <dgm:t>
        <a:bodyPr/>
        <a:lstStyle/>
        <a:p>
          <a:r>
            <a:rPr lang="es-ES" sz="2000">
              <a:latin typeface="Aptos" panose="020B0004020202020204" pitchFamily="34" charset="0"/>
            </a:rPr>
            <a:t>si el producto es "</a:t>
          </a:r>
          <a:r>
            <a:rPr lang="es-ES" sz="2000" b="1">
              <a:latin typeface="Aptos" panose="020B0004020202020204" pitchFamily="34" charset="0"/>
            </a:rPr>
            <a:t>limpieza de laboratorios</a:t>
          </a:r>
          <a:r>
            <a:rPr lang="es-ES" sz="2000">
              <a:latin typeface="Aptos" panose="020B0004020202020204" pitchFamily="34" charset="0"/>
            </a:rPr>
            <a:t>", la unidad de medida es "</a:t>
          </a:r>
          <a:r>
            <a:rPr lang="es-ES" sz="2000" b="1">
              <a:latin typeface="Aptos" panose="020B0004020202020204" pitchFamily="34" charset="0"/>
            </a:rPr>
            <a:t>metro lineal limpiado</a:t>
          </a:r>
          <a:r>
            <a:rPr lang="es-ES" sz="2000">
              <a:latin typeface="Aptos" panose="020B0004020202020204" pitchFamily="34" charset="0"/>
            </a:rPr>
            <a:t>" y no “laboratorio limpiado"</a:t>
          </a:r>
          <a:endParaRPr lang="es-CR" sz="2000"/>
        </a:p>
      </dgm:t>
    </dgm:pt>
    <dgm:pt modelId="{7429FFDD-29D5-42B9-A252-EF9E4475CA4F}" type="parTrans" cxnId="{7BD43E58-E37B-4811-9CFE-8C5031BC8E9D}">
      <dgm:prSet/>
      <dgm:spPr/>
      <dgm:t>
        <a:bodyPr/>
        <a:lstStyle/>
        <a:p>
          <a:endParaRPr lang="es-CR" sz="2000"/>
        </a:p>
      </dgm:t>
    </dgm:pt>
    <dgm:pt modelId="{DD2D86BD-209A-4260-8544-832E79F8DB69}" type="sibTrans" cxnId="{7BD43E58-E37B-4811-9CFE-8C5031BC8E9D}">
      <dgm:prSet/>
      <dgm:spPr/>
      <dgm:t>
        <a:bodyPr/>
        <a:lstStyle/>
        <a:p>
          <a:endParaRPr lang="es-CR" sz="2000"/>
        </a:p>
      </dgm:t>
    </dgm:pt>
    <dgm:pt modelId="{F6CA75C7-AB2D-4BC3-9CB2-ACED0B2C7BB8}" type="pres">
      <dgm:prSet presAssocID="{3D2DCEE5-2B93-4B0F-9F12-96CAEED939C5}" presName="vert0" presStyleCnt="0">
        <dgm:presLayoutVars>
          <dgm:dir/>
          <dgm:animOne val="branch"/>
          <dgm:animLvl val="lvl"/>
        </dgm:presLayoutVars>
      </dgm:prSet>
      <dgm:spPr/>
    </dgm:pt>
    <dgm:pt modelId="{D7E86392-925E-465D-9B5E-19D8C260D178}" type="pres">
      <dgm:prSet presAssocID="{31263ADA-3EEE-4676-94F1-B2CD8BCCC0EB}" presName="thickLine" presStyleLbl="alignNode1" presStyleIdx="0" presStyleCnt="2"/>
      <dgm:spPr/>
    </dgm:pt>
    <dgm:pt modelId="{DB099148-B61E-4D07-BFD6-9B364129A8DE}" type="pres">
      <dgm:prSet presAssocID="{31263ADA-3EEE-4676-94F1-B2CD8BCCC0EB}" presName="horz1" presStyleCnt="0"/>
      <dgm:spPr/>
    </dgm:pt>
    <dgm:pt modelId="{2EC0BABB-919F-4DAD-99B7-407DD3AD4BBE}" type="pres">
      <dgm:prSet presAssocID="{31263ADA-3EEE-4676-94F1-B2CD8BCCC0EB}" presName="tx1" presStyleLbl="revTx" presStyleIdx="0" presStyleCnt="2"/>
      <dgm:spPr/>
    </dgm:pt>
    <dgm:pt modelId="{568F4C20-B466-4AFB-B26A-8B858C843968}" type="pres">
      <dgm:prSet presAssocID="{31263ADA-3EEE-4676-94F1-B2CD8BCCC0EB}" presName="vert1" presStyleCnt="0"/>
      <dgm:spPr/>
    </dgm:pt>
    <dgm:pt modelId="{1883AFCD-2E23-42B5-AE5B-BC72F1D3F5DE}" type="pres">
      <dgm:prSet presAssocID="{C90243A3-2EEF-4FE4-9754-29D6637D73A2}" presName="thickLine" presStyleLbl="alignNode1" presStyleIdx="1" presStyleCnt="2"/>
      <dgm:spPr/>
    </dgm:pt>
    <dgm:pt modelId="{7D2D6BAD-8154-4F8C-9BB4-2CBF0086D6EA}" type="pres">
      <dgm:prSet presAssocID="{C90243A3-2EEF-4FE4-9754-29D6637D73A2}" presName="horz1" presStyleCnt="0"/>
      <dgm:spPr/>
    </dgm:pt>
    <dgm:pt modelId="{224EED26-CB97-407B-9080-1AB17D1AC441}" type="pres">
      <dgm:prSet presAssocID="{C90243A3-2EEF-4FE4-9754-29D6637D73A2}" presName="tx1" presStyleLbl="revTx" presStyleIdx="1" presStyleCnt="2"/>
      <dgm:spPr/>
    </dgm:pt>
    <dgm:pt modelId="{EE588A3D-2649-41CD-B4AF-000D6FEDB930}" type="pres">
      <dgm:prSet presAssocID="{C90243A3-2EEF-4FE4-9754-29D6637D73A2}" presName="vert1" presStyleCnt="0"/>
      <dgm:spPr/>
    </dgm:pt>
  </dgm:ptLst>
  <dgm:cxnLst>
    <dgm:cxn modelId="{42ED8A17-BE51-48A5-AB17-C1CAB3698A6E}" type="presOf" srcId="{C90243A3-2EEF-4FE4-9754-29D6637D73A2}" destId="{224EED26-CB97-407B-9080-1AB17D1AC441}" srcOrd="0" destOrd="0" presId="urn:microsoft.com/office/officeart/2008/layout/LinedList"/>
    <dgm:cxn modelId="{80AE3E2F-7C19-4988-B791-F422BEE528CD}" type="presOf" srcId="{3D2DCEE5-2B93-4B0F-9F12-96CAEED939C5}" destId="{F6CA75C7-AB2D-4BC3-9CB2-ACED0B2C7BB8}" srcOrd="0" destOrd="0" presId="urn:microsoft.com/office/officeart/2008/layout/LinedList"/>
    <dgm:cxn modelId="{2694B544-F942-4788-B619-653A16C58B79}" srcId="{3D2DCEE5-2B93-4B0F-9F12-96CAEED939C5}" destId="{31263ADA-3EEE-4676-94F1-B2CD8BCCC0EB}" srcOrd="0" destOrd="0" parTransId="{21EDEBD3-FBBC-4F1E-8FE6-0A0871B724C7}" sibTransId="{65CA9471-67CD-46F8-A4BC-64725C0411F5}"/>
    <dgm:cxn modelId="{7BD43E58-E37B-4811-9CFE-8C5031BC8E9D}" srcId="{3D2DCEE5-2B93-4B0F-9F12-96CAEED939C5}" destId="{C90243A3-2EEF-4FE4-9754-29D6637D73A2}" srcOrd="1" destOrd="0" parTransId="{7429FFDD-29D5-42B9-A252-EF9E4475CA4F}" sibTransId="{DD2D86BD-209A-4260-8544-832E79F8DB69}"/>
    <dgm:cxn modelId="{FBAA62B8-89CF-4B3E-8051-734CED5D5018}" type="presOf" srcId="{31263ADA-3EEE-4676-94F1-B2CD8BCCC0EB}" destId="{2EC0BABB-919F-4DAD-99B7-407DD3AD4BBE}" srcOrd="0" destOrd="0" presId="urn:microsoft.com/office/officeart/2008/layout/LinedList"/>
    <dgm:cxn modelId="{FB436064-4C66-469A-A56D-4BDFC91EEDFE}" type="presParOf" srcId="{F6CA75C7-AB2D-4BC3-9CB2-ACED0B2C7BB8}" destId="{D7E86392-925E-465D-9B5E-19D8C260D178}" srcOrd="0" destOrd="0" presId="urn:microsoft.com/office/officeart/2008/layout/LinedList"/>
    <dgm:cxn modelId="{81B67AA8-AB25-49A5-AE73-A9C4C38FDEB8}" type="presParOf" srcId="{F6CA75C7-AB2D-4BC3-9CB2-ACED0B2C7BB8}" destId="{DB099148-B61E-4D07-BFD6-9B364129A8DE}" srcOrd="1" destOrd="0" presId="urn:microsoft.com/office/officeart/2008/layout/LinedList"/>
    <dgm:cxn modelId="{63C7445D-36A5-48EF-8DF4-5F1447A734B9}" type="presParOf" srcId="{DB099148-B61E-4D07-BFD6-9B364129A8DE}" destId="{2EC0BABB-919F-4DAD-99B7-407DD3AD4BBE}" srcOrd="0" destOrd="0" presId="urn:microsoft.com/office/officeart/2008/layout/LinedList"/>
    <dgm:cxn modelId="{70499571-8C0A-4695-A500-C0727EE28121}" type="presParOf" srcId="{DB099148-B61E-4D07-BFD6-9B364129A8DE}" destId="{568F4C20-B466-4AFB-B26A-8B858C843968}" srcOrd="1" destOrd="0" presId="urn:microsoft.com/office/officeart/2008/layout/LinedList"/>
    <dgm:cxn modelId="{9161C340-7D51-4108-8088-6A493DF723DB}" type="presParOf" srcId="{F6CA75C7-AB2D-4BC3-9CB2-ACED0B2C7BB8}" destId="{1883AFCD-2E23-42B5-AE5B-BC72F1D3F5DE}" srcOrd="2" destOrd="0" presId="urn:microsoft.com/office/officeart/2008/layout/LinedList"/>
    <dgm:cxn modelId="{471B5DA4-9304-478B-A6BA-BEDC0B59F0DE}" type="presParOf" srcId="{F6CA75C7-AB2D-4BC3-9CB2-ACED0B2C7BB8}" destId="{7D2D6BAD-8154-4F8C-9BB4-2CBF0086D6EA}" srcOrd="3" destOrd="0" presId="urn:microsoft.com/office/officeart/2008/layout/LinedList"/>
    <dgm:cxn modelId="{363B235F-FE23-4031-ADA0-7FCC4D235F2F}" type="presParOf" srcId="{7D2D6BAD-8154-4F8C-9BB4-2CBF0086D6EA}" destId="{224EED26-CB97-407B-9080-1AB17D1AC441}" srcOrd="0" destOrd="0" presId="urn:microsoft.com/office/officeart/2008/layout/LinedList"/>
    <dgm:cxn modelId="{BAD3EFFC-0FDC-4CC7-8A16-B812250BF104}" type="presParOf" srcId="{7D2D6BAD-8154-4F8C-9BB4-2CBF0086D6EA}" destId="{EE588A3D-2649-41CD-B4AF-000D6FEDB9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2DCEE5-2B93-4B0F-9F12-96CAEED939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31263ADA-3EEE-4676-94F1-B2CD8BCCC0EB}">
      <dgm:prSet phldrT="[Texto]" custT="1"/>
      <dgm:spPr/>
      <dgm:t>
        <a:bodyPr/>
        <a:lstStyle/>
        <a:p>
          <a:r>
            <a:rPr lang="es-ES" sz="1800">
              <a:latin typeface="Aptos" panose="020B0004020202020204" pitchFamily="34" charset="0"/>
            </a:rPr>
            <a:t>si el servicio a producirse es "</a:t>
          </a:r>
          <a:r>
            <a:rPr lang="es-CR" sz="1800" b="1">
              <a:latin typeface="Aptos" panose="020B0004020202020204" pitchFamily="34" charset="0"/>
            </a:rPr>
            <a:t>proteínas para uso terapéutico purificadas a partir de plasma humano</a:t>
          </a:r>
          <a:r>
            <a:rPr lang="es-ES" sz="1800">
              <a:latin typeface="Aptos" panose="020B0004020202020204" pitchFamily="34" charset="0"/>
            </a:rPr>
            <a:t>", las unidades de medida podrán ser "</a:t>
          </a:r>
          <a:r>
            <a:rPr lang="es-CR" sz="1800" b="1">
              <a:latin typeface="Aptos" panose="020B0004020202020204" pitchFamily="34" charset="0"/>
            </a:rPr>
            <a:t>gramos por litro</a:t>
          </a:r>
          <a:r>
            <a:rPr lang="es-CR" sz="1800">
              <a:latin typeface="Aptos" panose="020B0004020202020204" pitchFamily="34" charset="0"/>
            </a:rPr>
            <a:t>” o “</a:t>
          </a:r>
          <a:r>
            <a:rPr lang="es-CR" sz="1800" b="1">
              <a:latin typeface="Aptos" panose="020B0004020202020204" pitchFamily="34" charset="0"/>
            </a:rPr>
            <a:t>gramos por kilogramo de peso corporal</a:t>
          </a:r>
          <a:r>
            <a:rPr lang="es-ES" sz="1800">
              <a:latin typeface="Aptos" panose="020B0004020202020204" pitchFamily="34" charset="0"/>
            </a:rPr>
            <a:t>", y no “proteínas producidas".</a:t>
          </a:r>
          <a:endParaRPr lang="es-CR" sz="1800"/>
        </a:p>
      </dgm:t>
    </dgm:pt>
    <dgm:pt modelId="{21EDEBD3-FBBC-4F1E-8FE6-0A0871B724C7}" type="parTrans" cxnId="{2694B544-F942-4788-B619-653A16C58B79}">
      <dgm:prSet/>
      <dgm:spPr/>
      <dgm:t>
        <a:bodyPr/>
        <a:lstStyle/>
        <a:p>
          <a:endParaRPr lang="es-CR" sz="1800"/>
        </a:p>
      </dgm:t>
    </dgm:pt>
    <dgm:pt modelId="{65CA9471-67CD-46F8-A4BC-64725C0411F5}" type="sibTrans" cxnId="{2694B544-F942-4788-B619-653A16C58B79}">
      <dgm:prSet/>
      <dgm:spPr/>
      <dgm:t>
        <a:bodyPr/>
        <a:lstStyle/>
        <a:p>
          <a:endParaRPr lang="es-CR" sz="1800"/>
        </a:p>
      </dgm:t>
    </dgm:pt>
    <dgm:pt modelId="{F6CA75C7-AB2D-4BC3-9CB2-ACED0B2C7BB8}" type="pres">
      <dgm:prSet presAssocID="{3D2DCEE5-2B93-4B0F-9F12-96CAEED939C5}" presName="vert0" presStyleCnt="0">
        <dgm:presLayoutVars>
          <dgm:dir/>
          <dgm:animOne val="branch"/>
          <dgm:animLvl val="lvl"/>
        </dgm:presLayoutVars>
      </dgm:prSet>
      <dgm:spPr/>
    </dgm:pt>
    <dgm:pt modelId="{D7E86392-925E-465D-9B5E-19D8C260D178}" type="pres">
      <dgm:prSet presAssocID="{31263ADA-3EEE-4676-94F1-B2CD8BCCC0EB}" presName="thickLine" presStyleLbl="alignNode1" presStyleIdx="0" presStyleCnt="1"/>
      <dgm:spPr/>
    </dgm:pt>
    <dgm:pt modelId="{DB099148-B61E-4D07-BFD6-9B364129A8DE}" type="pres">
      <dgm:prSet presAssocID="{31263ADA-3EEE-4676-94F1-B2CD8BCCC0EB}" presName="horz1" presStyleCnt="0"/>
      <dgm:spPr/>
    </dgm:pt>
    <dgm:pt modelId="{2EC0BABB-919F-4DAD-99B7-407DD3AD4BBE}" type="pres">
      <dgm:prSet presAssocID="{31263ADA-3EEE-4676-94F1-B2CD8BCCC0EB}" presName="tx1" presStyleLbl="revTx" presStyleIdx="0" presStyleCnt="1"/>
      <dgm:spPr/>
    </dgm:pt>
    <dgm:pt modelId="{568F4C20-B466-4AFB-B26A-8B858C843968}" type="pres">
      <dgm:prSet presAssocID="{31263ADA-3EEE-4676-94F1-B2CD8BCCC0EB}" presName="vert1" presStyleCnt="0"/>
      <dgm:spPr/>
    </dgm:pt>
  </dgm:ptLst>
  <dgm:cxnLst>
    <dgm:cxn modelId="{80AE3E2F-7C19-4988-B791-F422BEE528CD}" type="presOf" srcId="{3D2DCEE5-2B93-4B0F-9F12-96CAEED939C5}" destId="{F6CA75C7-AB2D-4BC3-9CB2-ACED0B2C7BB8}" srcOrd="0" destOrd="0" presId="urn:microsoft.com/office/officeart/2008/layout/LinedList"/>
    <dgm:cxn modelId="{2694B544-F942-4788-B619-653A16C58B79}" srcId="{3D2DCEE5-2B93-4B0F-9F12-96CAEED939C5}" destId="{31263ADA-3EEE-4676-94F1-B2CD8BCCC0EB}" srcOrd="0" destOrd="0" parTransId="{21EDEBD3-FBBC-4F1E-8FE6-0A0871B724C7}" sibTransId="{65CA9471-67CD-46F8-A4BC-64725C0411F5}"/>
    <dgm:cxn modelId="{FBAA62B8-89CF-4B3E-8051-734CED5D5018}" type="presOf" srcId="{31263ADA-3EEE-4676-94F1-B2CD8BCCC0EB}" destId="{2EC0BABB-919F-4DAD-99B7-407DD3AD4BBE}" srcOrd="0" destOrd="0" presId="urn:microsoft.com/office/officeart/2008/layout/LinedList"/>
    <dgm:cxn modelId="{FB436064-4C66-469A-A56D-4BDFC91EEDFE}" type="presParOf" srcId="{F6CA75C7-AB2D-4BC3-9CB2-ACED0B2C7BB8}" destId="{D7E86392-925E-465D-9B5E-19D8C260D178}" srcOrd="0" destOrd="0" presId="urn:microsoft.com/office/officeart/2008/layout/LinedList"/>
    <dgm:cxn modelId="{81B67AA8-AB25-49A5-AE73-A9C4C38FDEB8}" type="presParOf" srcId="{F6CA75C7-AB2D-4BC3-9CB2-ACED0B2C7BB8}" destId="{DB099148-B61E-4D07-BFD6-9B364129A8DE}" srcOrd="1" destOrd="0" presId="urn:microsoft.com/office/officeart/2008/layout/LinedList"/>
    <dgm:cxn modelId="{63C7445D-36A5-48EF-8DF4-5F1447A734B9}" type="presParOf" srcId="{DB099148-B61E-4D07-BFD6-9B364129A8DE}" destId="{2EC0BABB-919F-4DAD-99B7-407DD3AD4BBE}" srcOrd="0" destOrd="0" presId="urn:microsoft.com/office/officeart/2008/layout/LinedList"/>
    <dgm:cxn modelId="{70499571-8C0A-4695-A500-C0727EE28121}" type="presParOf" srcId="{DB099148-B61E-4D07-BFD6-9B364129A8DE}" destId="{568F4C20-B466-4AFB-B26A-8B858C8439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15047E-50CA-46F9-9547-4FA9DB422C92}"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s-CR"/>
        </a:p>
      </dgm:t>
    </dgm:pt>
    <dgm:pt modelId="{459C0F24-B2C6-447E-99A7-30CD7F9F09AF}">
      <dgm:prSet phldrT="[Texto]"/>
      <dgm:spPr/>
      <dgm:t>
        <a:bodyPr/>
        <a:lstStyle/>
        <a:p>
          <a:r>
            <a:rPr lang="es-ES">
              <a:latin typeface="Aptos" panose="020B0004020202020204" pitchFamily="34" charset="0"/>
            </a:rPr>
            <a:t>Posibilitar la </a:t>
          </a:r>
          <a:r>
            <a:rPr lang="es-ES" b="1">
              <a:latin typeface="Aptos" panose="020B0004020202020204" pitchFamily="34" charset="0"/>
            </a:rPr>
            <a:t>realización de análisis</a:t>
          </a:r>
          <a:r>
            <a:rPr lang="es-ES">
              <a:latin typeface="Aptos" panose="020B0004020202020204" pitchFamily="34" charset="0"/>
            </a:rPr>
            <a:t> de eficiencia, eficacia, economía y calidad de la gestión presupuestaria,</a:t>
          </a:r>
          <a:endParaRPr lang="es-CR"/>
        </a:p>
      </dgm:t>
    </dgm:pt>
    <dgm:pt modelId="{0E270C49-8D50-4FC3-B5CE-234E597A6EAE}" type="parTrans" cxnId="{602D609C-7CBD-49EE-8D8E-E22E75192A45}">
      <dgm:prSet/>
      <dgm:spPr/>
      <dgm:t>
        <a:bodyPr/>
        <a:lstStyle/>
        <a:p>
          <a:endParaRPr lang="es-CR"/>
        </a:p>
      </dgm:t>
    </dgm:pt>
    <dgm:pt modelId="{93768378-77CD-4997-8EFE-AA6813DD97FD}" type="sibTrans" cxnId="{602D609C-7CBD-49EE-8D8E-E22E75192A45}">
      <dgm:prSet/>
      <dgm:spPr/>
      <dgm:t>
        <a:bodyPr/>
        <a:lstStyle/>
        <a:p>
          <a:endParaRPr lang="es-CR"/>
        </a:p>
      </dgm:t>
    </dgm:pt>
    <dgm:pt modelId="{CB7675E3-1293-4A1D-B428-30F34D5F85BF}">
      <dgm:prSet/>
      <dgm:spPr/>
      <dgm:t>
        <a:bodyPr/>
        <a:lstStyle/>
        <a:p>
          <a:r>
            <a:rPr lang="es-ES">
              <a:latin typeface="Aptos" panose="020B0004020202020204" pitchFamily="34" charset="0"/>
            </a:rPr>
            <a:t>Complementar los análisis que se efectúan de la </a:t>
          </a:r>
          <a:r>
            <a:rPr lang="es-ES" b="1">
              <a:latin typeface="Aptos" panose="020B0004020202020204" pitchFamily="34" charset="0"/>
            </a:rPr>
            <a:t>ejecución física y financiera</a:t>
          </a:r>
          <a:r>
            <a:rPr lang="es-ES">
              <a:latin typeface="Aptos" panose="020B0004020202020204" pitchFamily="34" charset="0"/>
            </a:rPr>
            <a:t>,</a:t>
          </a:r>
        </a:p>
      </dgm:t>
    </dgm:pt>
    <dgm:pt modelId="{5CED5BD6-EAE9-4B19-BFBD-59C479098F1E}" type="parTrans" cxnId="{6B0F8901-19D4-4F08-9095-E180F009F1A9}">
      <dgm:prSet/>
      <dgm:spPr/>
      <dgm:t>
        <a:bodyPr/>
        <a:lstStyle/>
        <a:p>
          <a:endParaRPr lang="es-CR"/>
        </a:p>
      </dgm:t>
    </dgm:pt>
    <dgm:pt modelId="{D2659F04-39D4-4BC9-B501-68F4972FAC46}" type="sibTrans" cxnId="{6B0F8901-19D4-4F08-9095-E180F009F1A9}">
      <dgm:prSet/>
      <dgm:spPr/>
      <dgm:t>
        <a:bodyPr/>
        <a:lstStyle/>
        <a:p>
          <a:endParaRPr lang="es-CR"/>
        </a:p>
      </dgm:t>
    </dgm:pt>
    <dgm:pt modelId="{6682EFDE-AD85-4805-8736-83ED54D07606}">
      <dgm:prSet/>
      <dgm:spPr/>
      <dgm:t>
        <a:bodyPr/>
        <a:lstStyle/>
        <a:p>
          <a:r>
            <a:rPr lang="es-ES" b="1">
              <a:latin typeface="Aptos" panose="020B0004020202020204" pitchFamily="34" charset="0"/>
            </a:rPr>
            <a:t>Brindar datos </a:t>
          </a:r>
          <a:r>
            <a:rPr lang="es-ES">
              <a:latin typeface="Aptos" panose="020B0004020202020204" pitchFamily="34" charset="0"/>
            </a:rPr>
            <a:t>para evaluaciones </a:t>
          </a:r>
          <a:r>
            <a:rPr lang="es-ES" err="1">
              <a:latin typeface="Aptos" panose="020B0004020202020204" pitchFamily="34" charset="0"/>
            </a:rPr>
            <a:t>ex-ante</a:t>
          </a:r>
          <a:r>
            <a:rPr lang="es-ES">
              <a:latin typeface="Aptos" panose="020B0004020202020204" pitchFamily="34" charset="0"/>
            </a:rPr>
            <a:t> y </a:t>
          </a:r>
          <a:r>
            <a:rPr lang="es-ES" err="1">
              <a:latin typeface="Aptos" panose="020B0004020202020204" pitchFamily="34" charset="0"/>
            </a:rPr>
            <a:t>ex-post</a:t>
          </a:r>
          <a:r>
            <a:rPr lang="es-ES">
              <a:latin typeface="Aptos" panose="020B0004020202020204" pitchFamily="34" charset="0"/>
            </a:rPr>
            <a:t> del plan-presupuesto,</a:t>
          </a:r>
        </a:p>
      </dgm:t>
    </dgm:pt>
    <dgm:pt modelId="{A94D4F3C-BA07-46E5-81FE-0E67356A11BD}" type="parTrans" cxnId="{5A14B646-91DD-453F-9593-9832B978F6D8}">
      <dgm:prSet/>
      <dgm:spPr/>
      <dgm:t>
        <a:bodyPr/>
        <a:lstStyle/>
        <a:p>
          <a:endParaRPr lang="es-CR"/>
        </a:p>
      </dgm:t>
    </dgm:pt>
    <dgm:pt modelId="{CF17420C-DF66-4B91-8059-647D07554A2B}" type="sibTrans" cxnId="{5A14B646-91DD-453F-9593-9832B978F6D8}">
      <dgm:prSet/>
      <dgm:spPr/>
      <dgm:t>
        <a:bodyPr/>
        <a:lstStyle/>
        <a:p>
          <a:endParaRPr lang="es-CR"/>
        </a:p>
      </dgm:t>
    </dgm:pt>
    <dgm:pt modelId="{EA3D086F-E8EC-4A7F-8860-8911FDF63D29}">
      <dgm:prSet/>
      <dgm:spPr/>
      <dgm:t>
        <a:bodyPr/>
        <a:lstStyle/>
        <a:p>
          <a:r>
            <a:rPr lang="es-ES">
              <a:latin typeface="Aptos" panose="020B0004020202020204" pitchFamily="34" charset="0"/>
            </a:rPr>
            <a:t>Contribuir a la </a:t>
          </a:r>
          <a:r>
            <a:rPr lang="es-ES" b="1">
              <a:latin typeface="Aptos" panose="020B0004020202020204" pitchFamily="34" charset="0"/>
            </a:rPr>
            <a:t>simplificación de las tareas de formulación </a:t>
          </a:r>
          <a:r>
            <a:rPr lang="es-ES">
              <a:latin typeface="Aptos" panose="020B0004020202020204" pitchFamily="34" charset="0"/>
            </a:rPr>
            <a:t>al contener relaciones entre los elementos de la programación (producción final e intermedia, recursos reales y financieros)</a:t>
          </a:r>
          <a:endParaRPr lang="es-CR">
            <a:latin typeface="Aptos" panose="020B0004020202020204" pitchFamily="34" charset="0"/>
          </a:endParaRPr>
        </a:p>
      </dgm:t>
    </dgm:pt>
    <dgm:pt modelId="{60E1DE8D-8AE6-491B-BC5B-980A3636316E}" type="parTrans" cxnId="{900989F4-8D34-4F32-AAA4-CD32286B6E75}">
      <dgm:prSet/>
      <dgm:spPr/>
      <dgm:t>
        <a:bodyPr/>
        <a:lstStyle/>
        <a:p>
          <a:endParaRPr lang="es-CR"/>
        </a:p>
      </dgm:t>
    </dgm:pt>
    <dgm:pt modelId="{185E4CE6-85D4-4BAA-B1D0-49838F0B1572}" type="sibTrans" cxnId="{900989F4-8D34-4F32-AAA4-CD32286B6E75}">
      <dgm:prSet/>
      <dgm:spPr/>
      <dgm:t>
        <a:bodyPr/>
        <a:lstStyle/>
        <a:p>
          <a:endParaRPr lang="es-CR"/>
        </a:p>
      </dgm:t>
    </dgm:pt>
    <dgm:pt modelId="{D3DD81FC-13FC-4FDF-9D41-ACAC1A58FDC2}" type="pres">
      <dgm:prSet presAssocID="{CD15047E-50CA-46F9-9547-4FA9DB422C92}" presName="diagram" presStyleCnt="0">
        <dgm:presLayoutVars>
          <dgm:dir/>
          <dgm:resizeHandles val="exact"/>
        </dgm:presLayoutVars>
      </dgm:prSet>
      <dgm:spPr/>
    </dgm:pt>
    <dgm:pt modelId="{278A3B26-99B4-467A-9EA6-6611B2DC62FE}" type="pres">
      <dgm:prSet presAssocID="{459C0F24-B2C6-447E-99A7-30CD7F9F09AF}" presName="node" presStyleLbl="node1" presStyleIdx="0" presStyleCnt="4">
        <dgm:presLayoutVars>
          <dgm:bulletEnabled val="1"/>
        </dgm:presLayoutVars>
      </dgm:prSet>
      <dgm:spPr>
        <a:prstGeom prst="roundRect">
          <a:avLst/>
        </a:prstGeom>
      </dgm:spPr>
    </dgm:pt>
    <dgm:pt modelId="{DF805B84-801A-49C4-B2BA-179CF7EC23B6}" type="pres">
      <dgm:prSet presAssocID="{93768378-77CD-4997-8EFE-AA6813DD97FD}" presName="sibTrans" presStyleCnt="0"/>
      <dgm:spPr/>
    </dgm:pt>
    <dgm:pt modelId="{E28D3DC6-4E31-47EA-82CF-8D1F8E31F824}" type="pres">
      <dgm:prSet presAssocID="{CB7675E3-1293-4A1D-B428-30F34D5F85BF}" presName="node" presStyleLbl="node1" presStyleIdx="1" presStyleCnt="4">
        <dgm:presLayoutVars>
          <dgm:bulletEnabled val="1"/>
        </dgm:presLayoutVars>
      </dgm:prSet>
      <dgm:spPr>
        <a:prstGeom prst="roundRect">
          <a:avLst/>
        </a:prstGeom>
      </dgm:spPr>
    </dgm:pt>
    <dgm:pt modelId="{073C1ACB-1CDC-4037-A5C2-C9721B2621D1}" type="pres">
      <dgm:prSet presAssocID="{D2659F04-39D4-4BC9-B501-68F4972FAC46}" presName="sibTrans" presStyleCnt="0"/>
      <dgm:spPr/>
    </dgm:pt>
    <dgm:pt modelId="{86991331-F1DA-4EDF-BC72-14C67CC1570F}" type="pres">
      <dgm:prSet presAssocID="{6682EFDE-AD85-4805-8736-83ED54D07606}" presName="node" presStyleLbl="node1" presStyleIdx="2" presStyleCnt="4">
        <dgm:presLayoutVars>
          <dgm:bulletEnabled val="1"/>
        </dgm:presLayoutVars>
      </dgm:prSet>
      <dgm:spPr>
        <a:prstGeom prst="roundRect">
          <a:avLst/>
        </a:prstGeom>
      </dgm:spPr>
    </dgm:pt>
    <dgm:pt modelId="{43739F8E-0CDD-459C-825A-B72543781831}" type="pres">
      <dgm:prSet presAssocID="{CF17420C-DF66-4B91-8059-647D07554A2B}" presName="sibTrans" presStyleCnt="0"/>
      <dgm:spPr/>
    </dgm:pt>
    <dgm:pt modelId="{F119488D-609E-4928-B233-2091E41DFEA9}" type="pres">
      <dgm:prSet presAssocID="{EA3D086F-E8EC-4A7F-8860-8911FDF63D29}" presName="node" presStyleLbl="node1" presStyleIdx="3" presStyleCnt="4">
        <dgm:presLayoutVars>
          <dgm:bulletEnabled val="1"/>
        </dgm:presLayoutVars>
      </dgm:prSet>
      <dgm:spPr>
        <a:prstGeom prst="roundRect">
          <a:avLst/>
        </a:prstGeom>
      </dgm:spPr>
    </dgm:pt>
  </dgm:ptLst>
  <dgm:cxnLst>
    <dgm:cxn modelId="{6B0F8901-19D4-4F08-9095-E180F009F1A9}" srcId="{CD15047E-50CA-46F9-9547-4FA9DB422C92}" destId="{CB7675E3-1293-4A1D-B428-30F34D5F85BF}" srcOrd="1" destOrd="0" parTransId="{5CED5BD6-EAE9-4B19-BFBD-59C479098F1E}" sibTransId="{D2659F04-39D4-4BC9-B501-68F4972FAC46}"/>
    <dgm:cxn modelId="{68A39632-2A62-4E9F-B4CE-6DEBD613576E}" type="presOf" srcId="{459C0F24-B2C6-447E-99A7-30CD7F9F09AF}" destId="{278A3B26-99B4-467A-9EA6-6611B2DC62FE}" srcOrd="0" destOrd="0" presId="urn:microsoft.com/office/officeart/2005/8/layout/default"/>
    <dgm:cxn modelId="{DF36DB38-0E65-4C91-8C13-98CC13F1AE93}" type="presOf" srcId="{6682EFDE-AD85-4805-8736-83ED54D07606}" destId="{86991331-F1DA-4EDF-BC72-14C67CC1570F}" srcOrd="0" destOrd="0" presId="urn:microsoft.com/office/officeart/2005/8/layout/default"/>
    <dgm:cxn modelId="{5A14B646-91DD-453F-9593-9832B978F6D8}" srcId="{CD15047E-50CA-46F9-9547-4FA9DB422C92}" destId="{6682EFDE-AD85-4805-8736-83ED54D07606}" srcOrd="2" destOrd="0" parTransId="{A94D4F3C-BA07-46E5-81FE-0E67356A11BD}" sibTransId="{CF17420C-DF66-4B91-8059-647D07554A2B}"/>
    <dgm:cxn modelId="{0546FF98-D7EA-4AFB-B5DA-9A4EC587F16C}" type="presOf" srcId="{CD15047E-50CA-46F9-9547-4FA9DB422C92}" destId="{D3DD81FC-13FC-4FDF-9D41-ACAC1A58FDC2}" srcOrd="0" destOrd="0" presId="urn:microsoft.com/office/officeart/2005/8/layout/default"/>
    <dgm:cxn modelId="{602D609C-7CBD-49EE-8D8E-E22E75192A45}" srcId="{CD15047E-50CA-46F9-9547-4FA9DB422C92}" destId="{459C0F24-B2C6-447E-99A7-30CD7F9F09AF}" srcOrd="0" destOrd="0" parTransId="{0E270C49-8D50-4FC3-B5CE-234E597A6EAE}" sibTransId="{93768378-77CD-4997-8EFE-AA6813DD97FD}"/>
    <dgm:cxn modelId="{749C08BE-68B8-484E-A123-F897146945AF}" type="presOf" srcId="{EA3D086F-E8EC-4A7F-8860-8911FDF63D29}" destId="{F119488D-609E-4928-B233-2091E41DFEA9}" srcOrd="0" destOrd="0" presId="urn:microsoft.com/office/officeart/2005/8/layout/default"/>
    <dgm:cxn modelId="{6E15F6CE-F71E-442E-B1FD-C6DA420AD6A8}" type="presOf" srcId="{CB7675E3-1293-4A1D-B428-30F34D5F85BF}" destId="{E28D3DC6-4E31-47EA-82CF-8D1F8E31F824}" srcOrd="0" destOrd="0" presId="urn:microsoft.com/office/officeart/2005/8/layout/default"/>
    <dgm:cxn modelId="{900989F4-8D34-4F32-AAA4-CD32286B6E75}" srcId="{CD15047E-50CA-46F9-9547-4FA9DB422C92}" destId="{EA3D086F-E8EC-4A7F-8860-8911FDF63D29}" srcOrd="3" destOrd="0" parTransId="{60E1DE8D-8AE6-491B-BC5B-980A3636316E}" sibTransId="{185E4CE6-85D4-4BAA-B1D0-49838F0B1572}"/>
    <dgm:cxn modelId="{1B3ECD1C-0989-4648-9C49-0EDF11BE7199}" type="presParOf" srcId="{D3DD81FC-13FC-4FDF-9D41-ACAC1A58FDC2}" destId="{278A3B26-99B4-467A-9EA6-6611B2DC62FE}" srcOrd="0" destOrd="0" presId="urn:microsoft.com/office/officeart/2005/8/layout/default"/>
    <dgm:cxn modelId="{7A846736-FAE5-423D-9875-5849493B2E72}" type="presParOf" srcId="{D3DD81FC-13FC-4FDF-9D41-ACAC1A58FDC2}" destId="{DF805B84-801A-49C4-B2BA-179CF7EC23B6}" srcOrd="1" destOrd="0" presId="urn:microsoft.com/office/officeart/2005/8/layout/default"/>
    <dgm:cxn modelId="{2C37ACD0-A117-4ADC-9EEC-85CCAAFE681A}" type="presParOf" srcId="{D3DD81FC-13FC-4FDF-9D41-ACAC1A58FDC2}" destId="{E28D3DC6-4E31-47EA-82CF-8D1F8E31F824}" srcOrd="2" destOrd="0" presId="urn:microsoft.com/office/officeart/2005/8/layout/default"/>
    <dgm:cxn modelId="{48F3021A-E39C-4C34-BE36-240FE4C54488}" type="presParOf" srcId="{D3DD81FC-13FC-4FDF-9D41-ACAC1A58FDC2}" destId="{073C1ACB-1CDC-4037-A5C2-C9721B2621D1}" srcOrd="3" destOrd="0" presId="urn:microsoft.com/office/officeart/2005/8/layout/default"/>
    <dgm:cxn modelId="{BC8D6642-0B2B-43C2-889C-ECEBAB7F3691}" type="presParOf" srcId="{D3DD81FC-13FC-4FDF-9D41-ACAC1A58FDC2}" destId="{86991331-F1DA-4EDF-BC72-14C67CC1570F}" srcOrd="4" destOrd="0" presId="urn:microsoft.com/office/officeart/2005/8/layout/default"/>
    <dgm:cxn modelId="{E6024ACB-399A-4A81-ABE7-9A59F974D0F5}" type="presParOf" srcId="{D3DD81FC-13FC-4FDF-9D41-ACAC1A58FDC2}" destId="{43739F8E-0CDD-459C-825A-B72543781831}" srcOrd="5" destOrd="0" presId="urn:microsoft.com/office/officeart/2005/8/layout/default"/>
    <dgm:cxn modelId="{CEBCE519-BCCC-4005-A71D-365A248060BD}" type="presParOf" srcId="{D3DD81FC-13FC-4FDF-9D41-ACAC1A58FDC2}" destId="{F119488D-609E-4928-B233-2091E41DFEA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2ACE3C-6B5C-48C1-B8E8-894B5F008F0C}"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es-CR"/>
        </a:p>
      </dgm:t>
    </dgm:pt>
    <dgm:pt modelId="{C96202C3-CE7B-4C48-8103-36330BD8A2F3}">
      <dgm:prSet phldrT="[Texto]"/>
      <dgm:spPr/>
      <dgm:t>
        <a:bodyPr/>
        <a:lstStyle/>
        <a:p>
          <a:r>
            <a:rPr lang="es-CR" b="1">
              <a:latin typeface="Aptos" panose="020B0004020202020204" pitchFamily="34" charset="0"/>
            </a:rPr>
            <a:t>Producto</a:t>
          </a:r>
        </a:p>
      </dgm:t>
    </dgm:pt>
    <dgm:pt modelId="{A01F24B5-29FE-414C-8E8D-DF5F5A86ECE8}" type="parTrans" cxnId="{8BA83A19-DA5D-41A4-AD38-2D2FE8C133BF}">
      <dgm:prSet/>
      <dgm:spPr/>
      <dgm:t>
        <a:bodyPr/>
        <a:lstStyle/>
        <a:p>
          <a:endParaRPr lang="es-CR">
            <a:latin typeface="Aptos" panose="020B0004020202020204" pitchFamily="34" charset="0"/>
          </a:endParaRPr>
        </a:p>
      </dgm:t>
    </dgm:pt>
    <dgm:pt modelId="{FDC5B31B-0F52-4E45-9A9A-DBAA7CF5A721}" type="sibTrans" cxnId="{8BA83A19-DA5D-41A4-AD38-2D2FE8C133BF}">
      <dgm:prSet/>
      <dgm:spPr/>
      <dgm:t>
        <a:bodyPr/>
        <a:lstStyle/>
        <a:p>
          <a:endParaRPr lang="es-CR">
            <a:latin typeface="Aptos" panose="020B0004020202020204" pitchFamily="34" charset="0"/>
          </a:endParaRPr>
        </a:p>
      </dgm:t>
    </dgm:pt>
    <dgm:pt modelId="{08F1BF96-E366-4EFB-9DE5-EB6D0E4B3E18}">
      <dgm:prSet phldrT="[Texto]"/>
      <dgm:spPr/>
      <dgm:t>
        <a:bodyPr/>
        <a:lstStyle/>
        <a:p>
          <a:r>
            <a:rPr lang="es-CR">
              <a:latin typeface="Aptos" panose="020B0004020202020204" pitchFamily="34" charset="0"/>
            </a:rPr>
            <a:t>Eficiencia</a:t>
          </a:r>
        </a:p>
      </dgm:t>
    </dgm:pt>
    <dgm:pt modelId="{57D726C2-03B8-42E4-A2E9-D7C14C053BF2}" type="parTrans" cxnId="{D800823C-D174-48A6-A289-94A5E539ACA2}">
      <dgm:prSet/>
      <dgm:spPr/>
      <dgm:t>
        <a:bodyPr/>
        <a:lstStyle/>
        <a:p>
          <a:endParaRPr lang="es-CR">
            <a:latin typeface="Aptos" panose="020B0004020202020204" pitchFamily="34" charset="0"/>
          </a:endParaRPr>
        </a:p>
      </dgm:t>
    </dgm:pt>
    <dgm:pt modelId="{093BF7A6-E23D-431F-91D4-28E54FAD8AA8}" type="sibTrans" cxnId="{D800823C-D174-48A6-A289-94A5E539ACA2}">
      <dgm:prSet/>
      <dgm:spPr/>
      <dgm:t>
        <a:bodyPr/>
        <a:lstStyle/>
        <a:p>
          <a:endParaRPr lang="es-CR">
            <a:latin typeface="Aptos" panose="020B0004020202020204" pitchFamily="34" charset="0"/>
          </a:endParaRPr>
        </a:p>
      </dgm:t>
    </dgm:pt>
    <dgm:pt modelId="{DC8AA0A7-D6E3-4268-850C-3430B69FCE69}">
      <dgm:prSet phldrT="[Texto]"/>
      <dgm:spPr/>
      <dgm:t>
        <a:bodyPr/>
        <a:lstStyle/>
        <a:p>
          <a:r>
            <a:rPr lang="es-CR">
              <a:latin typeface="Aptos" panose="020B0004020202020204" pitchFamily="34" charset="0"/>
            </a:rPr>
            <a:t>Calidad</a:t>
          </a:r>
        </a:p>
      </dgm:t>
    </dgm:pt>
    <dgm:pt modelId="{E49617FC-925F-44F8-AF43-E7F83784BF5B}" type="parTrans" cxnId="{5A161263-86AA-4E5E-9F1A-C04A9FFACB37}">
      <dgm:prSet/>
      <dgm:spPr/>
      <dgm:t>
        <a:bodyPr/>
        <a:lstStyle/>
        <a:p>
          <a:endParaRPr lang="es-CR"/>
        </a:p>
      </dgm:t>
    </dgm:pt>
    <dgm:pt modelId="{7BD018A4-5B69-404C-8A68-6C720CD963CC}" type="sibTrans" cxnId="{5A161263-86AA-4E5E-9F1A-C04A9FFACB37}">
      <dgm:prSet/>
      <dgm:spPr/>
      <dgm:t>
        <a:bodyPr/>
        <a:lstStyle/>
        <a:p>
          <a:endParaRPr lang="es-CR"/>
        </a:p>
      </dgm:t>
    </dgm:pt>
    <dgm:pt modelId="{CC7F121A-8E87-416B-9275-00B7E2A9A21E}">
      <dgm:prSet phldrT="[Texto]"/>
      <dgm:spPr/>
      <dgm:t>
        <a:bodyPr/>
        <a:lstStyle/>
        <a:p>
          <a:r>
            <a:rPr lang="es-CR">
              <a:latin typeface="Aptos" panose="020B0004020202020204" pitchFamily="34" charset="0"/>
            </a:rPr>
            <a:t>Economía</a:t>
          </a:r>
        </a:p>
      </dgm:t>
    </dgm:pt>
    <dgm:pt modelId="{03BBBBBF-72F2-41A2-A3B8-91B2436D68C9}" type="parTrans" cxnId="{48A52F24-4F6A-47CD-AD01-1D41D8AF3949}">
      <dgm:prSet/>
      <dgm:spPr/>
      <dgm:t>
        <a:bodyPr/>
        <a:lstStyle/>
        <a:p>
          <a:endParaRPr lang="es-CR"/>
        </a:p>
      </dgm:t>
    </dgm:pt>
    <dgm:pt modelId="{EE132714-02AA-4CDF-BCFF-DD29770CADB9}" type="sibTrans" cxnId="{48A52F24-4F6A-47CD-AD01-1D41D8AF3949}">
      <dgm:prSet/>
      <dgm:spPr/>
      <dgm:t>
        <a:bodyPr/>
        <a:lstStyle/>
        <a:p>
          <a:endParaRPr lang="es-CR"/>
        </a:p>
      </dgm:t>
    </dgm:pt>
    <dgm:pt modelId="{7F38877D-FA2A-4FC3-8E19-C00012ACD1E8}">
      <dgm:prSet phldrT="[Texto]"/>
      <dgm:spPr/>
      <dgm:t>
        <a:bodyPr/>
        <a:lstStyle/>
        <a:p>
          <a:r>
            <a:rPr lang="es-CR">
              <a:latin typeface="Aptos" panose="020B0004020202020204" pitchFamily="34" charset="0"/>
            </a:rPr>
            <a:t>Eficacia</a:t>
          </a:r>
        </a:p>
      </dgm:t>
    </dgm:pt>
    <dgm:pt modelId="{87225CE0-20AB-4CB5-BB15-D4BA4D637393}" type="parTrans" cxnId="{20CB89D0-19ED-4F39-BE6F-3260A474EE75}">
      <dgm:prSet/>
      <dgm:spPr/>
      <dgm:t>
        <a:bodyPr/>
        <a:lstStyle/>
        <a:p>
          <a:endParaRPr lang="es-CR"/>
        </a:p>
      </dgm:t>
    </dgm:pt>
    <dgm:pt modelId="{D76B5F31-F41B-4936-925D-F67F62B6CA81}" type="sibTrans" cxnId="{20CB89D0-19ED-4F39-BE6F-3260A474EE75}">
      <dgm:prSet/>
      <dgm:spPr/>
      <dgm:t>
        <a:bodyPr/>
        <a:lstStyle/>
        <a:p>
          <a:endParaRPr lang="es-CR"/>
        </a:p>
      </dgm:t>
    </dgm:pt>
    <dgm:pt modelId="{61CAF9B1-260D-4FFD-B652-ED6D1D7F89DF}" type="pres">
      <dgm:prSet presAssocID="{522ACE3C-6B5C-48C1-B8E8-894B5F008F0C}" presName="diagram" presStyleCnt="0">
        <dgm:presLayoutVars>
          <dgm:chMax val="1"/>
          <dgm:dir/>
          <dgm:animLvl val="ctr"/>
          <dgm:resizeHandles val="exact"/>
        </dgm:presLayoutVars>
      </dgm:prSet>
      <dgm:spPr/>
    </dgm:pt>
    <dgm:pt modelId="{F256ED43-562F-4685-B118-36F2D89F2FEA}" type="pres">
      <dgm:prSet presAssocID="{522ACE3C-6B5C-48C1-B8E8-894B5F008F0C}" presName="matrix" presStyleCnt="0"/>
      <dgm:spPr/>
    </dgm:pt>
    <dgm:pt modelId="{4AD11108-3FC8-49CC-B9BB-9D67EA747D18}" type="pres">
      <dgm:prSet presAssocID="{522ACE3C-6B5C-48C1-B8E8-894B5F008F0C}" presName="tile1" presStyleLbl="node1" presStyleIdx="0" presStyleCnt="4"/>
      <dgm:spPr/>
    </dgm:pt>
    <dgm:pt modelId="{C4372AB5-BBD1-4F6C-9810-7053991CE9D0}" type="pres">
      <dgm:prSet presAssocID="{522ACE3C-6B5C-48C1-B8E8-894B5F008F0C}" presName="tile1text" presStyleLbl="node1" presStyleIdx="0" presStyleCnt="4">
        <dgm:presLayoutVars>
          <dgm:chMax val="0"/>
          <dgm:chPref val="0"/>
          <dgm:bulletEnabled val="1"/>
        </dgm:presLayoutVars>
      </dgm:prSet>
      <dgm:spPr/>
    </dgm:pt>
    <dgm:pt modelId="{8A41201A-0474-415A-9018-49BFDB45036A}" type="pres">
      <dgm:prSet presAssocID="{522ACE3C-6B5C-48C1-B8E8-894B5F008F0C}" presName="tile2" presStyleLbl="node1" presStyleIdx="1" presStyleCnt="4"/>
      <dgm:spPr/>
    </dgm:pt>
    <dgm:pt modelId="{0DE625F6-21DF-45D8-9EAF-9E0FD8ACAA4F}" type="pres">
      <dgm:prSet presAssocID="{522ACE3C-6B5C-48C1-B8E8-894B5F008F0C}" presName="tile2text" presStyleLbl="node1" presStyleIdx="1" presStyleCnt="4">
        <dgm:presLayoutVars>
          <dgm:chMax val="0"/>
          <dgm:chPref val="0"/>
          <dgm:bulletEnabled val="1"/>
        </dgm:presLayoutVars>
      </dgm:prSet>
      <dgm:spPr/>
    </dgm:pt>
    <dgm:pt modelId="{CBCF9978-2E43-400B-BBC0-E3352F2413FE}" type="pres">
      <dgm:prSet presAssocID="{522ACE3C-6B5C-48C1-B8E8-894B5F008F0C}" presName="tile3" presStyleLbl="node1" presStyleIdx="2" presStyleCnt="4"/>
      <dgm:spPr/>
    </dgm:pt>
    <dgm:pt modelId="{252318E4-7035-4FD3-82FD-4B353D15359D}" type="pres">
      <dgm:prSet presAssocID="{522ACE3C-6B5C-48C1-B8E8-894B5F008F0C}" presName="tile3text" presStyleLbl="node1" presStyleIdx="2" presStyleCnt="4">
        <dgm:presLayoutVars>
          <dgm:chMax val="0"/>
          <dgm:chPref val="0"/>
          <dgm:bulletEnabled val="1"/>
        </dgm:presLayoutVars>
      </dgm:prSet>
      <dgm:spPr/>
    </dgm:pt>
    <dgm:pt modelId="{BDB811F8-BE0A-4370-9EF5-38BF3D5C4C1D}" type="pres">
      <dgm:prSet presAssocID="{522ACE3C-6B5C-48C1-B8E8-894B5F008F0C}" presName="tile4" presStyleLbl="node1" presStyleIdx="3" presStyleCnt="4"/>
      <dgm:spPr/>
    </dgm:pt>
    <dgm:pt modelId="{72A52707-3B43-4685-AC3E-C2F0E6326C34}" type="pres">
      <dgm:prSet presAssocID="{522ACE3C-6B5C-48C1-B8E8-894B5F008F0C}" presName="tile4text" presStyleLbl="node1" presStyleIdx="3" presStyleCnt="4">
        <dgm:presLayoutVars>
          <dgm:chMax val="0"/>
          <dgm:chPref val="0"/>
          <dgm:bulletEnabled val="1"/>
        </dgm:presLayoutVars>
      </dgm:prSet>
      <dgm:spPr/>
    </dgm:pt>
    <dgm:pt modelId="{6239F470-8B31-4CBA-B994-84DE67976C4B}" type="pres">
      <dgm:prSet presAssocID="{522ACE3C-6B5C-48C1-B8E8-894B5F008F0C}" presName="centerTile" presStyleLbl="fgShp" presStyleIdx="0" presStyleCnt="1">
        <dgm:presLayoutVars>
          <dgm:chMax val="0"/>
          <dgm:chPref val="0"/>
        </dgm:presLayoutVars>
      </dgm:prSet>
      <dgm:spPr/>
    </dgm:pt>
  </dgm:ptLst>
  <dgm:cxnLst>
    <dgm:cxn modelId="{EA80C105-69D8-4B8E-9580-EC225D8E0C27}" type="presOf" srcId="{08F1BF96-E366-4EFB-9DE5-EB6D0E4B3E18}" destId="{8A41201A-0474-415A-9018-49BFDB45036A}" srcOrd="0" destOrd="0" presId="urn:microsoft.com/office/officeart/2005/8/layout/matrix1"/>
    <dgm:cxn modelId="{8BA83A19-DA5D-41A4-AD38-2D2FE8C133BF}" srcId="{522ACE3C-6B5C-48C1-B8E8-894B5F008F0C}" destId="{C96202C3-CE7B-4C48-8103-36330BD8A2F3}" srcOrd="0" destOrd="0" parTransId="{A01F24B5-29FE-414C-8E8D-DF5F5A86ECE8}" sibTransId="{FDC5B31B-0F52-4E45-9A9A-DBAA7CF5A721}"/>
    <dgm:cxn modelId="{48A52F24-4F6A-47CD-AD01-1D41D8AF3949}" srcId="{C96202C3-CE7B-4C48-8103-36330BD8A2F3}" destId="{CC7F121A-8E87-416B-9275-00B7E2A9A21E}" srcOrd="2" destOrd="0" parTransId="{03BBBBBF-72F2-41A2-A3B8-91B2436D68C9}" sibTransId="{EE132714-02AA-4CDF-BCFF-DD29770CADB9}"/>
    <dgm:cxn modelId="{A429A136-242F-42DA-B2D7-B5394FCA40F3}" type="presOf" srcId="{CC7F121A-8E87-416B-9275-00B7E2A9A21E}" destId="{CBCF9978-2E43-400B-BBC0-E3352F2413FE}" srcOrd="0" destOrd="0" presId="urn:microsoft.com/office/officeart/2005/8/layout/matrix1"/>
    <dgm:cxn modelId="{D800823C-D174-48A6-A289-94A5E539ACA2}" srcId="{C96202C3-CE7B-4C48-8103-36330BD8A2F3}" destId="{08F1BF96-E366-4EFB-9DE5-EB6D0E4B3E18}" srcOrd="1" destOrd="0" parTransId="{57D726C2-03B8-42E4-A2E9-D7C14C053BF2}" sibTransId="{093BF7A6-E23D-431F-91D4-28E54FAD8AA8}"/>
    <dgm:cxn modelId="{5A161263-86AA-4E5E-9F1A-C04A9FFACB37}" srcId="{C96202C3-CE7B-4C48-8103-36330BD8A2F3}" destId="{DC8AA0A7-D6E3-4268-850C-3430B69FCE69}" srcOrd="0" destOrd="0" parTransId="{E49617FC-925F-44F8-AF43-E7F83784BF5B}" sibTransId="{7BD018A4-5B69-404C-8A68-6C720CD963CC}"/>
    <dgm:cxn modelId="{42FF6F70-43AB-40D2-807B-CE26DAD67131}" type="presOf" srcId="{DC8AA0A7-D6E3-4268-850C-3430B69FCE69}" destId="{C4372AB5-BBD1-4F6C-9810-7053991CE9D0}" srcOrd="1" destOrd="0" presId="urn:microsoft.com/office/officeart/2005/8/layout/matrix1"/>
    <dgm:cxn modelId="{EE9A177E-D4F4-42E3-A163-A01F1E976554}" type="presOf" srcId="{08F1BF96-E366-4EFB-9DE5-EB6D0E4B3E18}" destId="{0DE625F6-21DF-45D8-9EAF-9E0FD8ACAA4F}" srcOrd="1" destOrd="0" presId="urn:microsoft.com/office/officeart/2005/8/layout/matrix1"/>
    <dgm:cxn modelId="{94B2B094-2329-47F1-AA42-D0BF05A2F03D}" type="presOf" srcId="{CC7F121A-8E87-416B-9275-00B7E2A9A21E}" destId="{252318E4-7035-4FD3-82FD-4B353D15359D}" srcOrd="1" destOrd="0" presId="urn:microsoft.com/office/officeart/2005/8/layout/matrix1"/>
    <dgm:cxn modelId="{AB0986B4-AFBD-4E04-977B-C766B23F4FEA}" type="presOf" srcId="{7F38877D-FA2A-4FC3-8E19-C00012ACD1E8}" destId="{72A52707-3B43-4685-AC3E-C2F0E6326C34}" srcOrd="1" destOrd="0" presId="urn:microsoft.com/office/officeart/2005/8/layout/matrix1"/>
    <dgm:cxn modelId="{2DFC72B6-B9A9-4C5C-8048-12798A5EF315}" type="presOf" srcId="{C96202C3-CE7B-4C48-8103-36330BD8A2F3}" destId="{6239F470-8B31-4CBA-B994-84DE67976C4B}" srcOrd="0" destOrd="0" presId="urn:microsoft.com/office/officeart/2005/8/layout/matrix1"/>
    <dgm:cxn modelId="{11D3AFBA-079A-4022-A63F-CD416A9392D5}" type="presOf" srcId="{DC8AA0A7-D6E3-4268-850C-3430B69FCE69}" destId="{4AD11108-3FC8-49CC-B9BB-9D67EA747D18}" srcOrd="0" destOrd="0" presId="urn:microsoft.com/office/officeart/2005/8/layout/matrix1"/>
    <dgm:cxn modelId="{20CB89D0-19ED-4F39-BE6F-3260A474EE75}" srcId="{C96202C3-CE7B-4C48-8103-36330BD8A2F3}" destId="{7F38877D-FA2A-4FC3-8E19-C00012ACD1E8}" srcOrd="3" destOrd="0" parTransId="{87225CE0-20AB-4CB5-BB15-D4BA4D637393}" sibTransId="{D76B5F31-F41B-4936-925D-F67F62B6CA81}"/>
    <dgm:cxn modelId="{EBB444E4-E657-41C8-BAEF-05FDDF55053F}" type="presOf" srcId="{7F38877D-FA2A-4FC3-8E19-C00012ACD1E8}" destId="{BDB811F8-BE0A-4370-9EF5-38BF3D5C4C1D}" srcOrd="0" destOrd="0" presId="urn:microsoft.com/office/officeart/2005/8/layout/matrix1"/>
    <dgm:cxn modelId="{84E0F3EF-CCBD-4847-936A-F8CAB88EF8CD}" type="presOf" srcId="{522ACE3C-6B5C-48C1-B8E8-894B5F008F0C}" destId="{61CAF9B1-260D-4FFD-B652-ED6D1D7F89DF}" srcOrd="0" destOrd="0" presId="urn:microsoft.com/office/officeart/2005/8/layout/matrix1"/>
    <dgm:cxn modelId="{8A8D6DE7-6408-4DB0-B989-E9750016BF3C}" type="presParOf" srcId="{61CAF9B1-260D-4FFD-B652-ED6D1D7F89DF}" destId="{F256ED43-562F-4685-B118-36F2D89F2FEA}" srcOrd="0" destOrd="0" presId="urn:microsoft.com/office/officeart/2005/8/layout/matrix1"/>
    <dgm:cxn modelId="{AD07C274-77CD-4FE5-89F9-8AEF696569D8}" type="presParOf" srcId="{F256ED43-562F-4685-B118-36F2D89F2FEA}" destId="{4AD11108-3FC8-49CC-B9BB-9D67EA747D18}" srcOrd="0" destOrd="0" presId="urn:microsoft.com/office/officeart/2005/8/layout/matrix1"/>
    <dgm:cxn modelId="{9C2DEF7A-1954-44B7-BCEB-2AAE0BC23B8B}" type="presParOf" srcId="{F256ED43-562F-4685-B118-36F2D89F2FEA}" destId="{C4372AB5-BBD1-4F6C-9810-7053991CE9D0}" srcOrd="1" destOrd="0" presId="urn:microsoft.com/office/officeart/2005/8/layout/matrix1"/>
    <dgm:cxn modelId="{9BC0F25A-3D11-4287-A0A6-C0B6D0442A2E}" type="presParOf" srcId="{F256ED43-562F-4685-B118-36F2D89F2FEA}" destId="{8A41201A-0474-415A-9018-49BFDB45036A}" srcOrd="2" destOrd="0" presId="urn:microsoft.com/office/officeart/2005/8/layout/matrix1"/>
    <dgm:cxn modelId="{80655725-97C0-4346-AC18-9FA22A684E4D}" type="presParOf" srcId="{F256ED43-562F-4685-B118-36F2D89F2FEA}" destId="{0DE625F6-21DF-45D8-9EAF-9E0FD8ACAA4F}" srcOrd="3" destOrd="0" presId="urn:microsoft.com/office/officeart/2005/8/layout/matrix1"/>
    <dgm:cxn modelId="{418D6C9B-B29E-4771-A2C7-F36A7A5763BB}" type="presParOf" srcId="{F256ED43-562F-4685-B118-36F2D89F2FEA}" destId="{CBCF9978-2E43-400B-BBC0-E3352F2413FE}" srcOrd="4" destOrd="0" presId="urn:microsoft.com/office/officeart/2005/8/layout/matrix1"/>
    <dgm:cxn modelId="{52A668BE-5D87-44F0-BDA6-30F249796E2D}" type="presParOf" srcId="{F256ED43-562F-4685-B118-36F2D89F2FEA}" destId="{252318E4-7035-4FD3-82FD-4B353D15359D}" srcOrd="5" destOrd="0" presId="urn:microsoft.com/office/officeart/2005/8/layout/matrix1"/>
    <dgm:cxn modelId="{4566A640-09A0-4B79-8B61-E8F63D4281A0}" type="presParOf" srcId="{F256ED43-562F-4685-B118-36F2D89F2FEA}" destId="{BDB811F8-BE0A-4370-9EF5-38BF3D5C4C1D}" srcOrd="6" destOrd="0" presId="urn:microsoft.com/office/officeart/2005/8/layout/matrix1"/>
    <dgm:cxn modelId="{0273C1F2-4AF8-4D25-ADC8-E6420C7CFAFA}" type="presParOf" srcId="{F256ED43-562F-4685-B118-36F2D89F2FEA}" destId="{72A52707-3B43-4685-AC3E-C2F0E6326C34}" srcOrd="7" destOrd="0" presId="urn:microsoft.com/office/officeart/2005/8/layout/matrix1"/>
    <dgm:cxn modelId="{E9CD9A67-81B9-4565-ABF0-D35ECA8CAF29}" type="presParOf" srcId="{61CAF9B1-260D-4FFD-B652-ED6D1D7F89DF}" destId="{6239F470-8B31-4CBA-B994-84DE67976C4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7EB9EF-57E7-4FB7-9E61-AEF0C3857EA6}" type="doc">
      <dgm:prSet loTypeId="urn:microsoft.com/office/officeart/2005/8/layout/lProcess2" loCatId="list" qsTypeId="urn:microsoft.com/office/officeart/2005/8/quickstyle/simple4" qsCatId="simple" csTypeId="urn:microsoft.com/office/officeart/2005/8/colors/colorful5" csCatId="colorful" phldr="1"/>
      <dgm:spPr/>
      <dgm:t>
        <a:bodyPr/>
        <a:lstStyle/>
        <a:p>
          <a:endParaRPr lang="es-CR"/>
        </a:p>
      </dgm:t>
    </dgm:pt>
    <dgm:pt modelId="{99C7BD0E-03DA-4027-9BC7-60867DD1DAFE}">
      <dgm:prSet phldrT="[Texto]" custT="1"/>
      <dgm:spPr>
        <a:solidFill>
          <a:schemeClr val="bg2">
            <a:lumMod val="95000"/>
          </a:schemeClr>
        </a:solidFill>
      </dgm:spPr>
      <dgm:t>
        <a:bodyPr/>
        <a:lstStyle/>
        <a:p>
          <a:pPr>
            <a:buFont typeface="+mj-lt"/>
            <a:buAutoNum type="arabicPeriod"/>
          </a:pPr>
          <a:r>
            <a:rPr lang="es-ES" sz="1800" b="1">
              <a:latin typeface="Arial" panose="020B0604020202020204" pitchFamily="34" charset="0"/>
              <a:cs typeface="Arial" panose="020B0604020202020204" pitchFamily="34" charset="0"/>
            </a:rPr>
            <a:t>Nombre del indicador</a:t>
          </a:r>
          <a:endParaRPr lang="es-CR" sz="1800" b="1">
            <a:latin typeface="Arial" panose="020B0604020202020204" pitchFamily="34" charset="0"/>
            <a:cs typeface="Arial" panose="020B0604020202020204" pitchFamily="34" charset="0"/>
          </a:endParaRPr>
        </a:p>
      </dgm:t>
    </dgm:pt>
    <dgm:pt modelId="{EADA3816-FBCA-4972-964C-9D5323434891}" type="parTrans" cxnId="{41692824-7115-45E2-A707-3EE0DDE9517A}">
      <dgm:prSet/>
      <dgm:spPr/>
      <dgm:t>
        <a:bodyPr/>
        <a:lstStyle/>
        <a:p>
          <a:endParaRPr lang="es-CR" sz="1400">
            <a:latin typeface="Arial" panose="020B0604020202020204" pitchFamily="34" charset="0"/>
            <a:cs typeface="Arial" panose="020B0604020202020204" pitchFamily="34" charset="0"/>
          </a:endParaRPr>
        </a:p>
      </dgm:t>
    </dgm:pt>
    <dgm:pt modelId="{05D53796-043D-4FA7-89DB-34A2D517A595}" type="sibTrans" cxnId="{41692824-7115-45E2-A707-3EE0DDE9517A}">
      <dgm:prSet/>
      <dgm:spPr/>
      <dgm:t>
        <a:bodyPr/>
        <a:lstStyle/>
        <a:p>
          <a:endParaRPr lang="es-CR" sz="1400">
            <a:latin typeface="Arial" panose="020B0604020202020204" pitchFamily="34" charset="0"/>
            <a:cs typeface="Arial" panose="020B0604020202020204" pitchFamily="34" charset="0"/>
          </a:endParaRPr>
        </a:p>
      </dgm:t>
    </dgm:pt>
    <dgm:pt modelId="{2394941C-04AC-4DF4-9C79-70C43C919522}">
      <dgm:prSet custT="1"/>
      <dgm:spPr>
        <a:solidFill>
          <a:schemeClr val="bg2">
            <a:lumMod val="95000"/>
          </a:schemeClr>
        </a:solidFill>
      </dgm:spPr>
      <dgm:t>
        <a:bodyPr/>
        <a:lstStyle/>
        <a:p>
          <a:r>
            <a:rPr lang="es-ES" sz="1800" b="1">
              <a:latin typeface="Arial" panose="020B0604020202020204" pitchFamily="34" charset="0"/>
              <a:cs typeface="Arial" panose="020B0604020202020204" pitchFamily="34" charset="0"/>
            </a:rPr>
            <a:t>Método de cálculo</a:t>
          </a:r>
        </a:p>
      </dgm:t>
    </dgm:pt>
    <dgm:pt modelId="{19C627B3-EF0B-4A19-BFBE-76B0837D6288}" type="parTrans" cxnId="{FBB4EB6B-9848-4BD6-B30D-1796526D98B8}">
      <dgm:prSet/>
      <dgm:spPr/>
      <dgm:t>
        <a:bodyPr/>
        <a:lstStyle/>
        <a:p>
          <a:endParaRPr lang="es-CR" sz="1400">
            <a:latin typeface="Arial" panose="020B0604020202020204" pitchFamily="34" charset="0"/>
            <a:cs typeface="Arial" panose="020B0604020202020204" pitchFamily="34" charset="0"/>
          </a:endParaRPr>
        </a:p>
      </dgm:t>
    </dgm:pt>
    <dgm:pt modelId="{F080DD45-0B7F-40E5-9088-028DF1D4F72A}" type="sibTrans" cxnId="{FBB4EB6B-9848-4BD6-B30D-1796526D98B8}">
      <dgm:prSet/>
      <dgm:spPr/>
      <dgm:t>
        <a:bodyPr/>
        <a:lstStyle/>
        <a:p>
          <a:endParaRPr lang="es-CR" sz="1400">
            <a:latin typeface="Arial" panose="020B0604020202020204" pitchFamily="34" charset="0"/>
            <a:cs typeface="Arial" panose="020B0604020202020204" pitchFamily="34" charset="0"/>
          </a:endParaRPr>
        </a:p>
      </dgm:t>
    </dgm:pt>
    <dgm:pt modelId="{AA3C8B43-639D-4E91-AB0D-99EBCD9C5B2E}">
      <dgm:prSet custT="1"/>
      <dgm:spPr>
        <a:solidFill>
          <a:schemeClr val="bg2">
            <a:lumMod val="95000"/>
          </a:schemeClr>
        </a:solidFill>
      </dgm:spPr>
      <dgm:t>
        <a:bodyPr/>
        <a:lstStyle/>
        <a:p>
          <a:r>
            <a:rPr lang="es-ES" sz="1800" b="1">
              <a:latin typeface="Arial" panose="020B0604020202020204" pitchFamily="34" charset="0"/>
              <a:cs typeface="Arial" panose="020B0604020202020204" pitchFamily="34" charset="0"/>
            </a:rPr>
            <a:t>Frecuencia de medición</a:t>
          </a:r>
        </a:p>
      </dgm:t>
    </dgm:pt>
    <dgm:pt modelId="{EB6F547C-CEAD-47E9-85A8-BCC5C8B086A5}" type="parTrans" cxnId="{3E8FD3E9-E64F-44BB-B107-00188E153DE0}">
      <dgm:prSet/>
      <dgm:spPr/>
      <dgm:t>
        <a:bodyPr/>
        <a:lstStyle/>
        <a:p>
          <a:endParaRPr lang="es-CR" sz="1400">
            <a:latin typeface="Arial" panose="020B0604020202020204" pitchFamily="34" charset="0"/>
            <a:cs typeface="Arial" panose="020B0604020202020204" pitchFamily="34" charset="0"/>
          </a:endParaRPr>
        </a:p>
      </dgm:t>
    </dgm:pt>
    <dgm:pt modelId="{08715027-C931-4A66-8944-5566FDABAC1C}" type="sibTrans" cxnId="{3E8FD3E9-E64F-44BB-B107-00188E153DE0}">
      <dgm:prSet/>
      <dgm:spPr/>
      <dgm:t>
        <a:bodyPr/>
        <a:lstStyle/>
        <a:p>
          <a:endParaRPr lang="es-CR" sz="1400">
            <a:latin typeface="Arial" panose="020B0604020202020204" pitchFamily="34" charset="0"/>
            <a:cs typeface="Arial" panose="020B0604020202020204" pitchFamily="34" charset="0"/>
          </a:endParaRPr>
        </a:p>
      </dgm:t>
    </dgm:pt>
    <dgm:pt modelId="{2F403BFB-901C-4083-83D7-A28787ADC815}">
      <dgm:prSet custT="1"/>
      <dgm:spPr>
        <a:solidFill>
          <a:schemeClr val="bg2">
            <a:lumMod val="95000"/>
          </a:schemeClr>
        </a:solidFill>
      </dgm:spPr>
      <dgm:t>
        <a:bodyPr/>
        <a:lstStyle/>
        <a:p>
          <a:r>
            <a:rPr lang="es-ES" sz="1800" b="1">
              <a:latin typeface="Arial" panose="020B0604020202020204" pitchFamily="34" charset="0"/>
              <a:cs typeface="Arial" panose="020B0604020202020204" pitchFamily="34" charset="0"/>
            </a:rPr>
            <a:t>Medios de verificación</a:t>
          </a:r>
          <a:endParaRPr lang="es-CR" sz="1800" b="1">
            <a:latin typeface="Arial" panose="020B0604020202020204" pitchFamily="34" charset="0"/>
            <a:cs typeface="Arial" panose="020B0604020202020204" pitchFamily="34" charset="0"/>
          </a:endParaRPr>
        </a:p>
      </dgm:t>
    </dgm:pt>
    <dgm:pt modelId="{4605D29B-F22F-4FA9-9D94-CD4A924FA461}" type="parTrans" cxnId="{25013082-9149-4927-959D-FF5FA2EEEE58}">
      <dgm:prSet/>
      <dgm:spPr/>
      <dgm:t>
        <a:bodyPr/>
        <a:lstStyle/>
        <a:p>
          <a:endParaRPr lang="es-CR" sz="1400">
            <a:latin typeface="Arial" panose="020B0604020202020204" pitchFamily="34" charset="0"/>
            <a:cs typeface="Arial" panose="020B0604020202020204" pitchFamily="34" charset="0"/>
          </a:endParaRPr>
        </a:p>
      </dgm:t>
    </dgm:pt>
    <dgm:pt modelId="{C349E868-3464-4CAF-B687-AB555995F6D0}" type="sibTrans" cxnId="{25013082-9149-4927-959D-FF5FA2EEEE58}">
      <dgm:prSet/>
      <dgm:spPr/>
      <dgm:t>
        <a:bodyPr/>
        <a:lstStyle/>
        <a:p>
          <a:endParaRPr lang="es-CR" sz="1400">
            <a:latin typeface="Arial" panose="020B0604020202020204" pitchFamily="34" charset="0"/>
            <a:cs typeface="Arial" panose="020B0604020202020204" pitchFamily="34" charset="0"/>
          </a:endParaRPr>
        </a:p>
      </dgm:t>
    </dgm:pt>
    <dgm:pt modelId="{FA19EFD6-8047-45AF-843B-5466C0A04078}">
      <dgm:prSet phldrT="[Texto]" custT="1"/>
      <dgm:spPr/>
      <dgm:t>
        <a:bodyPr/>
        <a:lstStyle/>
        <a:p>
          <a:pPr>
            <a:buFont typeface="Arial" panose="020B0604020202020204" pitchFamily="34" charset="0"/>
            <a:buChar char="•"/>
          </a:pPr>
          <a:r>
            <a:rPr lang="es-ES" sz="1200">
              <a:latin typeface="Arial" panose="020B0604020202020204" pitchFamily="34" charset="0"/>
              <a:cs typeface="Arial" panose="020B0604020202020204" pitchFamily="34" charset="0"/>
            </a:rPr>
            <a:t>debe ser claro y relacionarse con el objetivo de la medición.</a:t>
          </a:r>
          <a:endParaRPr lang="es-CR" sz="1200">
            <a:latin typeface="Arial" panose="020B0604020202020204" pitchFamily="34" charset="0"/>
            <a:cs typeface="Arial" panose="020B0604020202020204" pitchFamily="34" charset="0"/>
          </a:endParaRPr>
        </a:p>
      </dgm:t>
    </dgm:pt>
    <dgm:pt modelId="{32CCAE9F-0C2C-4C64-850A-C67EBF5D1D6B}" type="parTrans" cxnId="{4125779C-6A10-4984-9C90-7ABBE3BAB63E}">
      <dgm:prSet/>
      <dgm:spPr/>
      <dgm:t>
        <a:bodyPr/>
        <a:lstStyle/>
        <a:p>
          <a:endParaRPr lang="es-CR" sz="1400">
            <a:latin typeface="Arial" panose="020B0604020202020204" pitchFamily="34" charset="0"/>
            <a:cs typeface="Arial" panose="020B0604020202020204" pitchFamily="34" charset="0"/>
          </a:endParaRPr>
        </a:p>
      </dgm:t>
    </dgm:pt>
    <dgm:pt modelId="{73B31A4D-9A57-4AB8-8C01-E07B6A45F962}" type="sibTrans" cxnId="{4125779C-6A10-4984-9C90-7ABBE3BAB63E}">
      <dgm:prSet/>
      <dgm:spPr/>
      <dgm:t>
        <a:bodyPr/>
        <a:lstStyle/>
        <a:p>
          <a:endParaRPr lang="es-CR" sz="1400">
            <a:latin typeface="Arial" panose="020B0604020202020204" pitchFamily="34" charset="0"/>
            <a:cs typeface="Arial" panose="020B0604020202020204" pitchFamily="34" charset="0"/>
          </a:endParaRPr>
        </a:p>
      </dgm:t>
    </dgm:pt>
    <dgm:pt modelId="{A7BA7FA5-74B9-4BBF-AE4E-786C48207E96}">
      <dgm:prSet custT="1"/>
      <dgm:spPr/>
      <dgm:t>
        <a:bodyPr/>
        <a:lstStyle/>
        <a:p>
          <a:pPr>
            <a:buFont typeface="Arial" panose="020B0604020202020204" pitchFamily="34" charset="0"/>
            <a:buChar char="•"/>
          </a:pPr>
          <a:r>
            <a:rPr lang="es-ES" sz="1200">
              <a:latin typeface="Arial" panose="020B0604020202020204" pitchFamily="34" charset="0"/>
              <a:cs typeface="Arial" panose="020B0604020202020204" pitchFamily="34" charset="0"/>
            </a:rPr>
            <a:t>debe ser una expresión matemática definida de manera adecuada y de fácil comprensión, es decir, deben quedar claras cuáles son las variables utilizadas.</a:t>
          </a:r>
        </a:p>
      </dgm:t>
    </dgm:pt>
    <dgm:pt modelId="{45451A20-02EC-41C6-B283-14F2F0F3EA46}" type="parTrans" cxnId="{1ED7B43C-45BC-48A6-B85C-370E973265DC}">
      <dgm:prSet/>
      <dgm:spPr/>
      <dgm:t>
        <a:bodyPr/>
        <a:lstStyle/>
        <a:p>
          <a:endParaRPr lang="es-CR" sz="1400">
            <a:latin typeface="Arial" panose="020B0604020202020204" pitchFamily="34" charset="0"/>
            <a:cs typeface="Arial" panose="020B0604020202020204" pitchFamily="34" charset="0"/>
          </a:endParaRPr>
        </a:p>
      </dgm:t>
    </dgm:pt>
    <dgm:pt modelId="{8D30DCF7-E59E-4A68-9657-05ED13B544FF}" type="sibTrans" cxnId="{1ED7B43C-45BC-48A6-B85C-370E973265DC}">
      <dgm:prSet/>
      <dgm:spPr/>
      <dgm:t>
        <a:bodyPr/>
        <a:lstStyle/>
        <a:p>
          <a:endParaRPr lang="es-CR" sz="1400">
            <a:latin typeface="Arial" panose="020B0604020202020204" pitchFamily="34" charset="0"/>
            <a:cs typeface="Arial" panose="020B0604020202020204" pitchFamily="34" charset="0"/>
          </a:endParaRPr>
        </a:p>
      </dgm:t>
    </dgm:pt>
    <dgm:pt modelId="{24033563-CF6B-4359-85C7-77806FECDEE1}">
      <dgm:prSet custT="1"/>
      <dgm:spPr/>
      <dgm:t>
        <a:bodyPr/>
        <a:lstStyle/>
        <a:p>
          <a:pPr>
            <a:buFont typeface="Arial" panose="020B0604020202020204" pitchFamily="34" charset="0"/>
            <a:buChar char="•"/>
          </a:pPr>
          <a:r>
            <a:rPr lang="es-ES" sz="1200">
              <a:latin typeface="Arial" panose="020B0604020202020204" pitchFamily="34" charset="0"/>
              <a:cs typeface="Arial" panose="020B0604020202020204" pitchFamily="34" charset="0"/>
            </a:rPr>
            <a:t>los indicadores asociados a las actividades tienen una mayor frecuencia de medición).</a:t>
          </a:r>
        </a:p>
      </dgm:t>
    </dgm:pt>
    <dgm:pt modelId="{7402CC76-709A-4EB8-A266-9ED573441377}" type="parTrans" cxnId="{7651CF92-4589-4F74-AFC9-F6B41985E3FE}">
      <dgm:prSet/>
      <dgm:spPr/>
      <dgm:t>
        <a:bodyPr/>
        <a:lstStyle/>
        <a:p>
          <a:endParaRPr lang="es-CR" sz="1400">
            <a:latin typeface="Arial" panose="020B0604020202020204" pitchFamily="34" charset="0"/>
            <a:cs typeface="Arial" panose="020B0604020202020204" pitchFamily="34" charset="0"/>
          </a:endParaRPr>
        </a:p>
      </dgm:t>
    </dgm:pt>
    <dgm:pt modelId="{E7DD4BC1-6960-40C5-9FCD-4EE243DCCB58}" type="sibTrans" cxnId="{7651CF92-4589-4F74-AFC9-F6B41985E3FE}">
      <dgm:prSet/>
      <dgm:spPr/>
      <dgm:t>
        <a:bodyPr/>
        <a:lstStyle/>
        <a:p>
          <a:endParaRPr lang="es-CR" sz="1400">
            <a:latin typeface="Arial" panose="020B0604020202020204" pitchFamily="34" charset="0"/>
            <a:cs typeface="Arial" panose="020B0604020202020204" pitchFamily="34" charset="0"/>
          </a:endParaRPr>
        </a:p>
      </dgm:t>
    </dgm:pt>
    <dgm:pt modelId="{3EF8C2B3-7C92-4FFB-A53F-D6203E5A6621}">
      <dgm:prSet custT="1"/>
      <dgm:spPr/>
      <dgm:t>
        <a:bodyPr/>
        <a:lstStyle/>
        <a:p>
          <a:pPr>
            <a:buFont typeface="Arial" panose="020B0604020202020204" pitchFamily="34" charset="0"/>
            <a:buChar char="•"/>
          </a:pPr>
          <a:r>
            <a:rPr lang="es-ES" sz="1200">
              <a:latin typeface="Arial" panose="020B0604020202020204" pitchFamily="34" charset="0"/>
              <a:cs typeface="Arial" panose="020B0604020202020204" pitchFamily="34" charset="0"/>
            </a:rPr>
            <a:t>corresponden a las fuentes de información en las que está disponible la información necesaria y suficiente para construir el indicador señalado.</a:t>
          </a:r>
          <a:endParaRPr lang="es-CR" sz="1200">
            <a:latin typeface="Arial" panose="020B0604020202020204" pitchFamily="34" charset="0"/>
            <a:cs typeface="Arial" panose="020B0604020202020204" pitchFamily="34" charset="0"/>
          </a:endParaRPr>
        </a:p>
      </dgm:t>
    </dgm:pt>
    <dgm:pt modelId="{D7DF8C27-00AA-4701-8F9B-0C43D259F53F}" type="parTrans" cxnId="{F859D2A5-CB76-4BE7-A72D-19A338A836AC}">
      <dgm:prSet/>
      <dgm:spPr/>
      <dgm:t>
        <a:bodyPr/>
        <a:lstStyle/>
        <a:p>
          <a:endParaRPr lang="es-CR" sz="1400">
            <a:latin typeface="Arial" panose="020B0604020202020204" pitchFamily="34" charset="0"/>
            <a:cs typeface="Arial" panose="020B0604020202020204" pitchFamily="34" charset="0"/>
          </a:endParaRPr>
        </a:p>
      </dgm:t>
    </dgm:pt>
    <dgm:pt modelId="{ED0C1471-38EC-4DD1-A116-5CEF2DF9A9DF}" type="sibTrans" cxnId="{F859D2A5-CB76-4BE7-A72D-19A338A836AC}">
      <dgm:prSet/>
      <dgm:spPr/>
      <dgm:t>
        <a:bodyPr/>
        <a:lstStyle/>
        <a:p>
          <a:endParaRPr lang="es-CR" sz="1400">
            <a:latin typeface="Arial" panose="020B0604020202020204" pitchFamily="34" charset="0"/>
            <a:cs typeface="Arial" panose="020B0604020202020204" pitchFamily="34" charset="0"/>
          </a:endParaRPr>
        </a:p>
      </dgm:t>
    </dgm:pt>
    <dgm:pt modelId="{8D944BC1-124C-4A5C-A550-A4526A232CA6}">
      <dgm:prSet custT="1"/>
      <dgm:spPr>
        <a:solidFill>
          <a:schemeClr val="bg2">
            <a:lumMod val="95000"/>
          </a:schemeClr>
        </a:solidFill>
      </dgm:spPr>
      <dgm:t>
        <a:bodyPr/>
        <a:lstStyle/>
        <a:p>
          <a:pPr>
            <a:buFont typeface="Arial" panose="020B0604020202020204" pitchFamily="34" charset="0"/>
            <a:buChar char="•"/>
          </a:pPr>
          <a:r>
            <a:rPr lang="es-CR" sz="1800" b="1">
              <a:latin typeface="Arial" panose="020B0604020202020204" pitchFamily="34" charset="0"/>
              <a:cs typeface="Arial" panose="020B0604020202020204" pitchFamily="34" charset="0"/>
            </a:rPr>
            <a:t>Línea base</a:t>
          </a:r>
        </a:p>
      </dgm:t>
    </dgm:pt>
    <dgm:pt modelId="{62968F3E-A1DB-4577-BBC6-6A23EC6459A4}" type="parTrans" cxnId="{C36D611E-E148-4B88-A54F-6D3CD0F6FD3E}">
      <dgm:prSet/>
      <dgm:spPr/>
      <dgm:t>
        <a:bodyPr/>
        <a:lstStyle/>
        <a:p>
          <a:endParaRPr lang="es-CR" sz="1400">
            <a:latin typeface="Arial" panose="020B0604020202020204" pitchFamily="34" charset="0"/>
            <a:cs typeface="Arial" panose="020B0604020202020204" pitchFamily="34" charset="0"/>
          </a:endParaRPr>
        </a:p>
      </dgm:t>
    </dgm:pt>
    <dgm:pt modelId="{CF6BA14D-B0FE-497D-8FDD-D97CB8339BA9}" type="sibTrans" cxnId="{C36D611E-E148-4B88-A54F-6D3CD0F6FD3E}">
      <dgm:prSet/>
      <dgm:spPr/>
      <dgm:t>
        <a:bodyPr/>
        <a:lstStyle/>
        <a:p>
          <a:endParaRPr lang="es-CR" sz="1400">
            <a:latin typeface="Arial" panose="020B0604020202020204" pitchFamily="34" charset="0"/>
            <a:cs typeface="Arial" panose="020B0604020202020204" pitchFamily="34" charset="0"/>
          </a:endParaRPr>
        </a:p>
      </dgm:t>
    </dgm:pt>
    <dgm:pt modelId="{2A15B5C5-B83F-429D-B278-4357651F92AE}">
      <dgm:prSet custT="1"/>
      <dgm:spPr/>
      <dgm:t>
        <a:bodyPr/>
        <a:lstStyle/>
        <a:p>
          <a:r>
            <a:rPr lang="es-ES" sz="1200" b="0" i="0">
              <a:latin typeface="Arial" panose="020B0604020202020204" pitchFamily="34" charset="0"/>
              <a:cs typeface="Arial" panose="020B0604020202020204" pitchFamily="34" charset="0"/>
            </a:rPr>
            <a:t>Punto de referencia fijo que se utiliza para comparar el rendimiento a lo largo del tiempo.</a:t>
          </a:r>
          <a:endParaRPr lang="es-CR" sz="1200">
            <a:latin typeface="Arial" panose="020B0604020202020204" pitchFamily="34" charset="0"/>
            <a:cs typeface="Arial" panose="020B0604020202020204" pitchFamily="34" charset="0"/>
          </a:endParaRPr>
        </a:p>
      </dgm:t>
    </dgm:pt>
    <dgm:pt modelId="{BC5E0D7C-B95C-4BDD-9FE1-EA9088C572B3}" type="parTrans" cxnId="{45669CE8-E072-40E0-94C7-33B0ABF15138}">
      <dgm:prSet/>
      <dgm:spPr/>
      <dgm:t>
        <a:bodyPr/>
        <a:lstStyle/>
        <a:p>
          <a:endParaRPr lang="es-CR" sz="1400">
            <a:latin typeface="Arial" panose="020B0604020202020204" pitchFamily="34" charset="0"/>
            <a:cs typeface="Arial" panose="020B0604020202020204" pitchFamily="34" charset="0"/>
          </a:endParaRPr>
        </a:p>
      </dgm:t>
    </dgm:pt>
    <dgm:pt modelId="{07DF49C3-2D2C-43E3-9A3D-DACDFC983451}" type="sibTrans" cxnId="{45669CE8-E072-40E0-94C7-33B0ABF15138}">
      <dgm:prSet/>
      <dgm:spPr/>
      <dgm:t>
        <a:bodyPr/>
        <a:lstStyle/>
        <a:p>
          <a:endParaRPr lang="es-CR" sz="1400">
            <a:latin typeface="Arial" panose="020B0604020202020204" pitchFamily="34" charset="0"/>
            <a:cs typeface="Arial" panose="020B0604020202020204" pitchFamily="34" charset="0"/>
          </a:endParaRPr>
        </a:p>
      </dgm:t>
    </dgm:pt>
    <dgm:pt modelId="{45AB0333-6C21-4139-A8AD-6A324D24BD28}">
      <dgm:prSet phldrT="[Texto]" custT="1"/>
      <dgm:spPr/>
      <dgm:t>
        <a:bodyPr/>
        <a:lstStyle/>
        <a:p>
          <a:r>
            <a:rPr lang="es-ES" sz="1400">
              <a:latin typeface="Arial" panose="020B0604020202020204" pitchFamily="34" charset="0"/>
              <a:cs typeface="Arial" panose="020B0604020202020204" pitchFamily="34" charset="0"/>
            </a:rPr>
            <a:t>Porcentaje de crecimiento en el cobro del arancel de matrícula en los posgrados con financiamiento complementario</a:t>
          </a:r>
          <a:endParaRPr lang="es-CR" sz="1400">
            <a:latin typeface="Arial" panose="020B0604020202020204" pitchFamily="34" charset="0"/>
            <a:cs typeface="Arial" panose="020B0604020202020204" pitchFamily="34" charset="0"/>
          </a:endParaRPr>
        </a:p>
      </dgm:t>
    </dgm:pt>
    <dgm:pt modelId="{BF77576B-B301-4730-B43A-4DE21D173627}" type="parTrans" cxnId="{436F6F4A-BB46-4717-B7E8-B0A0FC392ECF}">
      <dgm:prSet/>
      <dgm:spPr/>
      <dgm:t>
        <a:bodyPr/>
        <a:lstStyle/>
        <a:p>
          <a:endParaRPr lang="es-CR" sz="1400">
            <a:latin typeface="Arial" panose="020B0604020202020204" pitchFamily="34" charset="0"/>
            <a:cs typeface="Arial" panose="020B0604020202020204" pitchFamily="34" charset="0"/>
          </a:endParaRPr>
        </a:p>
      </dgm:t>
    </dgm:pt>
    <dgm:pt modelId="{21F1B648-FD6C-4EB2-A088-4E4B5F6D6643}" type="sibTrans" cxnId="{436F6F4A-BB46-4717-B7E8-B0A0FC392ECF}">
      <dgm:prSet/>
      <dgm:spPr/>
      <dgm:t>
        <a:bodyPr/>
        <a:lstStyle/>
        <a:p>
          <a:endParaRPr lang="es-CR" sz="1400">
            <a:latin typeface="Arial" panose="020B0604020202020204" pitchFamily="34" charset="0"/>
            <a:cs typeface="Arial" panose="020B0604020202020204" pitchFamily="34" charset="0"/>
          </a:endParaRPr>
        </a:p>
      </dgm:t>
    </dgm:pt>
    <dgm:pt modelId="{CB31E9FC-328F-4C12-8B53-533F746156FE}">
      <dgm:prSet custT="1"/>
      <dgm:spPr/>
      <dgm:t>
        <a:bodyPr/>
        <a:lstStyle/>
        <a:p>
          <a:r>
            <a:rPr lang="es-CR" sz="1400">
              <a:latin typeface="Arial" panose="020B0604020202020204" pitchFamily="34" charset="0"/>
              <a:cs typeface="Arial" panose="020B0604020202020204" pitchFamily="34" charset="0"/>
            </a:rPr>
            <a:t>{(Cobro Actual - Cobro Anterior) / Cobro anterior} </a:t>
          </a:r>
          <a:r>
            <a:rPr lang="es-ES" sz="1400">
              <a:latin typeface="Arial" panose="020B0604020202020204" pitchFamily="34" charset="0"/>
              <a:cs typeface="Arial" panose="020B0604020202020204" pitchFamily="34" charset="0"/>
            </a:rPr>
            <a:t> x 100</a:t>
          </a:r>
        </a:p>
      </dgm:t>
    </dgm:pt>
    <dgm:pt modelId="{279E9155-E186-4125-AAE3-A2D26424CDA9}" type="parTrans" cxnId="{52521B0E-F95A-4868-ABCF-68C3CEEDC645}">
      <dgm:prSet/>
      <dgm:spPr/>
      <dgm:t>
        <a:bodyPr/>
        <a:lstStyle/>
        <a:p>
          <a:endParaRPr lang="es-CR" sz="1400">
            <a:latin typeface="Arial" panose="020B0604020202020204" pitchFamily="34" charset="0"/>
            <a:cs typeface="Arial" panose="020B0604020202020204" pitchFamily="34" charset="0"/>
          </a:endParaRPr>
        </a:p>
      </dgm:t>
    </dgm:pt>
    <dgm:pt modelId="{83C346BD-5F78-44E5-A6F1-7FE48A67E0A9}" type="sibTrans" cxnId="{52521B0E-F95A-4868-ABCF-68C3CEEDC645}">
      <dgm:prSet/>
      <dgm:spPr/>
      <dgm:t>
        <a:bodyPr/>
        <a:lstStyle/>
        <a:p>
          <a:endParaRPr lang="es-CR" sz="1400">
            <a:latin typeface="Arial" panose="020B0604020202020204" pitchFamily="34" charset="0"/>
            <a:cs typeface="Arial" panose="020B0604020202020204" pitchFamily="34" charset="0"/>
          </a:endParaRPr>
        </a:p>
      </dgm:t>
    </dgm:pt>
    <dgm:pt modelId="{C7770EEB-80C2-4D51-B212-E09099F19CFF}">
      <dgm:prSet custT="1"/>
      <dgm:spPr/>
      <dgm:t>
        <a:bodyPr/>
        <a:lstStyle/>
        <a:p>
          <a:r>
            <a:rPr lang="es-CR" sz="1400">
              <a:latin typeface="Arial" panose="020B0604020202020204" pitchFamily="34" charset="0"/>
              <a:cs typeface="Arial" panose="020B0604020202020204" pitchFamily="34" charset="0"/>
            </a:rPr>
            <a:t>Anual</a:t>
          </a:r>
          <a:endParaRPr lang="es-ES" sz="1400">
            <a:latin typeface="Arial" panose="020B0604020202020204" pitchFamily="34" charset="0"/>
            <a:cs typeface="Arial" panose="020B0604020202020204" pitchFamily="34" charset="0"/>
          </a:endParaRPr>
        </a:p>
      </dgm:t>
    </dgm:pt>
    <dgm:pt modelId="{F36D465C-1948-42DD-B7AC-CF24D6C4CD81}" type="parTrans" cxnId="{B5F01463-F959-4ACF-9332-0B32FA680D10}">
      <dgm:prSet/>
      <dgm:spPr/>
      <dgm:t>
        <a:bodyPr/>
        <a:lstStyle/>
        <a:p>
          <a:endParaRPr lang="es-CR" sz="1400">
            <a:latin typeface="Arial" panose="020B0604020202020204" pitchFamily="34" charset="0"/>
            <a:cs typeface="Arial" panose="020B0604020202020204" pitchFamily="34" charset="0"/>
          </a:endParaRPr>
        </a:p>
      </dgm:t>
    </dgm:pt>
    <dgm:pt modelId="{DF6CEAFF-DD2D-4849-9354-BE28F6A64A1C}" type="sibTrans" cxnId="{B5F01463-F959-4ACF-9332-0B32FA680D10}">
      <dgm:prSet/>
      <dgm:spPr/>
      <dgm:t>
        <a:bodyPr/>
        <a:lstStyle/>
        <a:p>
          <a:endParaRPr lang="es-CR" sz="1400">
            <a:latin typeface="Arial" panose="020B0604020202020204" pitchFamily="34" charset="0"/>
            <a:cs typeface="Arial" panose="020B0604020202020204" pitchFamily="34" charset="0"/>
          </a:endParaRPr>
        </a:p>
      </dgm:t>
    </dgm:pt>
    <dgm:pt modelId="{7EE54CAA-2DCD-4E98-9820-DB43FCB9EE12}">
      <dgm:prSet custT="1"/>
      <dgm:spPr/>
      <dgm:t>
        <a:bodyPr/>
        <a:lstStyle/>
        <a:p>
          <a:r>
            <a:rPr lang="es-CR" sz="1400">
              <a:latin typeface="Arial" panose="020B0604020202020204" pitchFamily="34" charset="0"/>
              <a:cs typeface="Arial" panose="020B0604020202020204" pitchFamily="34" charset="0"/>
            </a:rPr>
            <a:t>Fuente información, Ej. OAF</a:t>
          </a:r>
        </a:p>
      </dgm:t>
    </dgm:pt>
    <dgm:pt modelId="{0D17BB4C-D451-4657-AF76-D0B495E5B2C3}" type="parTrans" cxnId="{47B06BA2-BEE8-4013-A2BF-8BB506A26F32}">
      <dgm:prSet/>
      <dgm:spPr/>
      <dgm:t>
        <a:bodyPr/>
        <a:lstStyle/>
        <a:p>
          <a:endParaRPr lang="es-CR" sz="1400">
            <a:latin typeface="Arial" panose="020B0604020202020204" pitchFamily="34" charset="0"/>
            <a:cs typeface="Arial" panose="020B0604020202020204" pitchFamily="34" charset="0"/>
          </a:endParaRPr>
        </a:p>
      </dgm:t>
    </dgm:pt>
    <dgm:pt modelId="{02BB134A-5023-44D2-A1AC-1C057DAFD44D}" type="sibTrans" cxnId="{47B06BA2-BEE8-4013-A2BF-8BB506A26F32}">
      <dgm:prSet/>
      <dgm:spPr/>
      <dgm:t>
        <a:bodyPr/>
        <a:lstStyle/>
        <a:p>
          <a:endParaRPr lang="es-CR" sz="1400">
            <a:latin typeface="Arial" panose="020B0604020202020204" pitchFamily="34" charset="0"/>
            <a:cs typeface="Arial" panose="020B0604020202020204" pitchFamily="34" charset="0"/>
          </a:endParaRPr>
        </a:p>
      </dgm:t>
    </dgm:pt>
    <dgm:pt modelId="{EE4E36C3-390C-4F72-B434-598169C432FC}">
      <dgm:prSet custT="1"/>
      <dgm:spPr/>
      <dgm:t>
        <a:bodyPr/>
        <a:lstStyle/>
        <a:p>
          <a:r>
            <a:rPr lang="es-CR" sz="1400">
              <a:latin typeface="Arial" panose="020B0604020202020204" pitchFamily="34" charset="0"/>
              <a:cs typeface="Arial" panose="020B0604020202020204" pitchFamily="34" charset="0"/>
            </a:rPr>
            <a:t>5% de</a:t>
          </a:r>
        </a:p>
      </dgm:t>
    </dgm:pt>
    <dgm:pt modelId="{B93B7095-480D-41E4-AC5F-188521D96DA9}" type="parTrans" cxnId="{2FC1C23C-6E04-4B62-8256-4F427A99736B}">
      <dgm:prSet/>
      <dgm:spPr/>
      <dgm:t>
        <a:bodyPr/>
        <a:lstStyle/>
        <a:p>
          <a:endParaRPr lang="es-CR" sz="1400">
            <a:latin typeface="Arial" panose="020B0604020202020204" pitchFamily="34" charset="0"/>
            <a:cs typeface="Arial" panose="020B0604020202020204" pitchFamily="34" charset="0"/>
          </a:endParaRPr>
        </a:p>
      </dgm:t>
    </dgm:pt>
    <dgm:pt modelId="{BE592DD7-FD0E-4048-9128-4443732414C9}" type="sibTrans" cxnId="{2FC1C23C-6E04-4B62-8256-4F427A99736B}">
      <dgm:prSet/>
      <dgm:spPr/>
      <dgm:t>
        <a:bodyPr/>
        <a:lstStyle/>
        <a:p>
          <a:endParaRPr lang="es-CR" sz="1400">
            <a:latin typeface="Arial" panose="020B0604020202020204" pitchFamily="34" charset="0"/>
            <a:cs typeface="Arial" panose="020B0604020202020204" pitchFamily="34" charset="0"/>
          </a:endParaRPr>
        </a:p>
      </dgm:t>
    </dgm:pt>
    <dgm:pt modelId="{BCF2850D-BC10-4341-AB6A-FE0B6EDDC8D9}" type="pres">
      <dgm:prSet presAssocID="{B87EB9EF-57E7-4FB7-9E61-AEF0C3857EA6}" presName="theList" presStyleCnt="0">
        <dgm:presLayoutVars>
          <dgm:dir/>
          <dgm:animLvl val="lvl"/>
          <dgm:resizeHandles val="exact"/>
        </dgm:presLayoutVars>
      </dgm:prSet>
      <dgm:spPr/>
    </dgm:pt>
    <dgm:pt modelId="{8BA18A33-3854-403C-81F6-4DA6DB2CDC95}" type="pres">
      <dgm:prSet presAssocID="{99C7BD0E-03DA-4027-9BC7-60867DD1DAFE}" presName="compNode" presStyleCnt="0"/>
      <dgm:spPr/>
    </dgm:pt>
    <dgm:pt modelId="{E19D5C30-6867-4291-993B-00C6C4B42983}" type="pres">
      <dgm:prSet presAssocID="{99C7BD0E-03DA-4027-9BC7-60867DD1DAFE}" presName="aNode" presStyleLbl="bgShp" presStyleIdx="0" presStyleCnt="5"/>
      <dgm:spPr/>
    </dgm:pt>
    <dgm:pt modelId="{2B2D8036-0C3A-419D-946E-4946A3CA03A1}" type="pres">
      <dgm:prSet presAssocID="{99C7BD0E-03DA-4027-9BC7-60867DD1DAFE}" presName="textNode" presStyleLbl="bgShp" presStyleIdx="0" presStyleCnt="5"/>
      <dgm:spPr/>
    </dgm:pt>
    <dgm:pt modelId="{AFA8967D-937C-4B07-9C08-EBF17FDB8C98}" type="pres">
      <dgm:prSet presAssocID="{99C7BD0E-03DA-4027-9BC7-60867DD1DAFE}" presName="compChildNode" presStyleCnt="0"/>
      <dgm:spPr/>
    </dgm:pt>
    <dgm:pt modelId="{F7EB50B2-CF14-4452-BE64-3173F1FBCA23}" type="pres">
      <dgm:prSet presAssocID="{99C7BD0E-03DA-4027-9BC7-60867DD1DAFE}" presName="theInnerList" presStyleCnt="0"/>
      <dgm:spPr/>
    </dgm:pt>
    <dgm:pt modelId="{C935C054-3429-4889-B472-EC52BE8D26A4}" type="pres">
      <dgm:prSet presAssocID="{FA19EFD6-8047-45AF-843B-5466C0A04078}" presName="childNode" presStyleLbl="node1" presStyleIdx="0" presStyleCnt="10">
        <dgm:presLayoutVars>
          <dgm:bulletEnabled val="1"/>
        </dgm:presLayoutVars>
      </dgm:prSet>
      <dgm:spPr/>
    </dgm:pt>
    <dgm:pt modelId="{1FEA227C-B933-4FE8-9741-B2797DE0A93D}" type="pres">
      <dgm:prSet presAssocID="{FA19EFD6-8047-45AF-843B-5466C0A04078}" presName="aSpace2" presStyleCnt="0"/>
      <dgm:spPr/>
    </dgm:pt>
    <dgm:pt modelId="{02E8EC15-93FC-4569-B20F-0B1662F9A9B9}" type="pres">
      <dgm:prSet presAssocID="{45AB0333-6C21-4139-A8AD-6A324D24BD28}" presName="childNode" presStyleLbl="node1" presStyleIdx="1" presStyleCnt="10">
        <dgm:presLayoutVars>
          <dgm:bulletEnabled val="1"/>
        </dgm:presLayoutVars>
      </dgm:prSet>
      <dgm:spPr/>
    </dgm:pt>
    <dgm:pt modelId="{CD69ED12-8509-4924-911B-4CF158A6B6E0}" type="pres">
      <dgm:prSet presAssocID="{99C7BD0E-03DA-4027-9BC7-60867DD1DAFE}" presName="aSpace" presStyleCnt="0"/>
      <dgm:spPr/>
    </dgm:pt>
    <dgm:pt modelId="{FEAF9E09-3911-4294-A7E8-82489A4E59AF}" type="pres">
      <dgm:prSet presAssocID="{2394941C-04AC-4DF4-9C79-70C43C919522}" presName="compNode" presStyleCnt="0"/>
      <dgm:spPr/>
    </dgm:pt>
    <dgm:pt modelId="{C4FC61F6-9480-4015-A45D-15F3D8892CD3}" type="pres">
      <dgm:prSet presAssocID="{2394941C-04AC-4DF4-9C79-70C43C919522}" presName="aNode" presStyleLbl="bgShp" presStyleIdx="1" presStyleCnt="5"/>
      <dgm:spPr/>
    </dgm:pt>
    <dgm:pt modelId="{EED1187F-84FD-4680-A465-530B7F3E6F19}" type="pres">
      <dgm:prSet presAssocID="{2394941C-04AC-4DF4-9C79-70C43C919522}" presName="textNode" presStyleLbl="bgShp" presStyleIdx="1" presStyleCnt="5"/>
      <dgm:spPr/>
    </dgm:pt>
    <dgm:pt modelId="{3CCDCC23-AEBB-49DD-A425-EED33E67159B}" type="pres">
      <dgm:prSet presAssocID="{2394941C-04AC-4DF4-9C79-70C43C919522}" presName="compChildNode" presStyleCnt="0"/>
      <dgm:spPr/>
    </dgm:pt>
    <dgm:pt modelId="{B59CD63D-7B00-4033-BE2C-D0AB640174D9}" type="pres">
      <dgm:prSet presAssocID="{2394941C-04AC-4DF4-9C79-70C43C919522}" presName="theInnerList" presStyleCnt="0"/>
      <dgm:spPr/>
    </dgm:pt>
    <dgm:pt modelId="{C17A42DF-4DE6-41A7-99C1-7FFA60278706}" type="pres">
      <dgm:prSet presAssocID="{A7BA7FA5-74B9-4BBF-AE4E-786C48207E96}" presName="childNode" presStyleLbl="node1" presStyleIdx="2" presStyleCnt="10">
        <dgm:presLayoutVars>
          <dgm:bulletEnabled val="1"/>
        </dgm:presLayoutVars>
      </dgm:prSet>
      <dgm:spPr/>
    </dgm:pt>
    <dgm:pt modelId="{0755C626-2DCB-4334-ADE9-F823BD0DDA9A}" type="pres">
      <dgm:prSet presAssocID="{A7BA7FA5-74B9-4BBF-AE4E-786C48207E96}" presName="aSpace2" presStyleCnt="0"/>
      <dgm:spPr/>
    </dgm:pt>
    <dgm:pt modelId="{9CA79450-5377-4E54-9C93-EF28950CBE9D}" type="pres">
      <dgm:prSet presAssocID="{CB31E9FC-328F-4C12-8B53-533F746156FE}" presName="childNode" presStyleLbl="node1" presStyleIdx="3" presStyleCnt="10">
        <dgm:presLayoutVars>
          <dgm:bulletEnabled val="1"/>
        </dgm:presLayoutVars>
      </dgm:prSet>
      <dgm:spPr/>
    </dgm:pt>
    <dgm:pt modelId="{D96A5AC3-C0C5-4C74-93B1-EDB1BCB095C8}" type="pres">
      <dgm:prSet presAssocID="{2394941C-04AC-4DF4-9C79-70C43C919522}" presName="aSpace" presStyleCnt="0"/>
      <dgm:spPr/>
    </dgm:pt>
    <dgm:pt modelId="{1DE96405-874D-4EA4-994B-C8B306140FC4}" type="pres">
      <dgm:prSet presAssocID="{AA3C8B43-639D-4E91-AB0D-99EBCD9C5B2E}" presName="compNode" presStyleCnt="0"/>
      <dgm:spPr/>
    </dgm:pt>
    <dgm:pt modelId="{EEA0A079-D560-401C-9CB8-FF6348A29611}" type="pres">
      <dgm:prSet presAssocID="{AA3C8B43-639D-4E91-AB0D-99EBCD9C5B2E}" presName="aNode" presStyleLbl="bgShp" presStyleIdx="2" presStyleCnt="5"/>
      <dgm:spPr/>
    </dgm:pt>
    <dgm:pt modelId="{32C8574E-BBF2-4A27-A9A5-E8913307B5DA}" type="pres">
      <dgm:prSet presAssocID="{AA3C8B43-639D-4E91-AB0D-99EBCD9C5B2E}" presName="textNode" presStyleLbl="bgShp" presStyleIdx="2" presStyleCnt="5"/>
      <dgm:spPr/>
    </dgm:pt>
    <dgm:pt modelId="{E3D62F12-F079-471F-9418-20520FCFB6FC}" type="pres">
      <dgm:prSet presAssocID="{AA3C8B43-639D-4E91-AB0D-99EBCD9C5B2E}" presName="compChildNode" presStyleCnt="0"/>
      <dgm:spPr/>
    </dgm:pt>
    <dgm:pt modelId="{72FE2508-6CE1-4A8B-A3BD-829B81E21F90}" type="pres">
      <dgm:prSet presAssocID="{AA3C8B43-639D-4E91-AB0D-99EBCD9C5B2E}" presName="theInnerList" presStyleCnt="0"/>
      <dgm:spPr/>
    </dgm:pt>
    <dgm:pt modelId="{5E032AFC-5BDA-40E9-8DB8-8D2D6D4E464F}" type="pres">
      <dgm:prSet presAssocID="{24033563-CF6B-4359-85C7-77806FECDEE1}" presName="childNode" presStyleLbl="node1" presStyleIdx="4" presStyleCnt="10">
        <dgm:presLayoutVars>
          <dgm:bulletEnabled val="1"/>
        </dgm:presLayoutVars>
      </dgm:prSet>
      <dgm:spPr/>
    </dgm:pt>
    <dgm:pt modelId="{EF60B4FD-8372-4DCE-9E2C-4913B0BA686F}" type="pres">
      <dgm:prSet presAssocID="{24033563-CF6B-4359-85C7-77806FECDEE1}" presName="aSpace2" presStyleCnt="0"/>
      <dgm:spPr/>
    </dgm:pt>
    <dgm:pt modelId="{93CB6DBD-E7A7-4579-836C-79BAE62F9F99}" type="pres">
      <dgm:prSet presAssocID="{C7770EEB-80C2-4D51-B212-E09099F19CFF}" presName="childNode" presStyleLbl="node1" presStyleIdx="5" presStyleCnt="10">
        <dgm:presLayoutVars>
          <dgm:bulletEnabled val="1"/>
        </dgm:presLayoutVars>
      </dgm:prSet>
      <dgm:spPr/>
    </dgm:pt>
    <dgm:pt modelId="{69787594-F858-4D98-A315-F50C68713F37}" type="pres">
      <dgm:prSet presAssocID="{AA3C8B43-639D-4E91-AB0D-99EBCD9C5B2E}" presName="aSpace" presStyleCnt="0"/>
      <dgm:spPr/>
    </dgm:pt>
    <dgm:pt modelId="{4C6BAD6C-C5D1-476B-8C53-900878D2BF9C}" type="pres">
      <dgm:prSet presAssocID="{2F403BFB-901C-4083-83D7-A28787ADC815}" presName="compNode" presStyleCnt="0"/>
      <dgm:spPr/>
    </dgm:pt>
    <dgm:pt modelId="{8EF31B56-7DAC-4DEA-B67D-0D7DB572F6FE}" type="pres">
      <dgm:prSet presAssocID="{2F403BFB-901C-4083-83D7-A28787ADC815}" presName="aNode" presStyleLbl="bgShp" presStyleIdx="3" presStyleCnt="5"/>
      <dgm:spPr/>
    </dgm:pt>
    <dgm:pt modelId="{3162CAD4-99FA-452C-9C3A-E2982315AEDA}" type="pres">
      <dgm:prSet presAssocID="{2F403BFB-901C-4083-83D7-A28787ADC815}" presName="textNode" presStyleLbl="bgShp" presStyleIdx="3" presStyleCnt="5"/>
      <dgm:spPr/>
    </dgm:pt>
    <dgm:pt modelId="{954A50C1-AD06-422C-8411-781F496306BB}" type="pres">
      <dgm:prSet presAssocID="{2F403BFB-901C-4083-83D7-A28787ADC815}" presName="compChildNode" presStyleCnt="0"/>
      <dgm:spPr/>
    </dgm:pt>
    <dgm:pt modelId="{01336C62-CADC-4DEF-977D-D89701556538}" type="pres">
      <dgm:prSet presAssocID="{2F403BFB-901C-4083-83D7-A28787ADC815}" presName="theInnerList" presStyleCnt="0"/>
      <dgm:spPr/>
    </dgm:pt>
    <dgm:pt modelId="{718AB6F3-1C57-4D80-9693-EE4F94001F7E}" type="pres">
      <dgm:prSet presAssocID="{3EF8C2B3-7C92-4FFB-A53F-D6203E5A6621}" presName="childNode" presStyleLbl="node1" presStyleIdx="6" presStyleCnt="10">
        <dgm:presLayoutVars>
          <dgm:bulletEnabled val="1"/>
        </dgm:presLayoutVars>
      </dgm:prSet>
      <dgm:spPr/>
    </dgm:pt>
    <dgm:pt modelId="{22D5D5E4-4002-4F9F-A6CE-59BD30C27796}" type="pres">
      <dgm:prSet presAssocID="{3EF8C2B3-7C92-4FFB-A53F-D6203E5A6621}" presName="aSpace2" presStyleCnt="0"/>
      <dgm:spPr/>
    </dgm:pt>
    <dgm:pt modelId="{192041E5-FFB2-4114-997D-648A1CDBD63B}" type="pres">
      <dgm:prSet presAssocID="{7EE54CAA-2DCD-4E98-9820-DB43FCB9EE12}" presName="childNode" presStyleLbl="node1" presStyleIdx="7" presStyleCnt="10">
        <dgm:presLayoutVars>
          <dgm:bulletEnabled val="1"/>
        </dgm:presLayoutVars>
      </dgm:prSet>
      <dgm:spPr/>
    </dgm:pt>
    <dgm:pt modelId="{F79F8CC7-1337-4D01-B2BA-E19D7235975F}" type="pres">
      <dgm:prSet presAssocID="{2F403BFB-901C-4083-83D7-A28787ADC815}" presName="aSpace" presStyleCnt="0"/>
      <dgm:spPr/>
    </dgm:pt>
    <dgm:pt modelId="{B89F2FD4-E261-43EC-A9F1-B236B0654BAE}" type="pres">
      <dgm:prSet presAssocID="{8D944BC1-124C-4A5C-A550-A4526A232CA6}" presName="compNode" presStyleCnt="0"/>
      <dgm:spPr/>
    </dgm:pt>
    <dgm:pt modelId="{9312EED1-8D4E-4A75-8620-5DD77645FD8F}" type="pres">
      <dgm:prSet presAssocID="{8D944BC1-124C-4A5C-A550-A4526A232CA6}" presName="aNode" presStyleLbl="bgShp" presStyleIdx="4" presStyleCnt="5"/>
      <dgm:spPr/>
    </dgm:pt>
    <dgm:pt modelId="{09B93EEB-D9B9-4C97-BA52-83E8EE797DF2}" type="pres">
      <dgm:prSet presAssocID="{8D944BC1-124C-4A5C-A550-A4526A232CA6}" presName="textNode" presStyleLbl="bgShp" presStyleIdx="4" presStyleCnt="5"/>
      <dgm:spPr/>
    </dgm:pt>
    <dgm:pt modelId="{85881B11-6D67-43AA-A3D3-2BFAA75597CE}" type="pres">
      <dgm:prSet presAssocID="{8D944BC1-124C-4A5C-A550-A4526A232CA6}" presName="compChildNode" presStyleCnt="0"/>
      <dgm:spPr/>
    </dgm:pt>
    <dgm:pt modelId="{51BD4A5E-203E-4C3A-B7CD-562726E9726A}" type="pres">
      <dgm:prSet presAssocID="{8D944BC1-124C-4A5C-A550-A4526A232CA6}" presName="theInnerList" presStyleCnt="0"/>
      <dgm:spPr/>
    </dgm:pt>
    <dgm:pt modelId="{AEA9ABD0-4C88-41FE-AF16-A398804FB8C9}" type="pres">
      <dgm:prSet presAssocID="{2A15B5C5-B83F-429D-B278-4357651F92AE}" presName="childNode" presStyleLbl="node1" presStyleIdx="8" presStyleCnt="10">
        <dgm:presLayoutVars>
          <dgm:bulletEnabled val="1"/>
        </dgm:presLayoutVars>
      </dgm:prSet>
      <dgm:spPr/>
    </dgm:pt>
    <dgm:pt modelId="{E1E4EDF6-FFF7-4B8B-9351-FFE8D3B7BDB7}" type="pres">
      <dgm:prSet presAssocID="{2A15B5C5-B83F-429D-B278-4357651F92AE}" presName="aSpace2" presStyleCnt="0"/>
      <dgm:spPr/>
    </dgm:pt>
    <dgm:pt modelId="{3311935B-CDA8-4BC1-9F26-9D1857B9E13E}" type="pres">
      <dgm:prSet presAssocID="{EE4E36C3-390C-4F72-B434-598169C432FC}" presName="childNode" presStyleLbl="node1" presStyleIdx="9" presStyleCnt="10">
        <dgm:presLayoutVars>
          <dgm:bulletEnabled val="1"/>
        </dgm:presLayoutVars>
      </dgm:prSet>
      <dgm:spPr/>
    </dgm:pt>
  </dgm:ptLst>
  <dgm:cxnLst>
    <dgm:cxn modelId="{52521B0E-F95A-4868-ABCF-68C3CEEDC645}" srcId="{2394941C-04AC-4DF4-9C79-70C43C919522}" destId="{CB31E9FC-328F-4C12-8B53-533F746156FE}" srcOrd="1" destOrd="0" parTransId="{279E9155-E186-4125-AAE3-A2D26424CDA9}" sibTransId="{83C346BD-5F78-44E5-A6F1-7FE48A67E0A9}"/>
    <dgm:cxn modelId="{00E61913-28E1-4D45-9B60-A8C942A7938E}" type="presOf" srcId="{FA19EFD6-8047-45AF-843B-5466C0A04078}" destId="{C935C054-3429-4889-B472-EC52BE8D26A4}" srcOrd="0" destOrd="0" presId="urn:microsoft.com/office/officeart/2005/8/layout/lProcess2"/>
    <dgm:cxn modelId="{C36D611E-E148-4B88-A54F-6D3CD0F6FD3E}" srcId="{B87EB9EF-57E7-4FB7-9E61-AEF0C3857EA6}" destId="{8D944BC1-124C-4A5C-A550-A4526A232CA6}" srcOrd="4" destOrd="0" parTransId="{62968F3E-A1DB-4577-BBC6-6A23EC6459A4}" sibTransId="{CF6BA14D-B0FE-497D-8FDD-D97CB8339BA9}"/>
    <dgm:cxn modelId="{41692824-7115-45E2-A707-3EE0DDE9517A}" srcId="{B87EB9EF-57E7-4FB7-9E61-AEF0C3857EA6}" destId="{99C7BD0E-03DA-4027-9BC7-60867DD1DAFE}" srcOrd="0" destOrd="0" parTransId="{EADA3816-FBCA-4972-964C-9D5323434891}" sibTransId="{05D53796-043D-4FA7-89DB-34A2D517A595}"/>
    <dgm:cxn modelId="{E27E4728-AB6D-4BB8-94F0-4528B90AD029}" type="presOf" srcId="{8D944BC1-124C-4A5C-A550-A4526A232CA6}" destId="{9312EED1-8D4E-4A75-8620-5DD77645FD8F}" srcOrd="0" destOrd="0" presId="urn:microsoft.com/office/officeart/2005/8/layout/lProcess2"/>
    <dgm:cxn modelId="{3C3AF72C-42C1-4897-91F5-DA539326BDC1}" type="presOf" srcId="{24033563-CF6B-4359-85C7-77806FECDEE1}" destId="{5E032AFC-5BDA-40E9-8DB8-8D2D6D4E464F}" srcOrd="0" destOrd="0" presId="urn:microsoft.com/office/officeart/2005/8/layout/lProcess2"/>
    <dgm:cxn modelId="{4BF1A537-1DA5-4E9A-9520-72A093A5FA27}" type="presOf" srcId="{45AB0333-6C21-4139-A8AD-6A324D24BD28}" destId="{02E8EC15-93FC-4569-B20F-0B1662F9A9B9}" srcOrd="0" destOrd="0" presId="urn:microsoft.com/office/officeart/2005/8/layout/lProcess2"/>
    <dgm:cxn modelId="{F573F137-C4D4-4282-9DE2-3D56CE1DAE1E}" type="presOf" srcId="{C7770EEB-80C2-4D51-B212-E09099F19CFF}" destId="{93CB6DBD-E7A7-4579-836C-79BAE62F9F99}" srcOrd="0" destOrd="0" presId="urn:microsoft.com/office/officeart/2005/8/layout/lProcess2"/>
    <dgm:cxn modelId="{4D98043C-3D40-4207-8E20-680AA0A1AFB5}" type="presOf" srcId="{2F403BFB-901C-4083-83D7-A28787ADC815}" destId="{8EF31B56-7DAC-4DEA-B67D-0D7DB572F6FE}" srcOrd="0" destOrd="0" presId="urn:microsoft.com/office/officeart/2005/8/layout/lProcess2"/>
    <dgm:cxn modelId="{1ED7B43C-45BC-48A6-B85C-370E973265DC}" srcId="{2394941C-04AC-4DF4-9C79-70C43C919522}" destId="{A7BA7FA5-74B9-4BBF-AE4E-786C48207E96}" srcOrd="0" destOrd="0" parTransId="{45451A20-02EC-41C6-B283-14F2F0F3EA46}" sibTransId="{8D30DCF7-E59E-4A68-9657-05ED13B544FF}"/>
    <dgm:cxn modelId="{2FC1C23C-6E04-4B62-8256-4F427A99736B}" srcId="{8D944BC1-124C-4A5C-A550-A4526A232CA6}" destId="{EE4E36C3-390C-4F72-B434-598169C432FC}" srcOrd="1" destOrd="0" parTransId="{B93B7095-480D-41E4-AC5F-188521D96DA9}" sibTransId="{BE592DD7-FD0E-4048-9128-4443732414C9}"/>
    <dgm:cxn modelId="{BC6A1746-E108-489A-A5B5-5BA81F986B1F}" type="presOf" srcId="{7EE54CAA-2DCD-4E98-9820-DB43FCB9EE12}" destId="{192041E5-FFB2-4114-997D-648A1CDBD63B}" srcOrd="0" destOrd="0" presId="urn:microsoft.com/office/officeart/2005/8/layout/lProcess2"/>
    <dgm:cxn modelId="{436F6F4A-BB46-4717-B7E8-B0A0FC392ECF}" srcId="{99C7BD0E-03DA-4027-9BC7-60867DD1DAFE}" destId="{45AB0333-6C21-4139-A8AD-6A324D24BD28}" srcOrd="1" destOrd="0" parTransId="{BF77576B-B301-4730-B43A-4DE21D173627}" sibTransId="{21F1B648-FD6C-4EB2-A088-4E4B5F6D6643}"/>
    <dgm:cxn modelId="{66217262-8F33-4ACB-9F7F-E13E4C13EC71}" type="presOf" srcId="{99C7BD0E-03DA-4027-9BC7-60867DD1DAFE}" destId="{E19D5C30-6867-4291-993B-00C6C4B42983}" srcOrd="0" destOrd="0" presId="urn:microsoft.com/office/officeart/2005/8/layout/lProcess2"/>
    <dgm:cxn modelId="{B5F01463-F959-4ACF-9332-0B32FA680D10}" srcId="{AA3C8B43-639D-4E91-AB0D-99EBCD9C5B2E}" destId="{C7770EEB-80C2-4D51-B212-E09099F19CFF}" srcOrd="1" destOrd="0" parTransId="{F36D465C-1948-42DD-B7AC-CF24D6C4CD81}" sibTransId="{DF6CEAFF-DD2D-4849-9354-BE28F6A64A1C}"/>
    <dgm:cxn modelId="{FBB4EB6B-9848-4BD6-B30D-1796526D98B8}" srcId="{B87EB9EF-57E7-4FB7-9E61-AEF0C3857EA6}" destId="{2394941C-04AC-4DF4-9C79-70C43C919522}" srcOrd="1" destOrd="0" parTransId="{19C627B3-EF0B-4A19-BFBE-76B0837D6288}" sibTransId="{F080DD45-0B7F-40E5-9088-028DF1D4F72A}"/>
    <dgm:cxn modelId="{88A0F971-96EF-4DAD-BB84-F2BBB934C4CE}" type="presOf" srcId="{3EF8C2B3-7C92-4FFB-A53F-D6203E5A6621}" destId="{718AB6F3-1C57-4D80-9693-EE4F94001F7E}" srcOrd="0" destOrd="0" presId="urn:microsoft.com/office/officeart/2005/8/layout/lProcess2"/>
    <dgm:cxn modelId="{25013082-9149-4927-959D-FF5FA2EEEE58}" srcId="{B87EB9EF-57E7-4FB7-9E61-AEF0C3857EA6}" destId="{2F403BFB-901C-4083-83D7-A28787ADC815}" srcOrd="3" destOrd="0" parTransId="{4605D29B-F22F-4FA9-9D94-CD4A924FA461}" sibTransId="{C349E868-3464-4CAF-B687-AB555995F6D0}"/>
    <dgm:cxn modelId="{7651CF92-4589-4F74-AFC9-F6B41985E3FE}" srcId="{AA3C8B43-639D-4E91-AB0D-99EBCD9C5B2E}" destId="{24033563-CF6B-4359-85C7-77806FECDEE1}" srcOrd="0" destOrd="0" parTransId="{7402CC76-709A-4EB8-A266-9ED573441377}" sibTransId="{E7DD4BC1-6960-40C5-9FCD-4EE243DCCB58}"/>
    <dgm:cxn modelId="{6FD39493-4875-4D88-A410-04458BBC906D}" type="presOf" srcId="{2394941C-04AC-4DF4-9C79-70C43C919522}" destId="{C4FC61F6-9480-4015-A45D-15F3D8892CD3}" srcOrd="0" destOrd="0" presId="urn:microsoft.com/office/officeart/2005/8/layout/lProcess2"/>
    <dgm:cxn modelId="{2ABAB993-F234-45B9-BC08-BBFC32643155}" type="presOf" srcId="{99C7BD0E-03DA-4027-9BC7-60867DD1DAFE}" destId="{2B2D8036-0C3A-419D-946E-4946A3CA03A1}" srcOrd="1" destOrd="0" presId="urn:microsoft.com/office/officeart/2005/8/layout/lProcess2"/>
    <dgm:cxn modelId="{304EC394-7B24-405E-A964-4A6EB99E75F4}" type="presOf" srcId="{2394941C-04AC-4DF4-9C79-70C43C919522}" destId="{EED1187F-84FD-4680-A465-530B7F3E6F19}" srcOrd="1" destOrd="0" presId="urn:microsoft.com/office/officeart/2005/8/layout/lProcess2"/>
    <dgm:cxn modelId="{AC8E1499-D163-4B5D-8A8B-4D5B0AC7661F}" type="presOf" srcId="{AA3C8B43-639D-4E91-AB0D-99EBCD9C5B2E}" destId="{32C8574E-BBF2-4A27-A9A5-E8913307B5DA}" srcOrd="1" destOrd="0" presId="urn:microsoft.com/office/officeart/2005/8/layout/lProcess2"/>
    <dgm:cxn modelId="{D9EB1599-DCE5-4D45-A6DA-B242B5E7E93C}" type="presOf" srcId="{EE4E36C3-390C-4F72-B434-598169C432FC}" destId="{3311935B-CDA8-4BC1-9F26-9D1857B9E13E}" srcOrd="0" destOrd="0" presId="urn:microsoft.com/office/officeart/2005/8/layout/lProcess2"/>
    <dgm:cxn modelId="{4125779C-6A10-4984-9C90-7ABBE3BAB63E}" srcId="{99C7BD0E-03DA-4027-9BC7-60867DD1DAFE}" destId="{FA19EFD6-8047-45AF-843B-5466C0A04078}" srcOrd="0" destOrd="0" parTransId="{32CCAE9F-0C2C-4C64-850A-C67EBF5D1D6B}" sibTransId="{73B31A4D-9A57-4AB8-8C01-E07B6A45F962}"/>
    <dgm:cxn modelId="{47B06BA2-BEE8-4013-A2BF-8BB506A26F32}" srcId="{2F403BFB-901C-4083-83D7-A28787ADC815}" destId="{7EE54CAA-2DCD-4E98-9820-DB43FCB9EE12}" srcOrd="1" destOrd="0" parTransId="{0D17BB4C-D451-4657-AF76-D0B495E5B2C3}" sibTransId="{02BB134A-5023-44D2-A1AC-1C057DAFD44D}"/>
    <dgm:cxn modelId="{F859D2A5-CB76-4BE7-A72D-19A338A836AC}" srcId="{2F403BFB-901C-4083-83D7-A28787ADC815}" destId="{3EF8C2B3-7C92-4FFB-A53F-D6203E5A6621}" srcOrd="0" destOrd="0" parTransId="{D7DF8C27-00AA-4701-8F9B-0C43D259F53F}" sibTransId="{ED0C1471-38EC-4DD1-A116-5CEF2DF9A9DF}"/>
    <dgm:cxn modelId="{CA9540B4-28AB-4395-8E57-4A5048B85A15}" type="presOf" srcId="{AA3C8B43-639D-4E91-AB0D-99EBCD9C5B2E}" destId="{EEA0A079-D560-401C-9CB8-FF6348A29611}" srcOrd="0" destOrd="0" presId="urn:microsoft.com/office/officeart/2005/8/layout/lProcess2"/>
    <dgm:cxn modelId="{23E2F0B6-0882-45CD-B0AE-27E8573539C5}" type="presOf" srcId="{A7BA7FA5-74B9-4BBF-AE4E-786C48207E96}" destId="{C17A42DF-4DE6-41A7-99C1-7FFA60278706}" srcOrd="0" destOrd="0" presId="urn:microsoft.com/office/officeart/2005/8/layout/lProcess2"/>
    <dgm:cxn modelId="{6B6FB4D4-5ED6-4B4F-BFC8-109DBFEEBC10}" type="presOf" srcId="{2A15B5C5-B83F-429D-B278-4357651F92AE}" destId="{AEA9ABD0-4C88-41FE-AF16-A398804FB8C9}" srcOrd="0" destOrd="0" presId="urn:microsoft.com/office/officeart/2005/8/layout/lProcess2"/>
    <dgm:cxn modelId="{7195E9D7-4E38-4F43-9554-8A858413274E}" type="presOf" srcId="{B87EB9EF-57E7-4FB7-9E61-AEF0C3857EA6}" destId="{BCF2850D-BC10-4341-AB6A-FE0B6EDDC8D9}" srcOrd="0" destOrd="0" presId="urn:microsoft.com/office/officeart/2005/8/layout/lProcess2"/>
    <dgm:cxn modelId="{3F5B65DD-1354-444E-91EC-821832B73168}" type="presOf" srcId="{8D944BC1-124C-4A5C-A550-A4526A232CA6}" destId="{09B93EEB-D9B9-4C97-BA52-83E8EE797DF2}" srcOrd="1" destOrd="0" presId="urn:microsoft.com/office/officeart/2005/8/layout/lProcess2"/>
    <dgm:cxn modelId="{5E3360E0-CE5E-47BE-858D-FE932B04E4D5}" type="presOf" srcId="{2F403BFB-901C-4083-83D7-A28787ADC815}" destId="{3162CAD4-99FA-452C-9C3A-E2982315AEDA}" srcOrd="1" destOrd="0" presId="urn:microsoft.com/office/officeart/2005/8/layout/lProcess2"/>
    <dgm:cxn modelId="{45669CE8-E072-40E0-94C7-33B0ABF15138}" srcId="{8D944BC1-124C-4A5C-A550-A4526A232CA6}" destId="{2A15B5C5-B83F-429D-B278-4357651F92AE}" srcOrd="0" destOrd="0" parTransId="{BC5E0D7C-B95C-4BDD-9FE1-EA9088C572B3}" sibTransId="{07DF49C3-2D2C-43E3-9A3D-DACDFC983451}"/>
    <dgm:cxn modelId="{3E8FD3E9-E64F-44BB-B107-00188E153DE0}" srcId="{B87EB9EF-57E7-4FB7-9E61-AEF0C3857EA6}" destId="{AA3C8B43-639D-4E91-AB0D-99EBCD9C5B2E}" srcOrd="2" destOrd="0" parTransId="{EB6F547C-CEAD-47E9-85A8-BCC5C8B086A5}" sibTransId="{08715027-C931-4A66-8944-5566FDABAC1C}"/>
    <dgm:cxn modelId="{766309F8-C47B-43E1-9D6B-BEB474FDFDE4}" type="presOf" srcId="{CB31E9FC-328F-4C12-8B53-533F746156FE}" destId="{9CA79450-5377-4E54-9C93-EF28950CBE9D}" srcOrd="0" destOrd="0" presId="urn:microsoft.com/office/officeart/2005/8/layout/lProcess2"/>
    <dgm:cxn modelId="{141C3A94-D82E-4A82-88FB-C934E65059AB}" type="presParOf" srcId="{BCF2850D-BC10-4341-AB6A-FE0B6EDDC8D9}" destId="{8BA18A33-3854-403C-81F6-4DA6DB2CDC95}" srcOrd="0" destOrd="0" presId="urn:microsoft.com/office/officeart/2005/8/layout/lProcess2"/>
    <dgm:cxn modelId="{AC7D346F-2580-4CD7-8591-65E4FA1CB85A}" type="presParOf" srcId="{8BA18A33-3854-403C-81F6-4DA6DB2CDC95}" destId="{E19D5C30-6867-4291-993B-00C6C4B42983}" srcOrd="0" destOrd="0" presId="urn:microsoft.com/office/officeart/2005/8/layout/lProcess2"/>
    <dgm:cxn modelId="{F257EA83-2061-4FA4-A183-ADBBF467E4C7}" type="presParOf" srcId="{8BA18A33-3854-403C-81F6-4DA6DB2CDC95}" destId="{2B2D8036-0C3A-419D-946E-4946A3CA03A1}" srcOrd="1" destOrd="0" presId="urn:microsoft.com/office/officeart/2005/8/layout/lProcess2"/>
    <dgm:cxn modelId="{F5E0FD87-7470-49DD-91F6-CC8492B1D453}" type="presParOf" srcId="{8BA18A33-3854-403C-81F6-4DA6DB2CDC95}" destId="{AFA8967D-937C-4B07-9C08-EBF17FDB8C98}" srcOrd="2" destOrd="0" presId="urn:microsoft.com/office/officeart/2005/8/layout/lProcess2"/>
    <dgm:cxn modelId="{AE2E4093-9075-4738-B220-377D107C86CD}" type="presParOf" srcId="{AFA8967D-937C-4B07-9C08-EBF17FDB8C98}" destId="{F7EB50B2-CF14-4452-BE64-3173F1FBCA23}" srcOrd="0" destOrd="0" presId="urn:microsoft.com/office/officeart/2005/8/layout/lProcess2"/>
    <dgm:cxn modelId="{CF8F8A63-6065-47D7-B628-5FB05BF7B3A2}" type="presParOf" srcId="{F7EB50B2-CF14-4452-BE64-3173F1FBCA23}" destId="{C935C054-3429-4889-B472-EC52BE8D26A4}" srcOrd="0" destOrd="0" presId="urn:microsoft.com/office/officeart/2005/8/layout/lProcess2"/>
    <dgm:cxn modelId="{3D3E64DE-E80C-4206-B803-B373CA6EF1C1}" type="presParOf" srcId="{F7EB50B2-CF14-4452-BE64-3173F1FBCA23}" destId="{1FEA227C-B933-4FE8-9741-B2797DE0A93D}" srcOrd="1" destOrd="0" presId="urn:microsoft.com/office/officeart/2005/8/layout/lProcess2"/>
    <dgm:cxn modelId="{5EB6B56F-DB2E-48A0-965E-867FF503DF97}" type="presParOf" srcId="{F7EB50B2-CF14-4452-BE64-3173F1FBCA23}" destId="{02E8EC15-93FC-4569-B20F-0B1662F9A9B9}" srcOrd="2" destOrd="0" presId="urn:microsoft.com/office/officeart/2005/8/layout/lProcess2"/>
    <dgm:cxn modelId="{357D73D4-A6B6-4338-A7B5-1A076423BA00}" type="presParOf" srcId="{BCF2850D-BC10-4341-AB6A-FE0B6EDDC8D9}" destId="{CD69ED12-8509-4924-911B-4CF158A6B6E0}" srcOrd="1" destOrd="0" presId="urn:microsoft.com/office/officeart/2005/8/layout/lProcess2"/>
    <dgm:cxn modelId="{F00C2AD8-F138-40EC-B070-6659D22D7B70}" type="presParOf" srcId="{BCF2850D-BC10-4341-AB6A-FE0B6EDDC8D9}" destId="{FEAF9E09-3911-4294-A7E8-82489A4E59AF}" srcOrd="2" destOrd="0" presId="urn:microsoft.com/office/officeart/2005/8/layout/lProcess2"/>
    <dgm:cxn modelId="{FFFD0A7E-1CEE-4C56-B216-BCD637CAC098}" type="presParOf" srcId="{FEAF9E09-3911-4294-A7E8-82489A4E59AF}" destId="{C4FC61F6-9480-4015-A45D-15F3D8892CD3}" srcOrd="0" destOrd="0" presId="urn:microsoft.com/office/officeart/2005/8/layout/lProcess2"/>
    <dgm:cxn modelId="{3C944676-344D-42D9-B99B-A1C9689D23AE}" type="presParOf" srcId="{FEAF9E09-3911-4294-A7E8-82489A4E59AF}" destId="{EED1187F-84FD-4680-A465-530B7F3E6F19}" srcOrd="1" destOrd="0" presId="urn:microsoft.com/office/officeart/2005/8/layout/lProcess2"/>
    <dgm:cxn modelId="{5A0626BB-94FF-4C6C-861B-9926A0B2BC15}" type="presParOf" srcId="{FEAF9E09-3911-4294-A7E8-82489A4E59AF}" destId="{3CCDCC23-AEBB-49DD-A425-EED33E67159B}" srcOrd="2" destOrd="0" presId="urn:microsoft.com/office/officeart/2005/8/layout/lProcess2"/>
    <dgm:cxn modelId="{4B8DAE52-AE0F-4B80-8540-B1C1A5D13A72}" type="presParOf" srcId="{3CCDCC23-AEBB-49DD-A425-EED33E67159B}" destId="{B59CD63D-7B00-4033-BE2C-D0AB640174D9}" srcOrd="0" destOrd="0" presId="urn:microsoft.com/office/officeart/2005/8/layout/lProcess2"/>
    <dgm:cxn modelId="{3CB2B3C1-6EAB-4FE7-B65F-B6E3C591542A}" type="presParOf" srcId="{B59CD63D-7B00-4033-BE2C-D0AB640174D9}" destId="{C17A42DF-4DE6-41A7-99C1-7FFA60278706}" srcOrd="0" destOrd="0" presId="urn:microsoft.com/office/officeart/2005/8/layout/lProcess2"/>
    <dgm:cxn modelId="{162D9B5C-58CE-4CA3-B639-3A9AC9028D76}" type="presParOf" srcId="{B59CD63D-7B00-4033-BE2C-D0AB640174D9}" destId="{0755C626-2DCB-4334-ADE9-F823BD0DDA9A}" srcOrd="1" destOrd="0" presId="urn:microsoft.com/office/officeart/2005/8/layout/lProcess2"/>
    <dgm:cxn modelId="{25F5209A-223C-4F6C-AF22-4E9FA48DAE30}" type="presParOf" srcId="{B59CD63D-7B00-4033-BE2C-D0AB640174D9}" destId="{9CA79450-5377-4E54-9C93-EF28950CBE9D}" srcOrd="2" destOrd="0" presId="urn:microsoft.com/office/officeart/2005/8/layout/lProcess2"/>
    <dgm:cxn modelId="{9DACF8E1-69CE-49CF-AFFB-AC94DD421710}" type="presParOf" srcId="{BCF2850D-BC10-4341-AB6A-FE0B6EDDC8D9}" destId="{D96A5AC3-C0C5-4C74-93B1-EDB1BCB095C8}" srcOrd="3" destOrd="0" presId="urn:microsoft.com/office/officeart/2005/8/layout/lProcess2"/>
    <dgm:cxn modelId="{802CCAC5-862C-4BDA-8F56-906478D0580E}" type="presParOf" srcId="{BCF2850D-BC10-4341-AB6A-FE0B6EDDC8D9}" destId="{1DE96405-874D-4EA4-994B-C8B306140FC4}" srcOrd="4" destOrd="0" presId="urn:microsoft.com/office/officeart/2005/8/layout/lProcess2"/>
    <dgm:cxn modelId="{FC83FB73-E3D6-45F9-AF44-B84ADE74B6A7}" type="presParOf" srcId="{1DE96405-874D-4EA4-994B-C8B306140FC4}" destId="{EEA0A079-D560-401C-9CB8-FF6348A29611}" srcOrd="0" destOrd="0" presId="urn:microsoft.com/office/officeart/2005/8/layout/lProcess2"/>
    <dgm:cxn modelId="{30F94D9A-4ABE-4FB3-897B-8DFB5E84DB76}" type="presParOf" srcId="{1DE96405-874D-4EA4-994B-C8B306140FC4}" destId="{32C8574E-BBF2-4A27-A9A5-E8913307B5DA}" srcOrd="1" destOrd="0" presId="urn:microsoft.com/office/officeart/2005/8/layout/lProcess2"/>
    <dgm:cxn modelId="{2461DF2D-E2BD-43E5-A13C-5C3093C75519}" type="presParOf" srcId="{1DE96405-874D-4EA4-994B-C8B306140FC4}" destId="{E3D62F12-F079-471F-9418-20520FCFB6FC}" srcOrd="2" destOrd="0" presId="urn:microsoft.com/office/officeart/2005/8/layout/lProcess2"/>
    <dgm:cxn modelId="{C9784A0B-975D-471D-A425-40105565BF6D}" type="presParOf" srcId="{E3D62F12-F079-471F-9418-20520FCFB6FC}" destId="{72FE2508-6CE1-4A8B-A3BD-829B81E21F90}" srcOrd="0" destOrd="0" presId="urn:microsoft.com/office/officeart/2005/8/layout/lProcess2"/>
    <dgm:cxn modelId="{F23603C2-45FC-4A8D-BE56-A728FEBD72DB}" type="presParOf" srcId="{72FE2508-6CE1-4A8B-A3BD-829B81E21F90}" destId="{5E032AFC-5BDA-40E9-8DB8-8D2D6D4E464F}" srcOrd="0" destOrd="0" presId="urn:microsoft.com/office/officeart/2005/8/layout/lProcess2"/>
    <dgm:cxn modelId="{77B0E53B-88B1-465E-8511-288AD6BE1D9C}" type="presParOf" srcId="{72FE2508-6CE1-4A8B-A3BD-829B81E21F90}" destId="{EF60B4FD-8372-4DCE-9E2C-4913B0BA686F}" srcOrd="1" destOrd="0" presId="urn:microsoft.com/office/officeart/2005/8/layout/lProcess2"/>
    <dgm:cxn modelId="{D79A3EB3-55AD-4385-B03B-3E468C5AD6BD}" type="presParOf" srcId="{72FE2508-6CE1-4A8B-A3BD-829B81E21F90}" destId="{93CB6DBD-E7A7-4579-836C-79BAE62F9F99}" srcOrd="2" destOrd="0" presId="urn:microsoft.com/office/officeart/2005/8/layout/lProcess2"/>
    <dgm:cxn modelId="{E4C66087-CEED-43A8-9DFF-744B33D1A982}" type="presParOf" srcId="{BCF2850D-BC10-4341-AB6A-FE0B6EDDC8D9}" destId="{69787594-F858-4D98-A315-F50C68713F37}" srcOrd="5" destOrd="0" presId="urn:microsoft.com/office/officeart/2005/8/layout/lProcess2"/>
    <dgm:cxn modelId="{36CFC23B-BB79-4033-828A-F20DA1819BAA}" type="presParOf" srcId="{BCF2850D-BC10-4341-AB6A-FE0B6EDDC8D9}" destId="{4C6BAD6C-C5D1-476B-8C53-900878D2BF9C}" srcOrd="6" destOrd="0" presId="urn:microsoft.com/office/officeart/2005/8/layout/lProcess2"/>
    <dgm:cxn modelId="{F132E74F-342B-4D0A-B125-2024640019E2}" type="presParOf" srcId="{4C6BAD6C-C5D1-476B-8C53-900878D2BF9C}" destId="{8EF31B56-7DAC-4DEA-B67D-0D7DB572F6FE}" srcOrd="0" destOrd="0" presId="urn:microsoft.com/office/officeart/2005/8/layout/lProcess2"/>
    <dgm:cxn modelId="{7E887E8D-9FDA-4383-95C4-9DF85A363EB9}" type="presParOf" srcId="{4C6BAD6C-C5D1-476B-8C53-900878D2BF9C}" destId="{3162CAD4-99FA-452C-9C3A-E2982315AEDA}" srcOrd="1" destOrd="0" presId="urn:microsoft.com/office/officeart/2005/8/layout/lProcess2"/>
    <dgm:cxn modelId="{14A02A49-F021-45AA-8B99-558CBFE67A3B}" type="presParOf" srcId="{4C6BAD6C-C5D1-476B-8C53-900878D2BF9C}" destId="{954A50C1-AD06-422C-8411-781F496306BB}" srcOrd="2" destOrd="0" presId="urn:microsoft.com/office/officeart/2005/8/layout/lProcess2"/>
    <dgm:cxn modelId="{51E13378-5763-43F4-B7BC-F4E4614624C4}" type="presParOf" srcId="{954A50C1-AD06-422C-8411-781F496306BB}" destId="{01336C62-CADC-4DEF-977D-D89701556538}" srcOrd="0" destOrd="0" presId="urn:microsoft.com/office/officeart/2005/8/layout/lProcess2"/>
    <dgm:cxn modelId="{BE322C9D-7FCA-4429-957D-BFB727F54F2E}" type="presParOf" srcId="{01336C62-CADC-4DEF-977D-D89701556538}" destId="{718AB6F3-1C57-4D80-9693-EE4F94001F7E}" srcOrd="0" destOrd="0" presId="urn:microsoft.com/office/officeart/2005/8/layout/lProcess2"/>
    <dgm:cxn modelId="{3349D222-234B-4F32-B7FE-035249BA479F}" type="presParOf" srcId="{01336C62-CADC-4DEF-977D-D89701556538}" destId="{22D5D5E4-4002-4F9F-A6CE-59BD30C27796}" srcOrd="1" destOrd="0" presId="urn:microsoft.com/office/officeart/2005/8/layout/lProcess2"/>
    <dgm:cxn modelId="{1A16B93E-885D-4A21-9FBD-7C7921EF6F6F}" type="presParOf" srcId="{01336C62-CADC-4DEF-977D-D89701556538}" destId="{192041E5-FFB2-4114-997D-648A1CDBD63B}" srcOrd="2" destOrd="0" presId="urn:microsoft.com/office/officeart/2005/8/layout/lProcess2"/>
    <dgm:cxn modelId="{DE89152E-EE4E-40BD-A51F-A02FFA839BB4}" type="presParOf" srcId="{BCF2850D-BC10-4341-AB6A-FE0B6EDDC8D9}" destId="{F79F8CC7-1337-4D01-B2BA-E19D7235975F}" srcOrd="7" destOrd="0" presId="urn:microsoft.com/office/officeart/2005/8/layout/lProcess2"/>
    <dgm:cxn modelId="{2C41E2B8-8CF6-436E-A938-A7B570EF9711}" type="presParOf" srcId="{BCF2850D-BC10-4341-AB6A-FE0B6EDDC8D9}" destId="{B89F2FD4-E261-43EC-A9F1-B236B0654BAE}" srcOrd="8" destOrd="0" presId="urn:microsoft.com/office/officeart/2005/8/layout/lProcess2"/>
    <dgm:cxn modelId="{A5AA157A-B25F-49CB-A593-118C2838DC7C}" type="presParOf" srcId="{B89F2FD4-E261-43EC-A9F1-B236B0654BAE}" destId="{9312EED1-8D4E-4A75-8620-5DD77645FD8F}" srcOrd="0" destOrd="0" presId="urn:microsoft.com/office/officeart/2005/8/layout/lProcess2"/>
    <dgm:cxn modelId="{EB24B843-3BC2-4616-8905-63D35B6EFBAF}" type="presParOf" srcId="{B89F2FD4-E261-43EC-A9F1-B236B0654BAE}" destId="{09B93EEB-D9B9-4C97-BA52-83E8EE797DF2}" srcOrd="1" destOrd="0" presId="urn:microsoft.com/office/officeart/2005/8/layout/lProcess2"/>
    <dgm:cxn modelId="{4B4D2F64-5465-4FCB-9C73-088E6D3D7C88}" type="presParOf" srcId="{B89F2FD4-E261-43EC-A9F1-B236B0654BAE}" destId="{85881B11-6D67-43AA-A3D3-2BFAA75597CE}" srcOrd="2" destOrd="0" presId="urn:microsoft.com/office/officeart/2005/8/layout/lProcess2"/>
    <dgm:cxn modelId="{D155453E-E923-4DAE-A7B3-FFB912CF9E0D}" type="presParOf" srcId="{85881B11-6D67-43AA-A3D3-2BFAA75597CE}" destId="{51BD4A5E-203E-4C3A-B7CD-562726E9726A}" srcOrd="0" destOrd="0" presId="urn:microsoft.com/office/officeart/2005/8/layout/lProcess2"/>
    <dgm:cxn modelId="{A451DF96-5FA2-452B-A10B-BC94441AF291}" type="presParOf" srcId="{51BD4A5E-203E-4C3A-B7CD-562726E9726A}" destId="{AEA9ABD0-4C88-41FE-AF16-A398804FB8C9}" srcOrd="0" destOrd="0" presId="urn:microsoft.com/office/officeart/2005/8/layout/lProcess2"/>
    <dgm:cxn modelId="{F0B85F75-2501-4E48-ABA6-F19E45C8FFAB}" type="presParOf" srcId="{51BD4A5E-203E-4C3A-B7CD-562726E9726A}" destId="{E1E4EDF6-FFF7-4B8B-9351-FFE8D3B7BDB7}" srcOrd="1" destOrd="0" presId="urn:microsoft.com/office/officeart/2005/8/layout/lProcess2"/>
    <dgm:cxn modelId="{431E7CA9-05A2-49B4-B6D4-F5C8C0DFB1A7}" type="presParOf" srcId="{51BD4A5E-203E-4C3A-B7CD-562726E9726A}" destId="{3311935B-CDA8-4BC1-9F26-9D1857B9E13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DDA77-13C7-4839-956B-7D9D9D5AD856}" type="doc">
      <dgm:prSet loTypeId="urn:microsoft.com/office/officeart/2008/layout/AlternatingPictureBlocks" loCatId="list" qsTypeId="urn:microsoft.com/office/officeart/2005/8/quickstyle/simple5" qsCatId="simple" csTypeId="urn:microsoft.com/office/officeart/2005/8/colors/colorful5" csCatId="colorful" phldr="1"/>
      <dgm:spPr/>
      <dgm:t>
        <a:bodyPr/>
        <a:lstStyle/>
        <a:p>
          <a:endParaRPr lang="en-US"/>
        </a:p>
      </dgm:t>
    </dgm:pt>
    <dgm:pt modelId="{482DB46E-08D9-4F0C-A66E-0915B85408ED}">
      <dgm:prSet custT="1"/>
      <dgm:spPr/>
      <dgm:t>
        <a:bodyPr/>
        <a:lstStyle/>
        <a:p>
          <a:r>
            <a:rPr lang="es-ES" sz="2000" b="1"/>
            <a:t>Metodología de gestión </a:t>
          </a:r>
          <a:r>
            <a:rPr lang="es-ES" sz="2000"/>
            <a:t>(marco, herramientas y pautas) para:</a:t>
          </a:r>
          <a:endParaRPr lang="en-US" sz="2000"/>
        </a:p>
      </dgm:t>
    </dgm:pt>
    <dgm:pt modelId="{476A2B71-728E-4CD4-9FFE-C7E5B8395A94}" type="parTrans" cxnId="{47C087CA-8803-4AEF-87C2-995BDE197D86}">
      <dgm:prSet/>
      <dgm:spPr/>
      <dgm:t>
        <a:bodyPr/>
        <a:lstStyle/>
        <a:p>
          <a:endParaRPr lang="en-US"/>
        </a:p>
      </dgm:t>
    </dgm:pt>
    <dgm:pt modelId="{2E475975-B387-4385-A69E-786404F2E56E}" type="sibTrans" cxnId="{47C087CA-8803-4AEF-87C2-995BDE197D86}">
      <dgm:prSet/>
      <dgm:spPr/>
      <dgm:t>
        <a:bodyPr/>
        <a:lstStyle/>
        <a:p>
          <a:endParaRPr lang="en-US"/>
        </a:p>
      </dgm:t>
    </dgm:pt>
    <dgm:pt modelId="{F19CF1F7-585E-477A-BFC7-E69D624454CC}">
      <dgm:prSet custT="1"/>
      <dgm:spPr/>
      <dgm:t>
        <a:bodyPr/>
        <a:lstStyle/>
        <a:p>
          <a:r>
            <a:rPr lang="es-ES" sz="1600"/>
            <a:t>Planificar estratégicamente,</a:t>
          </a:r>
          <a:endParaRPr lang="en-US" sz="1600"/>
        </a:p>
      </dgm:t>
    </dgm:pt>
    <dgm:pt modelId="{93BBA8E2-5C81-430A-B185-08DD5EE75A38}" type="parTrans" cxnId="{3A738542-0343-4251-82A3-50BF2ADCA5F7}">
      <dgm:prSet/>
      <dgm:spPr/>
      <dgm:t>
        <a:bodyPr/>
        <a:lstStyle/>
        <a:p>
          <a:endParaRPr lang="en-US"/>
        </a:p>
      </dgm:t>
    </dgm:pt>
    <dgm:pt modelId="{562A94F7-2A22-4DAB-949A-43619A616544}" type="sibTrans" cxnId="{3A738542-0343-4251-82A3-50BF2ADCA5F7}">
      <dgm:prSet/>
      <dgm:spPr/>
      <dgm:t>
        <a:bodyPr/>
        <a:lstStyle/>
        <a:p>
          <a:endParaRPr lang="en-US"/>
        </a:p>
      </dgm:t>
    </dgm:pt>
    <dgm:pt modelId="{F390F082-71F5-49AA-BBDE-0D91F003D2A8}">
      <dgm:prSet custT="1"/>
      <dgm:spPr/>
      <dgm:t>
        <a:bodyPr/>
        <a:lstStyle/>
        <a:p>
          <a:r>
            <a:rPr lang="es-ES" sz="1600"/>
            <a:t>Gestionar riesgos,</a:t>
          </a:r>
          <a:endParaRPr lang="en-US" sz="1600"/>
        </a:p>
      </dgm:t>
    </dgm:pt>
    <dgm:pt modelId="{A5146C42-DE16-4128-8A68-1B12FEDA66F6}" type="parTrans" cxnId="{7789597D-57BB-4FF3-BFBD-DDF5A063B106}">
      <dgm:prSet/>
      <dgm:spPr/>
      <dgm:t>
        <a:bodyPr/>
        <a:lstStyle/>
        <a:p>
          <a:endParaRPr lang="en-US"/>
        </a:p>
      </dgm:t>
    </dgm:pt>
    <dgm:pt modelId="{9B7D2CF0-3282-4D8A-9A72-F69E920DC7A4}" type="sibTrans" cxnId="{7789597D-57BB-4FF3-BFBD-DDF5A063B106}">
      <dgm:prSet/>
      <dgm:spPr/>
      <dgm:t>
        <a:bodyPr/>
        <a:lstStyle/>
        <a:p>
          <a:endParaRPr lang="en-US"/>
        </a:p>
      </dgm:t>
    </dgm:pt>
    <dgm:pt modelId="{E837022F-B063-4B05-B29B-7C66270F29BE}">
      <dgm:prSet custT="1"/>
      <dgm:spPr/>
      <dgm:t>
        <a:bodyPr/>
        <a:lstStyle/>
        <a:p>
          <a:r>
            <a:rPr lang="es-ES" sz="1600"/>
            <a:t>Seguir y evaluar el desempeño, y</a:t>
          </a:r>
          <a:endParaRPr lang="en-US" sz="1600"/>
        </a:p>
      </dgm:t>
    </dgm:pt>
    <dgm:pt modelId="{A908F159-8922-4618-BA0D-14AF4CEB8E17}" type="parTrans" cxnId="{D753D097-4FD7-4550-8665-B7536CFBA8A8}">
      <dgm:prSet/>
      <dgm:spPr/>
      <dgm:t>
        <a:bodyPr/>
        <a:lstStyle/>
        <a:p>
          <a:endParaRPr lang="en-US"/>
        </a:p>
      </dgm:t>
    </dgm:pt>
    <dgm:pt modelId="{DC4E73E1-9F5F-400E-A9C8-92837350AD0C}" type="sibTrans" cxnId="{D753D097-4FD7-4550-8665-B7536CFBA8A8}">
      <dgm:prSet/>
      <dgm:spPr/>
      <dgm:t>
        <a:bodyPr/>
        <a:lstStyle/>
        <a:p>
          <a:endParaRPr lang="en-US"/>
        </a:p>
      </dgm:t>
    </dgm:pt>
    <dgm:pt modelId="{574C31AF-1B4F-434C-BF15-9AF3EA138190}">
      <dgm:prSet custT="1"/>
      <dgm:spPr/>
      <dgm:t>
        <a:bodyPr/>
        <a:lstStyle/>
        <a:p>
          <a:r>
            <a:rPr lang="es-ES" sz="1600"/>
            <a:t>Gestionar el conocimiento.</a:t>
          </a:r>
          <a:endParaRPr lang="en-US" sz="1600"/>
        </a:p>
      </dgm:t>
    </dgm:pt>
    <dgm:pt modelId="{7E9B6473-02A2-4B66-A205-3C838DDFFB84}" type="parTrans" cxnId="{6E73B9B9-96A0-4192-9C25-15E25E93CB33}">
      <dgm:prSet/>
      <dgm:spPr/>
      <dgm:t>
        <a:bodyPr/>
        <a:lstStyle/>
        <a:p>
          <a:endParaRPr lang="en-US"/>
        </a:p>
      </dgm:t>
    </dgm:pt>
    <dgm:pt modelId="{CF00710E-2443-4074-B87F-E5CF66CA572D}" type="sibTrans" cxnId="{6E73B9B9-96A0-4192-9C25-15E25E93CB33}">
      <dgm:prSet/>
      <dgm:spPr/>
      <dgm:t>
        <a:bodyPr/>
        <a:lstStyle/>
        <a:p>
          <a:endParaRPr lang="en-US"/>
        </a:p>
      </dgm:t>
    </dgm:pt>
    <dgm:pt modelId="{196DD750-BBA4-4CC8-9FD8-98430D5F5AB7}">
      <dgm:prSet custT="1"/>
      <dgm:spPr/>
      <dgm:t>
        <a:bodyPr/>
        <a:lstStyle/>
        <a:p>
          <a:r>
            <a:rPr lang="es-ES" sz="2400" b="1"/>
            <a:t>Propósitos</a:t>
          </a:r>
          <a:r>
            <a:rPr lang="es-ES" sz="2400"/>
            <a:t>:</a:t>
          </a:r>
          <a:endParaRPr lang="en-US" sz="2400"/>
        </a:p>
      </dgm:t>
    </dgm:pt>
    <dgm:pt modelId="{36B12D62-81C3-40B0-9DA7-85B130DE6EF4}" type="parTrans" cxnId="{600DE93D-75C1-4F84-890C-A00582252BE1}">
      <dgm:prSet/>
      <dgm:spPr/>
      <dgm:t>
        <a:bodyPr/>
        <a:lstStyle/>
        <a:p>
          <a:endParaRPr lang="en-US"/>
        </a:p>
      </dgm:t>
    </dgm:pt>
    <dgm:pt modelId="{910D66D6-81C6-490E-9A5D-1861AF054909}" type="sibTrans" cxnId="{600DE93D-75C1-4F84-890C-A00582252BE1}">
      <dgm:prSet/>
      <dgm:spPr/>
      <dgm:t>
        <a:bodyPr/>
        <a:lstStyle/>
        <a:p>
          <a:endParaRPr lang="en-US"/>
        </a:p>
      </dgm:t>
    </dgm:pt>
    <dgm:pt modelId="{DD346E88-D0E3-4AC8-B087-06BA452CE2C1}">
      <dgm:prSet custT="1"/>
      <dgm:spPr/>
      <dgm:t>
        <a:bodyPr/>
        <a:lstStyle/>
        <a:p>
          <a:r>
            <a:rPr lang="es-ES" sz="1800"/>
            <a:t>Toma de decisiones,</a:t>
          </a:r>
          <a:endParaRPr lang="en-US" sz="1800"/>
        </a:p>
      </dgm:t>
    </dgm:pt>
    <dgm:pt modelId="{A33A6B7D-415F-43FD-ABBD-0ABA61B3B0A0}" type="parTrans" cxnId="{5BA15C22-6C6D-41D0-8AD9-8C7CADE45987}">
      <dgm:prSet/>
      <dgm:spPr/>
      <dgm:t>
        <a:bodyPr/>
        <a:lstStyle/>
        <a:p>
          <a:endParaRPr lang="en-US"/>
        </a:p>
      </dgm:t>
    </dgm:pt>
    <dgm:pt modelId="{1169721E-D91F-4700-A4F8-859A12054BBF}" type="sibTrans" cxnId="{5BA15C22-6C6D-41D0-8AD9-8C7CADE45987}">
      <dgm:prSet/>
      <dgm:spPr/>
      <dgm:t>
        <a:bodyPr/>
        <a:lstStyle/>
        <a:p>
          <a:endParaRPr lang="en-US"/>
        </a:p>
      </dgm:t>
    </dgm:pt>
    <dgm:pt modelId="{CEA70D9C-E314-4B4A-B83E-27F22CA29952}">
      <dgm:prSet custT="1"/>
      <dgm:spPr/>
      <dgm:t>
        <a:bodyPr/>
        <a:lstStyle/>
        <a:p>
          <a:r>
            <a:rPr lang="es-ES" sz="1800"/>
            <a:t>Aprendizaje,</a:t>
          </a:r>
          <a:endParaRPr lang="en-US" sz="1800"/>
        </a:p>
      </dgm:t>
    </dgm:pt>
    <dgm:pt modelId="{76D04D3A-9BE3-4F81-BC50-F5360D0E7435}" type="parTrans" cxnId="{FF3C1288-1C60-47D6-B284-4A709F207A81}">
      <dgm:prSet/>
      <dgm:spPr/>
      <dgm:t>
        <a:bodyPr/>
        <a:lstStyle/>
        <a:p>
          <a:endParaRPr lang="en-US"/>
        </a:p>
      </dgm:t>
    </dgm:pt>
    <dgm:pt modelId="{EAE154AA-9673-439A-8A07-7C060E61507E}" type="sibTrans" cxnId="{FF3C1288-1C60-47D6-B284-4A709F207A81}">
      <dgm:prSet/>
      <dgm:spPr/>
      <dgm:t>
        <a:bodyPr/>
        <a:lstStyle/>
        <a:p>
          <a:endParaRPr lang="en-US"/>
        </a:p>
      </dgm:t>
    </dgm:pt>
    <dgm:pt modelId="{A2827BCC-7A90-47FF-89DB-4F5A760393A8}">
      <dgm:prSet custT="1"/>
      <dgm:spPr/>
      <dgm:t>
        <a:bodyPr/>
        <a:lstStyle/>
        <a:p>
          <a:r>
            <a:rPr lang="es-ES" sz="1800"/>
            <a:t>Rendición de cuentas, y</a:t>
          </a:r>
          <a:endParaRPr lang="en-US" sz="1800"/>
        </a:p>
      </dgm:t>
    </dgm:pt>
    <dgm:pt modelId="{713485CE-1BE0-4A21-BE60-C8EE7DE6FB0E}" type="parTrans" cxnId="{BFDE73A1-CA96-4B8A-A206-B9C681D7DC9B}">
      <dgm:prSet/>
      <dgm:spPr/>
      <dgm:t>
        <a:bodyPr/>
        <a:lstStyle/>
        <a:p>
          <a:endParaRPr lang="en-US"/>
        </a:p>
      </dgm:t>
    </dgm:pt>
    <dgm:pt modelId="{9BB5C6B2-5441-4B38-BB54-93D5082E83C1}" type="sibTrans" cxnId="{BFDE73A1-CA96-4B8A-A206-B9C681D7DC9B}">
      <dgm:prSet/>
      <dgm:spPr/>
      <dgm:t>
        <a:bodyPr/>
        <a:lstStyle/>
        <a:p>
          <a:endParaRPr lang="en-US"/>
        </a:p>
      </dgm:t>
    </dgm:pt>
    <dgm:pt modelId="{D638C004-2568-40E9-B8ED-E78494BAFBE1}">
      <dgm:prSet custT="1"/>
      <dgm:spPr/>
      <dgm:t>
        <a:bodyPr/>
        <a:lstStyle/>
        <a:p>
          <a:r>
            <a:rPr lang="es-ES" sz="1800"/>
            <a:t>Comunicación.</a:t>
          </a:r>
          <a:endParaRPr lang="en-US" sz="1800"/>
        </a:p>
      </dgm:t>
    </dgm:pt>
    <dgm:pt modelId="{992A5BD2-19EE-49A1-91A5-71E5CC4933E6}" type="parTrans" cxnId="{72D82E26-BD1A-4143-95E8-A4D95AE2568F}">
      <dgm:prSet/>
      <dgm:spPr/>
      <dgm:t>
        <a:bodyPr/>
        <a:lstStyle/>
        <a:p>
          <a:endParaRPr lang="en-US"/>
        </a:p>
      </dgm:t>
    </dgm:pt>
    <dgm:pt modelId="{F7ECDFB6-1418-46D1-8B0E-D1FEDDAC8F1F}" type="sibTrans" cxnId="{72D82E26-BD1A-4143-95E8-A4D95AE2568F}">
      <dgm:prSet/>
      <dgm:spPr/>
      <dgm:t>
        <a:bodyPr/>
        <a:lstStyle/>
        <a:p>
          <a:endParaRPr lang="en-US"/>
        </a:p>
      </dgm:t>
    </dgm:pt>
    <dgm:pt modelId="{AF1B2CA2-359C-4DEE-A54B-5440B5C7E7C6}" type="pres">
      <dgm:prSet presAssocID="{F02DDA77-13C7-4839-956B-7D9D9D5AD856}" presName="linearFlow" presStyleCnt="0">
        <dgm:presLayoutVars>
          <dgm:dir/>
          <dgm:resizeHandles val="exact"/>
        </dgm:presLayoutVars>
      </dgm:prSet>
      <dgm:spPr/>
    </dgm:pt>
    <dgm:pt modelId="{F4C8A319-147E-496C-882F-62F7CD59D470}" type="pres">
      <dgm:prSet presAssocID="{482DB46E-08D9-4F0C-A66E-0915B85408ED}" presName="comp" presStyleCnt="0"/>
      <dgm:spPr/>
    </dgm:pt>
    <dgm:pt modelId="{AEF038A5-1705-4CB9-AF23-46C57F4D25A0}" type="pres">
      <dgm:prSet presAssocID="{482DB46E-08D9-4F0C-A66E-0915B85408ED}" presName="rect2" presStyleLbl="node1" presStyleIdx="0" presStyleCnt="2">
        <dgm:presLayoutVars>
          <dgm:bulletEnabled val="1"/>
        </dgm:presLayoutVars>
      </dgm:prSet>
      <dgm:spPr>
        <a:prstGeom prst="roundRect">
          <a:avLst/>
        </a:prstGeom>
      </dgm:spPr>
    </dgm:pt>
    <dgm:pt modelId="{66B17231-515F-4DCE-B725-02AF78BA82FA}" type="pres">
      <dgm:prSet presAssocID="{482DB46E-08D9-4F0C-A66E-0915B85408ED}" presName="rect1" presStyleLbl="ln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Prioridades con relleno sólido"/>
        </a:ext>
      </dgm:extLst>
    </dgm:pt>
    <dgm:pt modelId="{31B94110-CE68-48D4-AD27-6F1D98126F15}" type="pres">
      <dgm:prSet presAssocID="{2E475975-B387-4385-A69E-786404F2E56E}" presName="sibTrans" presStyleCnt="0"/>
      <dgm:spPr/>
    </dgm:pt>
    <dgm:pt modelId="{5B55C8C3-20E5-40E8-8A66-97287871B8A0}" type="pres">
      <dgm:prSet presAssocID="{196DD750-BBA4-4CC8-9FD8-98430D5F5AB7}" presName="comp" presStyleCnt="0"/>
      <dgm:spPr/>
    </dgm:pt>
    <dgm:pt modelId="{81C97F62-810C-4E10-85EF-6B6593FA1DC9}" type="pres">
      <dgm:prSet presAssocID="{196DD750-BBA4-4CC8-9FD8-98430D5F5AB7}" presName="rect2" presStyleLbl="node1" presStyleIdx="1" presStyleCnt="2">
        <dgm:presLayoutVars>
          <dgm:bulletEnabled val="1"/>
        </dgm:presLayoutVars>
      </dgm:prSet>
      <dgm:spPr>
        <a:prstGeom prst="roundRect">
          <a:avLst/>
        </a:prstGeom>
      </dgm:spPr>
    </dgm:pt>
    <dgm:pt modelId="{337E4256-A10E-4419-87F0-3AFFB79E234C}" type="pres">
      <dgm:prSet presAssocID="{196DD750-BBA4-4CC8-9FD8-98430D5F5AB7}" presName="rect1" presStyleLbl="ln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Portapapeles comprobado con relleno sólido"/>
        </a:ext>
      </dgm:extLst>
    </dgm:pt>
  </dgm:ptLst>
  <dgm:cxnLst>
    <dgm:cxn modelId="{22C38401-63A4-4D30-9595-41B0AAA25D88}" type="presOf" srcId="{A2827BCC-7A90-47FF-89DB-4F5A760393A8}" destId="{81C97F62-810C-4E10-85EF-6B6593FA1DC9}" srcOrd="0" destOrd="3" presId="urn:microsoft.com/office/officeart/2008/layout/AlternatingPictureBlocks"/>
    <dgm:cxn modelId="{5FE95A06-E921-467F-B5ED-9631426A4A40}" type="presOf" srcId="{D638C004-2568-40E9-B8ED-E78494BAFBE1}" destId="{81C97F62-810C-4E10-85EF-6B6593FA1DC9}" srcOrd="0" destOrd="4" presId="urn:microsoft.com/office/officeart/2008/layout/AlternatingPictureBlocks"/>
    <dgm:cxn modelId="{75215D16-EE98-4EDD-B370-C5EA652B5E63}" type="presOf" srcId="{196DD750-BBA4-4CC8-9FD8-98430D5F5AB7}" destId="{81C97F62-810C-4E10-85EF-6B6593FA1DC9}" srcOrd="0" destOrd="0" presId="urn:microsoft.com/office/officeart/2008/layout/AlternatingPictureBlocks"/>
    <dgm:cxn modelId="{5BA15C22-6C6D-41D0-8AD9-8C7CADE45987}" srcId="{196DD750-BBA4-4CC8-9FD8-98430D5F5AB7}" destId="{DD346E88-D0E3-4AC8-B087-06BA452CE2C1}" srcOrd="0" destOrd="0" parTransId="{A33A6B7D-415F-43FD-ABBD-0ABA61B3B0A0}" sibTransId="{1169721E-D91F-4700-A4F8-859A12054BBF}"/>
    <dgm:cxn modelId="{B563D323-D222-4AE7-8471-FAC55E3FC66A}" type="presOf" srcId="{482DB46E-08D9-4F0C-A66E-0915B85408ED}" destId="{AEF038A5-1705-4CB9-AF23-46C57F4D25A0}" srcOrd="0" destOrd="0" presId="urn:microsoft.com/office/officeart/2008/layout/AlternatingPictureBlocks"/>
    <dgm:cxn modelId="{72D82E26-BD1A-4143-95E8-A4D95AE2568F}" srcId="{196DD750-BBA4-4CC8-9FD8-98430D5F5AB7}" destId="{D638C004-2568-40E9-B8ED-E78494BAFBE1}" srcOrd="3" destOrd="0" parTransId="{992A5BD2-19EE-49A1-91A5-71E5CC4933E6}" sibTransId="{F7ECDFB6-1418-46D1-8B0E-D1FEDDAC8F1F}"/>
    <dgm:cxn modelId="{600DE93D-75C1-4F84-890C-A00582252BE1}" srcId="{F02DDA77-13C7-4839-956B-7D9D9D5AD856}" destId="{196DD750-BBA4-4CC8-9FD8-98430D5F5AB7}" srcOrd="1" destOrd="0" parTransId="{36B12D62-81C3-40B0-9DA7-85B130DE6EF4}" sibTransId="{910D66D6-81C6-490E-9A5D-1861AF054909}"/>
    <dgm:cxn modelId="{3A738542-0343-4251-82A3-50BF2ADCA5F7}" srcId="{482DB46E-08D9-4F0C-A66E-0915B85408ED}" destId="{F19CF1F7-585E-477A-BFC7-E69D624454CC}" srcOrd="0" destOrd="0" parTransId="{93BBA8E2-5C81-430A-B185-08DD5EE75A38}" sibTransId="{562A94F7-2A22-4DAB-949A-43619A616544}"/>
    <dgm:cxn modelId="{D757B145-69EA-48CF-ACAD-839820AABC46}" type="presOf" srcId="{E837022F-B063-4B05-B29B-7C66270F29BE}" destId="{AEF038A5-1705-4CB9-AF23-46C57F4D25A0}" srcOrd="0" destOrd="3" presId="urn:microsoft.com/office/officeart/2008/layout/AlternatingPictureBlocks"/>
    <dgm:cxn modelId="{7789597D-57BB-4FF3-BFBD-DDF5A063B106}" srcId="{482DB46E-08D9-4F0C-A66E-0915B85408ED}" destId="{F390F082-71F5-49AA-BBDE-0D91F003D2A8}" srcOrd="1" destOrd="0" parTransId="{A5146C42-DE16-4128-8A68-1B12FEDA66F6}" sibTransId="{9B7D2CF0-3282-4D8A-9A72-F69E920DC7A4}"/>
    <dgm:cxn modelId="{FF3C1288-1C60-47D6-B284-4A709F207A81}" srcId="{196DD750-BBA4-4CC8-9FD8-98430D5F5AB7}" destId="{CEA70D9C-E314-4B4A-B83E-27F22CA29952}" srcOrd="1" destOrd="0" parTransId="{76D04D3A-9BE3-4F81-BC50-F5360D0E7435}" sibTransId="{EAE154AA-9673-439A-8A07-7C060E61507E}"/>
    <dgm:cxn modelId="{1ABAB890-FAB1-42D7-9872-2E6419C6EEA1}" type="presOf" srcId="{CEA70D9C-E314-4B4A-B83E-27F22CA29952}" destId="{81C97F62-810C-4E10-85EF-6B6593FA1DC9}" srcOrd="0" destOrd="2" presId="urn:microsoft.com/office/officeart/2008/layout/AlternatingPictureBlocks"/>
    <dgm:cxn modelId="{D753D097-4FD7-4550-8665-B7536CFBA8A8}" srcId="{482DB46E-08D9-4F0C-A66E-0915B85408ED}" destId="{E837022F-B063-4B05-B29B-7C66270F29BE}" srcOrd="2" destOrd="0" parTransId="{A908F159-8922-4618-BA0D-14AF4CEB8E17}" sibTransId="{DC4E73E1-9F5F-400E-A9C8-92837350AD0C}"/>
    <dgm:cxn modelId="{04152798-2360-4CAB-9D8F-54B44CDA43A4}" type="presOf" srcId="{574C31AF-1B4F-434C-BF15-9AF3EA138190}" destId="{AEF038A5-1705-4CB9-AF23-46C57F4D25A0}" srcOrd="0" destOrd="4" presId="urn:microsoft.com/office/officeart/2008/layout/AlternatingPictureBlocks"/>
    <dgm:cxn modelId="{BFDE73A1-CA96-4B8A-A206-B9C681D7DC9B}" srcId="{196DD750-BBA4-4CC8-9FD8-98430D5F5AB7}" destId="{A2827BCC-7A90-47FF-89DB-4F5A760393A8}" srcOrd="2" destOrd="0" parTransId="{713485CE-1BE0-4A21-BE60-C8EE7DE6FB0E}" sibTransId="{9BB5C6B2-5441-4B38-BB54-93D5082E83C1}"/>
    <dgm:cxn modelId="{A208D2A3-C0AF-4709-B7F0-604B4521E618}" type="presOf" srcId="{F19CF1F7-585E-477A-BFC7-E69D624454CC}" destId="{AEF038A5-1705-4CB9-AF23-46C57F4D25A0}" srcOrd="0" destOrd="1" presId="urn:microsoft.com/office/officeart/2008/layout/AlternatingPictureBlocks"/>
    <dgm:cxn modelId="{6E73B9B9-96A0-4192-9C25-15E25E93CB33}" srcId="{482DB46E-08D9-4F0C-A66E-0915B85408ED}" destId="{574C31AF-1B4F-434C-BF15-9AF3EA138190}" srcOrd="3" destOrd="0" parTransId="{7E9B6473-02A2-4B66-A205-3C838DDFFB84}" sibTransId="{CF00710E-2443-4074-B87F-E5CF66CA572D}"/>
    <dgm:cxn modelId="{47C087CA-8803-4AEF-87C2-995BDE197D86}" srcId="{F02DDA77-13C7-4839-956B-7D9D9D5AD856}" destId="{482DB46E-08D9-4F0C-A66E-0915B85408ED}" srcOrd="0" destOrd="0" parTransId="{476A2B71-728E-4CD4-9FFE-C7E5B8395A94}" sibTransId="{2E475975-B387-4385-A69E-786404F2E56E}"/>
    <dgm:cxn modelId="{897D86EC-090A-4192-A3AC-2648DC09D79C}" type="presOf" srcId="{F390F082-71F5-49AA-BBDE-0D91F003D2A8}" destId="{AEF038A5-1705-4CB9-AF23-46C57F4D25A0}" srcOrd="0" destOrd="2" presId="urn:microsoft.com/office/officeart/2008/layout/AlternatingPictureBlocks"/>
    <dgm:cxn modelId="{A7E682EE-C10D-4ADC-B6FA-C1C62D58BFC0}" type="presOf" srcId="{DD346E88-D0E3-4AC8-B087-06BA452CE2C1}" destId="{81C97F62-810C-4E10-85EF-6B6593FA1DC9}" srcOrd="0" destOrd="1" presId="urn:microsoft.com/office/officeart/2008/layout/AlternatingPictureBlocks"/>
    <dgm:cxn modelId="{6E7BBFF0-C98A-4FF9-A6AA-0250FEBC529D}" type="presOf" srcId="{F02DDA77-13C7-4839-956B-7D9D9D5AD856}" destId="{AF1B2CA2-359C-4DEE-A54B-5440B5C7E7C6}" srcOrd="0" destOrd="0" presId="urn:microsoft.com/office/officeart/2008/layout/AlternatingPictureBlocks"/>
    <dgm:cxn modelId="{16178B21-776E-4287-AD25-505D7F72A4EB}" type="presParOf" srcId="{AF1B2CA2-359C-4DEE-A54B-5440B5C7E7C6}" destId="{F4C8A319-147E-496C-882F-62F7CD59D470}" srcOrd="0" destOrd="0" presId="urn:microsoft.com/office/officeart/2008/layout/AlternatingPictureBlocks"/>
    <dgm:cxn modelId="{19CA2B95-B473-469A-83D0-140DF8A61D79}" type="presParOf" srcId="{F4C8A319-147E-496C-882F-62F7CD59D470}" destId="{AEF038A5-1705-4CB9-AF23-46C57F4D25A0}" srcOrd="0" destOrd="0" presId="urn:microsoft.com/office/officeart/2008/layout/AlternatingPictureBlocks"/>
    <dgm:cxn modelId="{1A361CB6-8B04-4CC7-9042-C06699DB71BD}" type="presParOf" srcId="{F4C8A319-147E-496C-882F-62F7CD59D470}" destId="{66B17231-515F-4DCE-B725-02AF78BA82FA}" srcOrd="1" destOrd="0" presId="urn:microsoft.com/office/officeart/2008/layout/AlternatingPictureBlocks"/>
    <dgm:cxn modelId="{A27766F1-2EE3-435D-9C0F-B6CDCBB39AFC}" type="presParOf" srcId="{AF1B2CA2-359C-4DEE-A54B-5440B5C7E7C6}" destId="{31B94110-CE68-48D4-AD27-6F1D98126F15}" srcOrd="1" destOrd="0" presId="urn:microsoft.com/office/officeart/2008/layout/AlternatingPictureBlocks"/>
    <dgm:cxn modelId="{E5AF77DA-6C12-435A-8DC8-DCDB582285A0}" type="presParOf" srcId="{AF1B2CA2-359C-4DEE-A54B-5440B5C7E7C6}" destId="{5B55C8C3-20E5-40E8-8A66-97287871B8A0}" srcOrd="2" destOrd="0" presId="urn:microsoft.com/office/officeart/2008/layout/AlternatingPictureBlocks"/>
    <dgm:cxn modelId="{D8478E4E-B371-45D5-B142-C89D04ABBB0C}" type="presParOf" srcId="{5B55C8C3-20E5-40E8-8A66-97287871B8A0}" destId="{81C97F62-810C-4E10-85EF-6B6593FA1DC9}" srcOrd="0" destOrd="0" presId="urn:microsoft.com/office/officeart/2008/layout/AlternatingPictureBlocks"/>
    <dgm:cxn modelId="{5BCED14C-FA5D-491E-A075-B9B2B09B4033}" type="presParOf" srcId="{5B55C8C3-20E5-40E8-8A66-97287871B8A0}" destId="{337E4256-A10E-4419-87F0-3AFFB79E234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98F4D-A34A-4723-AD82-6D31D528875E}"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US"/>
        </a:p>
      </dgm:t>
    </dgm:pt>
    <dgm:pt modelId="{87A0858A-1AE6-40BA-A9C6-06939209EF8A}">
      <dgm:prSet custT="1"/>
      <dgm:spPr/>
      <dgm:t>
        <a:bodyPr/>
        <a:lstStyle/>
        <a:p>
          <a:r>
            <a:rPr lang="es-ES" sz="2000">
              <a:latin typeface="Aptos"/>
            </a:rPr>
            <a:t>Noción de que </a:t>
          </a:r>
          <a:r>
            <a:rPr lang="es-ES" sz="2000" b="1">
              <a:latin typeface="Aptos"/>
            </a:rPr>
            <a:t>las instituciones públicas proporcionan servicios a una comunidad como beneficiaria</a:t>
          </a:r>
          <a:r>
            <a:rPr lang="es-ES" sz="2000">
              <a:latin typeface="Aptos"/>
            </a:rPr>
            <a:t>, donde ésta, no es solo una </a:t>
          </a:r>
          <a:r>
            <a:rPr lang="es-ES" sz="2000" b="1">
              <a:latin typeface="Aptos"/>
            </a:rPr>
            <a:t>receptora directa </a:t>
          </a:r>
          <a:r>
            <a:rPr lang="es-ES" sz="2000">
              <a:latin typeface="Aptos"/>
            </a:rPr>
            <a:t>de los servicios, sino que la sociedad –en su conjunto– también se beneficia de los </a:t>
          </a:r>
          <a:r>
            <a:rPr lang="es-ES" sz="2000" b="1">
              <a:latin typeface="Aptos"/>
            </a:rPr>
            <a:t>bienes colectivos </a:t>
          </a:r>
          <a:r>
            <a:rPr lang="es-ES" sz="2000">
              <a:latin typeface="Aptos"/>
            </a:rPr>
            <a:t>proporcionados por las instituciones.</a:t>
          </a:r>
          <a:endParaRPr lang="en-US" sz="2000">
            <a:latin typeface="Aptos"/>
          </a:endParaRPr>
        </a:p>
      </dgm:t>
    </dgm:pt>
    <dgm:pt modelId="{EB9C6845-8B2A-4743-814F-75800BBEBAED}" type="parTrans" cxnId="{1E24B6D1-F418-44FA-AF03-470D316118C8}">
      <dgm:prSet/>
      <dgm:spPr/>
      <dgm:t>
        <a:bodyPr/>
        <a:lstStyle/>
        <a:p>
          <a:endParaRPr lang="en-US">
            <a:latin typeface="Aptos" panose="020B0004020202020204" pitchFamily="34" charset="0"/>
          </a:endParaRPr>
        </a:p>
      </dgm:t>
    </dgm:pt>
    <dgm:pt modelId="{C7CAC702-B7D3-4C74-ABFF-CE13C75C8B44}" type="sibTrans" cxnId="{1E24B6D1-F418-44FA-AF03-470D316118C8}">
      <dgm:prSet/>
      <dgm:spPr/>
      <dgm:t>
        <a:bodyPr/>
        <a:lstStyle/>
        <a:p>
          <a:endParaRPr lang="en-US">
            <a:latin typeface="Aptos" panose="020B0004020202020204" pitchFamily="34" charset="0"/>
          </a:endParaRPr>
        </a:p>
      </dgm:t>
    </dgm:pt>
    <dgm:pt modelId="{875DA0EF-2DB9-3847-8B87-4A8C406BFCD9}">
      <dgm:prSet/>
      <dgm:spPr/>
      <dgm:t>
        <a:bodyPr/>
        <a:lstStyle/>
        <a:p>
          <a:r>
            <a:rPr lang="es-CR" b="1">
              <a:latin typeface="Aptos" panose="020B0004020202020204" pitchFamily="34" charset="0"/>
            </a:rPr>
            <a:t>Valor público</a:t>
          </a:r>
          <a:r>
            <a:rPr lang="es-CR">
              <a:latin typeface="Aptos" panose="020B0004020202020204" pitchFamily="34" charset="0"/>
            </a:rPr>
            <a:t>: </a:t>
          </a:r>
          <a:r>
            <a:rPr lang="es-ES">
              <a:latin typeface="Aptos" panose="020B0004020202020204" pitchFamily="34" charset="0"/>
            </a:rPr>
            <a:t>puede definirse como algo que es valorado por el público o que es bueno para el público en función de varios criterios: transparencia, equidad, etc.</a:t>
          </a:r>
          <a:endParaRPr lang="en-US">
            <a:latin typeface="Aptos" panose="020B0004020202020204" pitchFamily="34" charset="0"/>
          </a:endParaRPr>
        </a:p>
      </dgm:t>
    </dgm:pt>
    <dgm:pt modelId="{F6241276-654A-CC4C-9505-AF6213C381BE}" type="parTrans" cxnId="{B1B257E9-2A48-924B-8F85-71C31A254B96}">
      <dgm:prSet/>
      <dgm:spPr/>
      <dgm:t>
        <a:bodyPr/>
        <a:lstStyle/>
        <a:p>
          <a:endParaRPr lang="es-CR"/>
        </a:p>
      </dgm:t>
    </dgm:pt>
    <dgm:pt modelId="{15A6120B-9340-F04E-8225-C0E98A21EA05}" type="sibTrans" cxnId="{B1B257E9-2A48-924B-8F85-71C31A254B96}">
      <dgm:prSet/>
      <dgm:spPr/>
      <dgm:t>
        <a:bodyPr/>
        <a:lstStyle/>
        <a:p>
          <a:endParaRPr lang="es-CR"/>
        </a:p>
      </dgm:t>
    </dgm:pt>
    <dgm:pt modelId="{D4D71C5F-6867-426E-B633-87844027EE75}" type="pres">
      <dgm:prSet presAssocID="{DF598F4D-A34A-4723-AD82-6D31D528875E}" presName="Name0" presStyleCnt="0">
        <dgm:presLayoutVars>
          <dgm:chMax val="7"/>
          <dgm:dir/>
          <dgm:animLvl val="lvl"/>
          <dgm:resizeHandles val="exact"/>
        </dgm:presLayoutVars>
      </dgm:prSet>
      <dgm:spPr/>
    </dgm:pt>
    <dgm:pt modelId="{C910BF7F-5601-6E4E-B459-5618E02C54C1}" type="pres">
      <dgm:prSet presAssocID="{875DA0EF-2DB9-3847-8B87-4A8C406BFCD9}" presName="circle1" presStyleLbl="node1" presStyleIdx="0" presStyleCnt="2"/>
      <dgm:spPr/>
    </dgm:pt>
    <dgm:pt modelId="{5BBAB4A1-7A6A-864D-B5BE-CD62C1A9DF50}" type="pres">
      <dgm:prSet presAssocID="{875DA0EF-2DB9-3847-8B87-4A8C406BFCD9}" presName="space" presStyleCnt="0"/>
      <dgm:spPr/>
    </dgm:pt>
    <dgm:pt modelId="{2FECE2CB-D14B-A14F-AAAE-2116651EEE8F}" type="pres">
      <dgm:prSet presAssocID="{875DA0EF-2DB9-3847-8B87-4A8C406BFCD9}" presName="rect1" presStyleLbl="alignAcc1" presStyleIdx="0" presStyleCnt="2"/>
      <dgm:spPr/>
    </dgm:pt>
    <dgm:pt modelId="{AA931259-05B3-7340-A24C-F7418F91C54B}" type="pres">
      <dgm:prSet presAssocID="{87A0858A-1AE6-40BA-A9C6-06939209EF8A}" presName="vertSpace2" presStyleLbl="node1" presStyleIdx="0" presStyleCnt="2"/>
      <dgm:spPr/>
    </dgm:pt>
    <dgm:pt modelId="{8BC2A714-247F-9940-8C17-B81803EEB122}" type="pres">
      <dgm:prSet presAssocID="{87A0858A-1AE6-40BA-A9C6-06939209EF8A}" presName="circle2" presStyleLbl="node1" presStyleIdx="1" presStyleCnt="2"/>
      <dgm:spPr/>
    </dgm:pt>
    <dgm:pt modelId="{ED833F29-D17C-F74B-AFEC-9D8EC0701451}" type="pres">
      <dgm:prSet presAssocID="{87A0858A-1AE6-40BA-A9C6-06939209EF8A}" presName="rect2" presStyleLbl="alignAcc1" presStyleIdx="1" presStyleCnt="2"/>
      <dgm:spPr/>
    </dgm:pt>
    <dgm:pt modelId="{A08FBBA8-05AB-4B4A-964E-E383847E93D2}" type="pres">
      <dgm:prSet presAssocID="{875DA0EF-2DB9-3847-8B87-4A8C406BFCD9}" presName="rect1ParTxNoCh" presStyleLbl="alignAcc1" presStyleIdx="1" presStyleCnt="2">
        <dgm:presLayoutVars>
          <dgm:chMax val="1"/>
          <dgm:bulletEnabled val="1"/>
        </dgm:presLayoutVars>
      </dgm:prSet>
      <dgm:spPr/>
    </dgm:pt>
    <dgm:pt modelId="{3DC3E525-1A56-BE40-962F-A9A26913D534}" type="pres">
      <dgm:prSet presAssocID="{87A0858A-1AE6-40BA-A9C6-06939209EF8A}" presName="rect2ParTxNoCh" presStyleLbl="alignAcc1" presStyleIdx="1" presStyleCnt="2">
        <dgm:presLayoutVars>
          <dgm:chMax val="1"/>
          <dgm:bulletEnabled val="1"/>
        </dgm:presLayoutVars>
      </dgm:prSet>
      <dgm:spPr/>
    </dgm:pt>
  </dgm:ptLst>
  <dgm:cxnLst>
    <dgm:cxn modelId="{0BD3EC18-D3F6-8E4B-87F4-54709B949E7E}" type="presOf" srcId="{87A0858A-1AE6-40BA-A9C6-06939209EF8A}" destId="{3DC3E525-1A56-BE40-962F-A9A26913D534}" srcOrd="1" destOrd="0" presId="urn:microsoft.com/office/officeart/2005/8/layout/target3"/>
    <dgm:cxn modelId="{AF285425-EC70-48EF-9044-C4E764309751}" type="presOf" srcId="{DF598F4D-A34A-4723-AD82-6D31D528875E}" destId="{D4D71C5F-6867-426E-B633-87844027EE75}" srcOrd="0" destOrd="0" presId="urn:microsoft.com/office/officeart/2005/8/layout/target3"/>
    <dgm:cxn modelId="{353C266E-33B5-2440-9B14-DA00A959E2A2}" type="presOf" srcId="{87A0858A-1AE6-40BA-A9C6-06939209EF8A}" destId="{ED833F29-D17C-F74B-AFEC-9D8EC0701451}" srcOrd="0" destOrd="0" presId="urn:microsoft.com/office/officeart/2005/8/layout/target3"/>
    <dgm:cxn modelId="{A4FD9282-0400-2845-BA79-4E55AC31451B}" type="presOf" srcId="{875DA0EF-2DB9-3847-8B87-4A8C406BFCD9}" destId="{2FECE2CB-D14B-A14F-AAAE-2116651EEE8F}" srcOrd="0" destOrd="0" presId="urn:microsoft.com/office/officeart/2005/8/layout/target3"/>
    <dgm:cxn modelId="{C07D49B5-AD9B-8C4C-92C8-3E391FF34CC6}" type="presOf" srcId="{875DA0EF-2DB9-3847-8B87-4A8C406BFCD9}" destId="{A08FBBA8-05AB-4B4A-964E-E383847E93D2}" srcOrd="1" destOrd="0" presId="urn:microsoft.com/office/officeart/2005/8/layout/target3"/>
    <dgm:cxn modelId="{1E24B6D1-F418-44FA-AF03-470D316118C8}" srcId="{DF598F4D-A34A-4723-AD82-6D31D528875E}" destId="{87A0858A-1AE6-40BA-A9C6-06939209EF8A}" srcOrd="1" destOrd="0" parTransId="{EB9C6845-8B2A-4743-814F-75800BBEBAED}" sibTransId="{C7CAC702-B7D3-4C74-ABFF-CE13C75C8B44}"/>
    <dgm:cxn modelId="{B1B257E9-2A48-924B-8F85-71C31A254B96}" srcId="{DF598F4D-A34A-4723-AD82-6D31D528875E}" destId="{875DA0EF-2DB9-3847-8B87-4A8C406BFCD9}" srcOrd="0" destOrd="0" parTransId="{F6241276-654A-CC4C-9505-AF6213C381BE}" sibTransId="{15A6120B-9340-F04E-8225-C0E98A21EA05}"/>
    <dgm:cxn modelId="{3B17CD5A-3D5F-D049-8B60-6BA8D5658F59}" type="presParOf" srcId="{D4D71C5F-6867-426E-B633-87844027EE75}" destId="{C910BF7F-5601-6E4E-B459-5618E02C54C1}" srcOrd="0" destOrd="0" presId="urn:microsoft.com/office/officeart/2005/8/layout/target3"/>
    <dgm:cxn modelId="{DCA543A0-996D-BC4E-A112-10F83B090E67}" type="presParOf" srcId="{D4D71C5F-6867-426E-B633-87844027EE75}" destId="{5BBAB4A1-7A6A-864D-B5BE-CD62C1A9DF50}" srcOrd="1" destOrd="0" presId="urn:microsoft.com/office/officeart/2005/8/layout/target3"/>
    <dgm:cxn modelId="{00C50A1C-E55E-B14D-A699-8AF3951EB0B5}" type="presParOf" srcId="{D4D71C5F-6867-426E-B633-87844027EE75}" destId="{2FECE2CB-D14B-A14F-AAAE-2116651EEE8F}" srcOrd="2" destOrd="0" presId="urn:microsoft.com/office/officeart/2005/8/layout/target3"/>
    <dgm:cxn modelId="{CAC28743-477E-C34C-82A2-29E1FA82040F}" type="presParOf" srcId="{D4D71C5F-6867-426E-B633-87844027EE75}" destId="{AA931259-05B3-7340-A24C-F7418F91C54B}" srcOrd="3" destOrd="0" presId="urn:microsoft.com/office/officeart/2005/8/layout/target3"/>
    <dgm:cxn modelId="{4DD9F88B-FFB8-EF42-BBBD-DA6760FD57F5}" type="presParOf" srcId="{D4D71C5F-6867-426E-B633-87844027EE75}" destId="{8BC2A714-247F-9940-8C17-B81803EEB122}" srcOrd="4" destOrd="0" presId="urn:microsoft.com/office/officeart/2005/8/layout/target3"/>
    <dgm:cxn modelId="{FF4D7B37-302B-FA48-8F74-7DDC065E4E71}" type="presParOf" srcId="{D4D71C5F-6867-426E-B633-87844027EE75}" destId="{ED833F29-D17C-F74B-AFEC-9D8EC0701451}" srcOrd="5" destOrd="0" presId="urn:microsoft.com/office/officeart/2005/8/layout/target3"/>
    <dgm:cxn modelId="{B11735FA-3C97-E44F-B12E-91DB5482DC13}" type="presParOf" srcId="{D4D71C5F-6867-426E-B633-87844027EE75}" destId="{A08FBBA8-05AB-4B4A-964E-E383847E93D2}" srcOrd="6" destOrd="0" presId="urn:microsoft.com/office/officeart/2005/8/layout/target3"/>
    <dgm:cxn modelId="{5868B09A-CCA4-6A46-A86F-0BA4B7185812}" type="presParOf" srcId="{D4D71C5F-6867-426E-B633-87844027EE75}" destId="{3DC3E525-1A56-BE40-962F-A9A26913D53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12210-A31E-4CC7-B871-F397212418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R"/>
        </a:p>
      </dgm:t>
    </dgm:pt>
    <dgm:pt modelId="{2B5B7975-34CF-4470-B1FE-D883C82F7D92}">
      <dgm:prSet phldrT="[Texto]"/>
      <dgm:spPr/>
      <dgm:t>
        <a:bodyPr/>
        <a:lstStyle/>
        <a:p>
          <a:r>
            <a:rPr lang="es-CR"/>
            <a:t>Tutorías</a:t>
          </a:r>
        </a:p>
      </dgm:t>
    </dgm:pt>
    <dgm:pt modelId="{4249D84D-D18C-4A34-99F2-C1BE9B39D851}" type="parTrans" cxnId="{B57EF100-6E1C-43DC-9C1E-2E24CDCB4E4A}">
      <dgm:prSet/>
      <dgm:spPr/>
      <dgm:t>
        <a:bodyPr/>
        <a:lstStyle/>
        <a:p>
          <a:endParaRPr lang="es-CR"/>
        </a:p>
      </dgm:t>
    </dgm:pt>
    <dgm:pt modelId="{FEA0E91D-0C5F-4F76-8DB5-6382542D7516}" type="sibTrans" cxnId="{B57EF100-6E1C-43DC-9C1E-2E24CDCB4E4A}">
      <dgm:prSet/>
      <dgm:spPr/>
      <dgm:t>
        <a:bodyPr/>
        <a:lstStyle/>
        <a:p>
          <a:endParaRPr lang="es-CR"/>
        </a:p>
      </dgm:t>
    </dgm:pt>
    <dgm:pt modelId="{56630673-7BAB-4100-A2E8-5FD76BFA1379}">
      <dgm:prSet phldrT="[Texto]"/>
      <dgm:spPr/>
      <dgm:t>
        <a:bodyPr/>
        <a:lstStyle/>
        <a:p>
          <a:r>
            <a:rPr lang="es-CR"/>
            <a:t>Aumenta la permanencia del estudiante en su programa académico</a:t>
          </a:r>
        </a:p>
      </dgm:t>
    </dgm:pt>
    <dgm:pt modelId="{D04172DD-E155-45BC-A2DB-3C48B5172EDF}" type="parTrans" cxnId="{2A1B0B41-9240-4ABF-9DCC-E267F96353DE}">
      <dgm:prSet/>
      <dgm:spPr/>
      <dgm:t>
        <a:bodyPr/>
        <a:lstStyle/>
        <a:p>
          <a:endParaRPr lang="es-CR"/>
        </a:p>
      </dgm:t>
    </dgm:pt>
    <dgm:pt modelId="{B1B658AF-4F1D-47CE-9729-EA59420901A0}" type="sibTrans" cxnId="{2A1B0B41-9240-4ABF-9DCC-E267F96353DE}">
      <dgm:prSet/>
      <dgm:spPr/>
      <dgm:t>
        <a:bodyPr/>
        <a:lstStyle/>
        <a:p>
          <a:endParaRPr lang="es-CR"/>
        </a:p>
      </dgm:t>
    </dgm:pt>
    <dgm:pt modelId="{6AA69226-5D76-42B2-B84A-6151F78C827E}">
      <dgm:prSet phldrT="[Texto]"/>
      <dgm:spPr/>
      <dgm:t>
        <a:bodyPr/>
        <a:lstStyle/>
        <a:p>
          <a:r>
            <a:rPr lang="es-CR"/>
            <a:t>Innovación Pedagógica</a:t>
          </a:r>
        </a:p>
      </dgm:t>
    </dgm:pt>
    <dgm:pt modelId="{9FA3E7D7-ACC6-42CD-A094-7B31F027795B}" type="parTrans" cxnId="{8BFC505B-9930-4DE3-87A8-770B701652BE}">
      <dgm:prSet/>
      <dgm:spPr/>
      <dgm:t>
        <a:bodyPr/>
        <a:lstStyle/>
        <a:p>
          <a:endParaRPr lang="es-CR"/>
        </a:p>
      </dgm:t>
    </dgm:pt>
    <dgm:pt modelId="{C1C52D6B-3F51-46D1-9CD5-FE35EBE41029}" type="sibTrans" cxnId="{8BFC505B-9930-4DE3-87A8-770B701652BE}">
      <dgm:prSet/>
      <dgm:spPr/>
      <dgm:t>
        <a:bodyPr/>
        <a:lstStyle/>
        <a:p>
          <a:endParaRPr lang="es-CR"/>
        </a:p>
      </dgm:t>
    </dgm:pt>
    <dgm:pt modelId="{CE7526DD-61DD-46EE-A498-BEDE7F0D287C}">
      <dgm:prSet phldrT="[Texto]"/>
      <dgm:spPr/>
      <dgm:t>
        <a:bodyPr/>
        <a:lstStyle/>
        <a:p>
          <a:r>
            <a:rPr lang="es-ES"/>
            <a:t>Incorpora nuevas metodologías de enseñanza que promueven la participación activa de los estudiantes y su comprensión profunda de los contenidos.</a:t>
          </a:r>
          <a:endParaRPr lang="es-CR"/>
        </a:p>
      </dgm:t>
    </dgm:pt>
    <dgm:pt modelId="{F32F7C1F-2F66-45BD-BC70-C664A611BAB2}" type="parTrans" cxnId="{986AEB73-05D8-4DBC-A8CC-E8D1B4823739}">
      <dgm:prSet/>
      <dgm:spPr/>
      <dgm:t>
        <a:bodyPr/>
        <a:lstStyle/>
        <a:p>
          <a:endParaRPr lang="es-CR"/>
        </a:p>
      </dgm:t>
    </dgm:pt>
    <dgm:pt modelId="{F50C7ABB-FC06-46EC-BB6E-BD4B00816DAA}" type="sibTrans" cxnId="{986AEB73-05D8-4DBC-A8CC-E8D1B4823739}">
      <dgm:prSet/>
      <dgm:spPr/>
      <dgm:t>
        <a:bodyPr/>
        <a:lstStyle/>
        <a:p>
          <a:endParaRPr lang="es-CR"/>
        </a:p>
      </dgm:t>
    </dgm:pt>
    <dgm:pt modelId="{C78BF6AA-B338-44DE-B459-C99942CB1B2C}">
      <dgm:prSet phldrT="[Texto]"/>
      <dgm:spPr/>
      <dgm:t>
        <a:bodyPr/>
        <a:lstStyle/>
        <a:p>
          <a:r>
            <a:rPr lang="es-CR"/>
            <a:t>Incrementa el </a:t>
          </a:r>
          <a:r>
            <a:rPr lang="es-ES"/>
            <a:t>proceso de autoaprendizaje del estudiante y el profesor se fortalece como un programador de experiencias didácticas y un orientador del proceso.</a:t>
          </a:r>
          <a:endParaRPr lang="es-CR"/>
        </a:p>
      </dgm:t>
    </dgm:pt>
    <dgm:pt modelId="{A490EE43-9341-47DE-9E2C-D355034EE2D7}" type="parTrans" cxnId="{7346151A-3093-44D8-85ED-951F895D7054}">
      <dgm:prSet/>
      <dgm:spPr/>
      <dgm:t>
        <a:bodyPr/>
        <a:lstStyle/>
        <a:p>
          <a:endParaRPr lang="es-CR"/>
        </a:p>
      </dgm:t>
    </dgm:pt>
    <dgm:pt modelId="{2B5EABCD-B865-43A6-B693-15E59501C346}" type="sibTrans" cxnId="{7346151A-3093-44D8-85ED-951F895D7054}">
      <dgm:prSet/>
      <dgm:spPr/>
      <dgm:t>
        <a:bodyPr/>
        <a:lstStyle/>
        <a:p>
          <a:endParaRPr lang="es-CR"/>
        </a:p>
      </dgm:t>
    </dgm:pt>
    <dgm:pt modelId="{72DE8A2D-5DAD-44DC-B75D-A771BAC6398E}">
      <dgm:prSet phldrT="[Texto]"/>
      <dgm:spPr/>
      <dgm:t>
        <a:bodyPr/>
        <a:lstStyle/>
        <a:p>
          <a:r>
            <a:rPr lang="es-CR"/>
            <a:t>Incremento de los espacios creativos en las unidades académicas y de investigación para los docentes y estudiantes.</a:t>
          </a:r>
        </a:p>
      </dgm:t>
    </dgm:pt>
    <dgm:pt modelId="{7CBCD1B8-C255-472F-A4B2-B1738F5173A1}" type="parTrans" cxnId="{E2749844-40E8-4DE3-8094-87F90B994860}">
      <dgm:prSet/>
      <dgm:spPr/>
      <dgm:t>
        <a:bodyPr/>
        <a:lstStyle/>
        <a:p>
          <a:endParaRPr lang="es-CR"/>
        </a:p>
      </dgm:t>
    </dgm:pt>
    <dgm:pt modelId="{62D5DE1E-FC5D-4A5C-ADD3-E51F4C969096}" type="sibTrans" cxnId="{E2749844-40E8-4DE3-8094-87F90B994860}">
      <dgm:prSet/>
      <dgm:spPr/>
      <dgm:t>
        <a:bodyPr/>
        <a:lstStyle/>
        <a:p>
          <a:endParaRPr lang="es-CR"/>
        </a:p>
      </dgm:t>
    </dgm:pt>
    <dgm:pt modelId="{E33EE730-96B7-43A6-9C6D-BDAB9B2807AA}" type="pres">
      <dgm:prSet presAssocID="{AB812210-A31E-4CC7-B871-F3972124189E}" presName="diagram" presStyleCnt="0">
        <dgm:presLayoutVars>
          <dgm:dir/>
          <dgm:animLvl val="lvl"/>
          <dgm:resizeHandles val="exact"/>
        </dgm:presLayoutVars>
      </dgm:prSet>
      <dgm:spPr/>
    </dgm:pt>
    <dgm:pt modelId="{A11C5FD8-1F4C-484E-AC63-D739622CE4DA}" type="pres">
      <dgm:prSet presAssocID="{2B5B7975-34CF-4470-B1FE-D883C82F7D92}" presName="compNode" presStyleCnt="0"/>
      <dgm:spPr/>
    </dgm:pt>
    <dgm:pt modelId="{6E59D2B9-20D1-4E60-A77E-A6D55DF727D6}" type="pres">
      <dgm:prSet presAssocID="{2B5B7975-34CF-4470-B1FE-D883C82F7D92}" presName="childRect" presStyleLbl="bgAcc1" presStyleIdx="0" presStyleCnt="2">
        <dgm:presLayoutVars>
          <dgm:bulletEnabled val="1"/>
        </dgm:presLayoutVars>
      </dgm:prSet>
      <dgm:spPr/>
    </dgm:pt>
    <dgm:pt modelId="{7FDD3452-16AD-4D0C-8004-7C3CD056D9CC}" type="pres">
      <dgm:prSet presAssocID="{2B5B7975-34CF-4470-B1FE-D883C82F7D92}" presName="parentText" presStyleLbl="node1" presStyleIdx="0" presStyleCnt="0">
        <dgm:presLayoutVars>
          <dgm:chMax val="0"/>
          <dgm:bulletEnabled val="1"/>
        </dgm:presLayoutVars>
      </dgm:prSet>
      <dgm:spPr/>
    </dgm:pt>
    <dgm:pt modelId="{2B9BAEF4-2D8F-483E-9A62-9F98B8A54A91}" type="pres">
      <dgm:prSet presAssocID="{2B5B7975-34CF-4470-B1FE-D883C82F7D92}" presName="parentRect" presStyleLbl="alignNode1" presStyleIdx="0" presStyleCnt="2"/>
      <dgm:spPr/>
    </dgm:pt>
    <dgm:pt modelId="{FE3B046B-E9D2-4764-B1AB-D72CDE66FECE}" type="pres">
      <dgm:prSet presAssocID="{2B5B7975-34CF-4470-B1FE-D883C82F7D9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legial con relleno sólido"/>
        </a:ext>
      </dgm:extLst>
    </dgm:pt>
    <dgm:pt modelId="{10969BBF-661B-4C32-AC9D-2C91EC93AA0C}" type="pres">
      <dgm:prSet presAssocID="{FEA0E91D-0C5F-4F76-8DB5-6382542D7516}" presName="sibTrans" presStyleLbl="sibTrans2D1" presStyleIdx="0" presStyleCnt="0"/>
      <dgm:spPr/>
    </dgm:pt>
    <dgm:pt modelId="{3CF5C2B5-9A4C-424F-B623-51421B0CE89D}" type="pres">
      <dgm:prSet presAssocID="{6AA69226-5D76-42B2-B84A-6151F78C827E}" presName="compNode" presStyleCnt="0"/>
      <dgm:spPr/>
    </dgm:pt>
    <dgm:pt modelId="{74C092FB-489C-468C-B6AD-C695B4D6B39C}" type="pres">
      <dgm:prSet presAssocID="{6AA69226-5D76-42B2-B84A-6151F78C827E}" presName="childRect" presStyleLbl="bgAcc1" presStyleIdx="1" presStyleCnt="2">
        <dgm:presLayoutVars>
          <dgm:bulletEnabled val="1"/>
        </dgm:presLayoutVars>
      </dgm:prSet>
      <dgm:spPr/>
    </dgm:pt>
    <dgm:pt modelId="{CBD794F1-6D59-4B73-8B31-52A8CED76B25}" type="pres">
      <dgm:prSet presAssocID="{6AA69226-5D76-42B2-B84A-6151F78C827E}" presName="parentText" presStyleLbl="node1" presStyleIdx="0" presStyleCnt="0">
        <dgm:presLayoutVars>
          <dgm:chMax val="0"/>
          <dgm:bulletEnabled val="1"/>
        </dgm:presLayoutVars>
      </dgm:prSet>
      <dgm:spPr/>
    </dgm:pt>
    <dgm:pt modelId="{BA7F72C2-643F-4214-A519-F4BE51C099E3}" type="pres">
      <dgm:prSet presAssocID="{6AA69226-5D76-42B2-B84A-6151F78C827E}" presName="parentRect" presStyleLbl="alignNode1" presStyleIdx="1" presStyleCnt="2"/>
      <dgm:spPr/>
    </dgm:pt>
    <dgm:pt modelId="{6B9F0B28-E1AD-4BD2-81A8-9290C799E9E1}" type="pres">
      <dgm:prSet presAssocID="{6AA69226-5D76-42B2-B84A-6151F78C827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uevo con relleno sólido"/>
        </a:ext>
      </dgm:extLst>
    </dgm:pt>
  </dgm:ptLst>
  <dgm:cxnLst>
    <dgm:cxn modelId="{B57EF100-6E1C-43DC-9C1E-2E24CDCB4E4A}" srcId="{AB812210-A31E-4CC7-B871-F3972124189E}" destId="{2B5B7975-34CF-4470-B1FE-D883C82F7D92}" srcOrd="0" destOrd="0" parTransId="{4249D84D-D18C-4A34-99F2-C1BE9B39D851}" sibTransId="{FEA0E91D-0C5F-4F76-8DB5-6382542D7516}"/>
    <dgm:cxn modelId="{4E27880F-A50F-4125-A11C-7DFEA1DF0364}" type="presOf" srcId="{72DE8A2D-5DAD-44DC-B75D-A771BAC6398E}" destId="{74C092FB-489C-468C-B6AD-C695B4D6B39C}" srcOrd="0" destOrd="1" presId="urn:microsoft.com/office/officeart/2005/8/layout/bList2"/>
    <dgm:cxn modelId="{7346151A-3093-44D8-85ED-951F895D7054}" srcId="{2B5B7975-34CF-4470-B1FE-D883C82F7D92}" destId="{C78BF6AA-B338-44DE-B459-C99942CB1B2C}" srcOrd="1" destOrd="0" parTransId="{A490EE43-9341-47DE-9E2C-D355034EE2D7}" sibTransId="{2B5EABCD-B865-43A6-B693-15E59501C346}"/>
    <dgm:cxn modelId="{2A1B0B41-9240-4ABF-9DCC-E267F96353DE}" srcId="{2B5B7975-34CF-4470-B1FE-D883C82F7D92}" destId="{56630673-7BAB-4100-A2E8-5FD76BFA1379}" srcOrd="0" destOrd="0" parTransId="{D04172DD-E155-45BC-A2DB-3C48B5172EDF}" sibTransId="{B1B658AF-4F1D-47CE-9729-EA59420901A0}"/>
    <dgm:cxn modelId="{E2749844-40E8-4DE3-8094-87F90B994860}" srcId="{6AA69226-5D76-42B2-B84A-6151F78C827E}" destId="{72DE8A2D-5DAD-44DC-B75D-A771BAC6398E}" srcOrd="1" destOrd="0" parTransId="{7CBCD1B8-C255-472F-A4B2-B1738F5173A1}" sibTransId="{62D5DE1E-FC5D-4A5C-ADD3-E51F4C969096}"/>
    <dgm:cxn modelId="{D9802E4B-ECAF-4FE6-BD08-92379C41D189}" type="presOf" srcId="{6AA69226-5D76-42B2-B84A-6151F78C827E}" destId="{BA7F72C2-643F-4214-A519-F4BE51C099E3}" srcOrd="1" destOrd="0" presId="urn:microsoft.com/office/officeart/2005/8/layout/bList2"/>
    <dgm:cxn modelId="{8BFC505B-9930-4DE3-87A8-770B701652BE}" srcId="{AB812210-A31E-4CC7-B871-F3972124189E}" destId="{6AA69226-5D76-42B2-B84A-6151F78C827E}" srcOrd="1" destOrd="0" parTransId="{9FA3E7D7-ACC6-42CD-A094-7B31F027795B}" sibTransId="{C1C52D6B-3F51-46D1-9CD5-FE35EBE41029}"/>
    <dgm:cxn modelId="{21245067-4C92-4C24-8BB8-AD4E9F262908}" type="presOf" srcId="{CE7526DD-61DD-46EE-A498-BEDE7F0D287C}" destId="{74C092FB-489C-468C-B6AD-C695B4D6B39C}" srcOrd="0" destOrd="0" presId="urn:microsoft.com/office/officeart/2005/8/layout/bList2"/>
    <dgm:cxn modelId="{E0399373-8EFD-48D2-A330-CC46DA236334}" type="presOf" srcId="{2B5B7975-34CF-4470-B1FE-D883C82F7D92}" destId="{7FDD3452-16AD-4D0C-8004-7C3CD056D9CC}" srcOrd="0" destOrd="0" presId="urn:microsoft.com/office/officeart/2005/8/layout/bList2"/>
    <dgm:cxn modelId="{986AEB73-05D8-4DBC-A8CC-E8D1B4823739}" srcId="{6AA69226-5D76-42B2-B84A-6151F78C827E}" destId="{CE7526DD-61DD-46EE-A498-BEDE7F0D287C}" srcOrd="0" destOrd="0" parTransId="{F32F7C1F-2F66-45BD-BC70-C664A611BAB2}" sibTransId="{F50C7ABB-FC06-46EC-BB6E-BD4B00816DAA}"/>
    <dgm:cxn modelId="{6B9BDA8A-2137-4A0C-9B8A-E8986623CF49}" type="presOf" srcId="{6AA69226-5D76-42B2-B84A-6151F78C827E}" destId="{CBD794F1-6D59-4B73-8B31-52A8CED76B25}" srcOrd="0" destOrd="0" presId="urn:microsoft.com/office/officeart/2005/8/layout/bList2"/>
    <dgm:cxn modelId="{FBA761C9-0890-41DF-BF6C-A5590B3EDD76}" type="presOf" srcId="{56630673-7BAB-4100-A2E8-5FD76BFA1379}" destId="{6E59D2B9-20D1-4E60-A77E-A6D55DF727D6}" srcOrd="0" destOrd="0" presId="urn:microsoft.com/office/officeart/2005/8/layout/bList2"/>
    <dgm:cxn modelId="{8E9E54DF-1D5B-47F7-A68B-3B3E72D68133}" type="presOf" srcId="{2B5B7975-34CF-4470-B1FE-D883C82F7D92}" destId="{2B9BAEF4-2D8F-483E-9A62-9F98B8A54A91}" srcOrd="1" destOrd="0" presId="urn:microsoft.com/office/officeart/2005/8/layout/bList2"/>
    <dgm:cxn modelId="{992209ED-F8D2-4824-9918-840A3759EDB7}" type="presOf" srcId="{C78BF6AA-B338-44DE-B459-C99942CB1B2C}" destId="{6E59D2B9-20D1-4E60-A77E-A6D55DF727D6}" srcOrd="0" destOrd="1" presId="urn:microsoft.com/office/officeart/2005/8/layout/bList2"/>
    <dgm:cxn modelId="{B0EED5FA-20FA-4EA4-A4D8-DD1B7F1D645A}" type="presOf" srcId="{FEA0E91D-0C5F-4F76-8DB5-6382542D7516}" destId="{10969BBF-661B-4C32-AC9D-2C91EC93AA0C}" srcOrd="0" destOrd="0" presId="urn:microsoft.com/office/officeart/2005/8/layout/bList2"/>
    <dgm:cxn modelId="{4B438CFC-408E-4136-A608-5DAA222CFB9E}" type="presOf" srcId="{AB812210-A31E-4CC7-B871-F3972124189E}" destId="{E33EE730-96B7-43A6-9C6D-BDAB9B2807AA}" srcOrd="0" destOrd="0" presId="urn:microsoft.com/office/officeart/2005/8/layout/bList2"/>
    <dgm:cxn modelId="{3DFE1D70-4006-4ABE-9A7F-98A2AF995CAB}" type="presParOf" srcId="{E33EE730-96B7-43A6-9C6D-BDAB9B2807AA}" destId="{A11C5FD8-1F4C-484E-AC63-D739622CE4DA}" srcOrd="0" destOrd="0" presId="urn:microsoft.com/office/officeart/2005/8/layout/bList2"/>
    <dgm:cxn modelId="{EF58FA00-6F97-4361-82D7-225E0EA7E493}" type="presParOf" srcId="{A11C5FD8-1F4C-484E-AC63-D739622CE4DA}" destId="{6E59D2B9-20D1-4E60-A77E-A6D55DF727D6}" srcOrd="0" destOrd="0" presId="urn:microsoft.com/office/officeart/2005/8/layout/bList2"/>
    <dgm:cxn modelId="{D47A04D2-D192-4BC1-AC95-A4D053A53C1B}" type="presParOf" srcId="{A11C5FD8-1F4C-484E-AC63-D739622CE4DA}" destId="{7FDD3452-16AD-4D0C-8004-7C3CD056D9CC}" srcOrd="1" destOrd="0" presId="urn:microsoft.com/office/officeart/2005/8/layout/bList2"/>
    <dgm:cxn modelId="{6F2098A3-FF91-469E-AA4D-B5E2E6A816E5}" type="presParOf" srcId="{A11C5FD8-1F4C-484E-AC63-D739622CE4DA}" destId="{2B9BAEF4-2D8F-483E-9A62-9F98B8A54A91}" srcOrd="2" destOrd="0" presId="urn:microsoft.com/office/officeart/2005/8/layout/bList2"/>
    <dgm:cxn modelId="{F9F103BB-2427-4F36-A9EC-BF5B320AB55C}" type="presParOf" srcId="{A11C5FD8-1F4C-484E-AC63-D739622CE4DA}" destId="{FE3B046B-E9D2-4764-B1AB-D72CDE66FECE}" srcOrd="3" destOrd="0" presId="urn:microsoft.com/office/officeart/2005/8/layout/bList2"/>
    <dgm:cxn modelId="{F95CC7C4-1D4E-4CF2-BBB2-BFB2D1607C2C}" type="presParOf" srcId="{E33EE730-96B7-43A6-9C6D-BDAB9B2807AA}" destId="{10969BBF-661B-4C32-AC9D-2C91EC93AA0C}" srcOrd="1" destOrd="0" presId="urn:microsoft.com/office/officeart/2005/8/layout/bList2"/>
    <dgm:cxn modelId="{CA8B8DB1-9097-42AE-8D3A-9229CE972894}" type="presParOf" srcId="{E33EE730-96B7-43A6-9C6D-BDAB9B2807AA}" destId="{3CF5C2B5-9A4C-424F-B623-51421B0CE89D}" srcOrd="2" destOrd="0" presId="urn:microsoft.com/office/officeart/2005/8/layout/bList2"/>
    <dgm:cxn modelId="{05E5693D-9D36-47C8-A8C9-DBFC7F448396}" type="presParOf" srcId="{3CF5C2B5-9A4C-424F-B623-51421B0CE89D}" destId="{74C092FB-489C-468C-B6AD-C695B4D6B39C}" srcOrd="0" destOrd="0" presId="urn:microsoft.com/office/officeart/2005/8/layout/bList2"/>
    <dgm:cxn modelId="{72BA9169-16A2-4A6C-ADB5-08D041DFC76F}" type="presParOf" srcId="{3CF5C2B5-9A4C-424F-B623-51421B0CE89D}" destId="{CBD794F1-6D59-4B73-8B31-52A8CED76B25}" srcOrd="1" destOrd="0" presId="urn:microsoft.com/office/officeart/2005/8/layout/bList2"/>
    <dgm:cxn modelId="{1D997C5B-E224-4696-8340-9ABBBC08389B}" type="presParOf" srcId="{3CF5C2B5-9A4C-424F-B623-51421B0CE89D}" destId="{BA7F72C2-643F-4214-A519-F4BE51C099E3}" srcOrd="2" destOrd="0" presId="urn:microsoft.com/office/officeart/2005/8/layout/bList2"/>
    <dgm:cxn modelId="{A0FEC4C1-6D9A-4CD6-9FC0-859710840B9C}" type="presParOf" srcId="{3CF5C2B5-9A4C-424F-B623-51421B0CE89D}" destId="{6B9F0B28-E1AD-4BD2-81A8-9290C799E9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12210-A31E-4CC7-B871-F397212418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R"/>
        </a:p>
      </dgm:t>
    </dgm:pt>
    <dgm:pt modelId="{2B5B7975-34CF-4470-B1FE-D883C82F7D92}">
      <dgm:prSet phldrT="[Texto]"/>
      <dgm:spPr/>
      <dgm:t>
        <a:bodyPr/>
        <a:lstStyle/>
        <a:p>
          <a:r>
            <a:rPr lang="es-CR"/>
            <a:t>Transferencia de conocimiento</a:t>
          </a:r>
        </a:p>
      </dgm:t>
    </dgm:pt>
    <dgm:pt modelId="{4249D84D-D18C-4A34-99F2-C1BE9B39D851}" type="parTrans" cxnId="{B57EF100-6E1C-43DC-9C1E-2E24CDCB4E4A}">
      <dgm:prSet/>
      <dgm:spPr/>
      <dgm:t>
        <a:bodyPr/>
        <a:lstStyle/>
        <a:p>
          <a:endParaRPr lang="es-CR"/>
        </a:p>
      </dgm:t>
    </dgm:pt>
    <dgm:pt modelId="{FEA0E91D-0C5F-4F76-8DB5-6382542D7516}" type="sibTrans" cxnId="{B57EF100-6E1C-43DC-9C1E-2E24CDCB4E4A}">
      <dgm:prSet/>
      <dgm:spPr/>
      <dgm:t>
        <a:bodyPr/>
        <a:lstStyle/>
        <a:p>
          <a:endParaRPr lang="es-CR"/>
        </a:p>
      </dgm:t>
    </dgm:pt>
    <dgm:pt modelId="{56630673-7BAB-4100-A2E8-5FD76BFA1379}">
      <dgm:prSet phldrT="[Texto]"/>
      <dgm:spPr/>
      <dgm:t>
        <a:bodyPr/>
        <a:lstStyle/>
        <a:p>
          <a:r>
            <a:rPr lang="es-ES"/>
            <a:t>Facilita la transferencia de conocimientos y tecnologías desarrolladas en la UCR hacia el sector público y privado para resolver problemas reales.</a:t>
          </a:r>
          <a:endParaRPr lang="es-CR"/>
        </a:p>
      </dgm:t>
    </dgm:pt>
    <dgm:pt modelId="{D04172DD-E155-45BC-A2DB-3C48B5172EDF}" type="parTrans" cxnId="{2A1B0B41-9240-4ABF-9DCC-E267F96353DE}">
      <dgm:prSet/>
      <dgm:spPr/>
      <dgm:t>
        <a:bodyPr/>
        <a:lstStyle/>
        <a:p>
          <a:endParaRPr lang="es-CR"/>
        </a:p>
      </dgm:t>
    </dgm:pt>
    <dgm:pt modelId="{B1B658AF-4F1D-47CE-9729-EA59420901A0}" type="sibTrans" cxnId="{2A1B0B41-9240-4ABF-9DCC-E267F96353DE}">
      <dgm:prSet/>
      <dgm:spPr/>
      <dgm:t>
        <a:bodyPr/>
        <a:lstStyle/>
        <a:p>
          <a:endParaRPr lang="es-CR"/>
        </a:p>
      </dgm:t>
    </dgm:pt>
    <dgm:pt modelId="{6AA69226-5D76-42B2-B84A-6151F78C827E}">
      <dgm:prSet phldrT="[Texto]"/>
      <dgm:spPr/>
      <dgm:t>
        <a:bodyPr/>
        <a:lstStyle/>
        <a:p>
          <a:r>
            <a:rPr lang="es-CR"/>
            <a:t>Investigación aplicada</a:t>
          </a:r>
        </a:p>
      </dgm:t>
    </dgm:pt>
    <dgm:pt modelId="{9FA3E7D7-ACC6-42CD-A094-7B31F027795B}" type="parTrans" cxnId="{8BFC505B-9930-4DE3-87A8-770B701652BE}">
      <dgm:prSet/>
      <dgm:spPr/>
      <dgm:t>
        <a:bodyPr/>
        <a:lstStyle/>
        <a:p>
          <a:endParaRPr lang="es-CR"/>
        </a:p>
      </dgm:t>
    </dgm:pt>
    <dgm:pt modelId="{C1C52D6B-3F51-46D1-9CD5-FE35EBE41029}" type="sibTrans" cxnId="{8BFC505B-9930-4DE3-87A8-770B701652BE}">
      <dgm:prSet/>
      <dgm:spPr/>
      <dgm:t>
        <a:bodyPr/>
        <a:lstStyle/>
        <a:p>
          <a:endParaRPr lang="es-CR"/>
        </a:p>
      </dgm:t>
    </dgm:pt>
    <dgm:pt modelId="{CE7526DD-61DD-46EE-A498-BEDE7F0D287C}">
      <dgm:prSet phldrT="[Texto]"/>
      <dgm:spPr/>
      <dgm:t>
        <a:bodyPr/>
        <a:lstStyle/>
        <a:p>
          <a:r>
            <a:rPr lang="es-ES"/>
            <a:t>Aumenta el uso y aprovechamiento de los resultados sobre salud pública, el desarrollo sostenible y las tecnologías accesibles.</a:t>
          </a:r>
          <a:endParaRPr lang="es-CR"/>
        </a:p>
      </dgm:t>
    </dgm:pt>
    <dgm:pt modelId="{F32F7C1F-2F66-45BD-BC70-C664A611BAB2}" type="parTrans" cxnId="{986AEB73-05D8-4DBC-A8CC-E8D1B4823739}">
      <dgm:prSet/>
      <dgm:spPr/>
      <dgm:t>
        <a:bodyPr/>
        <a:lstStyle/>
        <a:p>
          <a:endParaRPr lang="es-CR"/>
        </a:p>
      </dgm:t>
    </dgm:pt>
    <dgm:pt modelId="{F50C7ABB-FC06-46EC-BB6E-BD4B00816DAA}" type="sibTrans" cxnId="{986AEB73-05D8-4DBC-A8CC-E8D1B4823739}">
      <dgm:prSet/>
      <dgm:spPr/>
      <dgm:t>
        <a:bodyPr/>
        <a:lstStyle/>
        <a:p>
          <a:endParaRPr lang="es-CR"/>
        </a:p>
      </dgm:t>
    </dgm:pt>
    <dgm:pt modelId="{C78BF6AA-B338-44DE-B459-C99942CB1B2C}">
      <dgm:prSet phldrT="[Texto]"/>
      <dgm:spPr/>
      <dgm:t>
        <a:bodyPr/>
        <a:lstStyle/>
        <a:p>
          <a:r>
            <a:rPr lang="es-CR"/>
            <a:t>Incrementa la capacidad del sector productivo para incorporar nuevos modelos de negocio, enfrentar el cambio climático y aumentar su resiliencia. </a:t>
          </a:r>
        </a:p>
      </dgm:t>
    </dgm:pt>
    <dgm:pt modelId="{A490EE43-9341-47DE-9E2C-D355034EE2D7}" type="parTrans" cxnId="{7346151A-3093-44D8-85ED-951F895D7054}">
      <dgm:prSet/>
      <dgm:spPr/>
      <dgm:t>
        <a:bodyPr/>
        <a:lstStyle/>
        <a:p>
          <a:endParaRPr lang="es-CR"/>
        </a:p>
      </dgm:t>
    </dgm:pt>
    <dgm:pt modelId="{2B5EABCD-B865-43A6-B693-15E59501C346}" type="sibTrans" cxnId="{7346151A-3093-44D8-85ED-951F895D7054}">
      <dgm:prSet/>
      <dgm:spPr/>
      <dgm:t>
        <a:bodyPr/>
        <a:lstStyle/>
        <a:p>
          <a:endParaRPr lang="es-CR"/>
        </a:p>
      </dgm:t>
    </dgm:pt>
    <dgm:pt modelId="{72DE8A2D-5DAD-44DC-B75D-A771BAC6398E}">
      <dgm:prSet phldrT="[Texto]"/>
      <dgm:spPr/>
      <dgm:t>
        <a:bodyPr/>
        <a:lstStyle/>
        <a:p>
          <a:r>
            <a:rPr lang="es-CR"/>
            <a:t>Incrementa la participación de los estudiantes en procesos de investigación aplicada permitiendo la detección de cuadros de relevo científico.</a:t>
          </a:r>
        </a:p>
      </dgm:t>
    </dgm:pt>
    <dgm:pt modelId="{7CBCD1B8-C255-472F-A4B2-B1738F5173A1}" type="parTrans" cxnId="{E2749844-40E8-4DE3-8094-87F90B994860}">
      <dgm:prSet/>
      <dgm:spPr/>
      <dgm:t>
        <a:bodyPr/>
        <a:lstStyle/>
        <a:p>
          <a:endParaRPr lang="es-CR"/>
        </a:p>
      </dgm:t>
    </dgm:pt>
    <dgm:pt modelId="{62D5DE1E-FC5D-4A5C-ADD3-E51F4C969096}" type="sibTrans" cxnId="{E2749844-40E8-4DE3-8094-87F90B994860}">
      <dgm:prSet/>
      <dgm:spPr/>
      <dgm:t>
        <a:bodyPr/>
        <a:lstStyle/>
        <a:p>
          <a:endParaRPr lang="es-CR"/>
        </a:p>
      </dgm:t>
    </dgm:pt>
    <dgm:pt modelId="{E33EE730-96B7-43A6-9C6D-BDAB9B2807AA}" type="pres">
      <dgm:prSet presAssocID="{AB812210-A31E-4CC7-B871-F3972124189E}" presName="diagram" presStyleCnt="0">
        <dgm:presLayoutVars>
          <dgm:dir/>
          <dgm:animLvl val="lvl"/>
          <dgm:resizeHandles val="exact"/>
        </dgm:presLayoutVars>
      </dgm:prSet>
      <dgm:spPr/>
    </dgm:pt>
    <dgm:pt modelId="{A11C5FD8-1F4C-484E-AC63-D739622CE4DA}" type="pres">
      <dgm:prSet presAssocID="{2B5B7975-34CF-4470-B1FE-D883C82F7D92}" presName="compNode" presStyleCnt="0"/>
      <dgm:spPr/>
    </dgm:pt>
    <dgm:pt modelId="{6E59D2B9-20D1-4E60-A77E-A6D55DF727D6}" type="pres">
      <dgm:prSet presAssocID="{2B5B7975-34CF-4470-B1FE-D883C82F7D92}" presName="childRect" presStyleLbl="bgAcc1" presStyleIdx="0" presStyleCnt="2">
        <dgm:presLayoutVars>
          <dgm:bulletEnabled val="1"/>
        </dgm:presLayoutVars>
      </dgm:prSet>
      <dgm:spPr/>
    </dgm:pt>
    <dgm:pt modelId="{7FDD3452-16AD-4D0C-8004-7C3CD056D9CC}" type="pres">
      <dgm:prSet presAssocID="{2B5B7975-34CF-4470-B1FE-D883C82F7D92}" presName="parentText" presStyleLbl="node1" presStyleIdx="0" presStyleCnt="0">
        <dgm:presLayoutVars>
          <dgm:chMax val="0"/>
          <dgm:bulletEnabled val="1"/>
        </dgm:presLayoutVars>
      </dgm:prSet>
      <dgm:spPr/>
    </dgm:pt>
    <dgm:pt modelId="{2B9BAEF4-2D8F-483E-9A62-9F98B8A54A91}" type="pres">
      <dgm:prSet presAssocID="{2B5B7975-34CF-4470-B1FE-D883C82F7D92}" presName="parentRect" presStyleLbl="alignNode1" presStyleIdx="0" presStyleCnt="2"/>
      <dgm:spPr/>
    </dgm:pt>
    <dgm:pt modelId="{FE3B046B-E9D2-4764-B1AB-D72CDE66FECE}" type="pres">
      <dgm:prSet presAssocID="{2B5B7975-34CF-4470-B1FE-D883C82F7D9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luvia de ideas con relleno sólido"/>
        </a:ext>
      </dgm:extLst>
    </dgm:pt>
    <dgm:pt modelId="{10969BBF-661B-4C32-AC9D-2C91EC93AA0C}" type="pres">
      <dgm:prSet presAssocID="{FEA0E91D-0C5F-4F76-8DB5-6382542D7516}" presName="sibTrans" presStyleLbl="sibTrans2D1" presStyleIdx="0" presStyleCnt="0"/>
      <dgm:spPr/>
    </dgm:pt>
    <dgm:pt modelId="{3CF5C2B5-9A4C-424F-B623-51421B0CE89D}" type="pres">
      <dgm:prSet presAssocID="{6AA69226-5D76-42B2-B84A-6151F78C827E}" presName="compNode" presStyleCnt="0"/>
      <dgm:spPr/>
    </dgm:pt>
    <dgm:pt modelId="{74C092FB-489C-468C-B6AD-C695B4D6B39C}" type="pres">
      <dgm:prSet presAssocID="{6AA69226-5D76-42B2-B84A-6151F78C827E}" presName="childRect" presStyleLbl="bgAcc1" presStyleIdx="1" presStyleCnt="2">
        <dgm:presLayoutVars>
          <dgm:bulletEnabled val="1"/>
        </dgm:presLayoutVars>
      </dgm:prSet>
      <dgm:spPr/>
    </dgm:pt>
    <dgm:pt modelId="{CBD794F1-6D59-4B73-8B31-52A8CED76B25}" type="pres">
      <dgm:prSet presAssocID="{6AA69226-5D76-42B2-B84A-6151F78C827E}" presName="parentText" presStyleLbl="node1" presStyleIdx="0" presStyleCnt="0">
        <dgm:presLayoutVars>
          <dgm:chMax val="0"/>
          <dgm:bulletEnabled val="1"/>
        </dgm:presLayoutVars>
      </dgm:prSet>
      <dgm:spPr/>
    </dgm:pt>
    <dgm:pt modelId="{BA7F72C2-643F-4214-A519-F4BE51C099E3}" type="pres">
      <dgm:prSet presAssocID="{6AA69226-5D76-42B2-B84A-6151F78C827E}" presName="parentRect" presStyleLbl="alignNode1" presStyleIdx="1" presStyleCnt="2"/>
      <dgm:spPr/>
    </dgm:pt>
    <dgm:pt modelId="{6B9F0B28-E1AD-4BD2-81A8-9290C799E9E1}" type="pres">
      <dgm:prSet presAssocID="{6AA69226-5D76-42B2-B84A-6151F78C827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ujer científica con relleno sólido"/>
        </a:ext>
      </dgm:extLst>
    </dgm:pt>
  </dgm:ptLst>
  <dgm:cxnLst>
    <dgm:cxn modelId="{B57EF100-6E1C-43DC-9C1E-2E24CDCB4E4A}" srcId="{AB812210-A31E-4CC7-B871-F3972124189E}" destId="{2B5B7975-34CF-4470-B1FE-D883C82F7D92}" srcOrd="0" destOrd="0" parTransId="{4249D84D-D18C-4A34-99F2-C1BE9B39D851}" sibTransId="{FEA0E91D-0C5F-4F76-8DB5-6382542D7516}"/>
    <dgm:cxn modelId="{4E27880F-A50F-4125-A11C-7DFEA1DF0364}" type="presOf" srcId="{72DE8A2D-5DAD-44DC-B75D-A771BAC6398E}" destId="{74C092FB-489C-468C-B6AD-C695B4D6B39C}" srcOrd="0" destOrd="1" presId="urn:microsoft.com/office/officeart/2005/8/layout/bList2"/>
    <dgm:cxn modelId="{7346151A-3093-44D8-85ED-951F895D7054}" srcId="{2B5B7975-34CF-4470-B1FE-D883C82F7D92}" destId="{C78BF6AA-B338-44DE-B459-C99942CB1B2C}" srcOrd="1" destOrd="0" parTransId="{A490EE43-9341-47DE-9E2C-D355034EE2D7}" sibTransId="{2B5EABCD-B865-43A6-B693-15E59501C346}"/>
    <dgm:cxn modelId="{2A1B0B41-9240-4ABF-9DCC-E267F96353DE}" srcId="{2B5B7975-34CF-4470-B1FE-D883C82F7D92}" destId="{56630673-7BAB-4100-A2E8-5FD76BFA1379}" srcOrd="0" destOrd="0" parTransId="{D04172DD-E155-45BC-A2DB-3C48B5172EDF}" sibTransId="{B1B658AF-4F1D-47CE-9729-EA59420901A0}"/>
    <dgm:cxn modelId="{E2749844-40E8-4DE3-8094-87F90B994860}" srcId="{6AA69226-5D76-42B2-B84A-6151F78C827E}" destId="{72DE8A2D-5DAD-44DC-B75D-A771BAC6398E}" srcOrd="1" destOrd="0" parTransId="{7CBCD1B8-C255-472F-A4B2-B1738F5173A1}" sibTransId="{62D5DE1E-FC5D-4A5C-ADD3-E51F4C969096}"/>
    <dgm:cxn modelId="{D9802E4B-ECAF-4FE6-BD08-92379C41D189}" type="presOf" srcId="{6AA69226-5D76-42B2-B84A-6151F78C827E}" destId="{BA7F72C2-643F-4214-A519-F4BE51C099E3}" srcOrd="1" destOrd="0" presId="urn:microsoft.com/office/officeart/2005/8/layout/bList2"/>
    <dgm:cxn modelId="{8BFC505B-9930-4DE3-87A8-770B701652BE}" srcId="{AB812210-A31E-4CC7-B871-F3972124189E}" destId="{6AA69226-5D76-42B2-B84A-6151F78C827E}" srcOrd="1" destOrd="0" parTransId="{9FA3E7D7-ACC6-42CD-A094-7B31F027795B}" sibTransId="{C1C52D6B-3F51-46D1-9CD5-FE35EBE41029}"/>
    <dgm:cxn modelId="{21245067-4C92-4C24-8BB8-AD4E9F262908}" type="presOf" srcId="{CE7526DD-61DD-46EE-A498-BEDE7F0D287C}" destId="{74C092FB-489C-468C-B6AD-C695B4D6B39C}" srcOrd="0" destOrd="0" presId="urn:microsoft.com/office/officeart/2005/8/layout/bList2"/>
    <dgm:cxn modelId="{E0399373-8EFD-48D2-A330-CC46DA236334}" type="presOf" srcId="{2B5B7975-34CF-4470-B1FE-D883C82F7D92}" destId="{7FDD3452-16AD-4D0C-8004-7C3CD056D9CC}" srcOrd="0" destOrd="0" presId="urn:microsoft.com/office/officeart/2005/8/layout/bList2"/>
    <dgm:cxn modelId="{986AEB73-05D8-4DBC-A8CC-E8D1B4823739}" srcId="{6AA69226-5D76-42B2-B84A-6151F78C827E}" destId="{CE7526DD-61DD-46EE-A498-BEDE7F0D287C}" srcOrd="0" destOrd="0" parTransId="{F32F7C1F-2F66-45BD-BC70-C664A611BAB2}" sibTransId="{F50C7ABB-FC06-46EC-BB6E-BD4B00816DAA}"/>
    <dgm:cxn modelId="{6B9BDA8A-2137-4A0C-9B8A-E8986623CF49}" type="presOf" srcId="{6AA69226-5D76-42B2-B84A-6151F78C827E}" destId="{CBD794F1-6D59-4B73-8B31-52A8CED76B25}" srcOrd="0" destOrd="0" presId="urn:microsoft.com/office/officeart/2005/8/layout/bList2"/>
    <dgm:cxn modelId="{FBA761C9-0890-41DF-BF6C-A5590B3EDD76}" type="presOf" srcId="{56630673-7BAB-4100-A2E8-5FD76BFA1379}" destId="{6E59D2B9-20D1-4E60-A77E-A6D55DF727D6}" srcOrd="0" destOrd="0" presId="urn:microsoft.com/office/officeart/2005/8/layout/bList2"/>
    <dgm:cxn modelId="{8E9E54DF-1D5B-47F7-A68B-3B3E72D68133}" type="presOf" srcId="{2B5B7975-34CF-4470-B1FE-D883C82F7D92}" destId="{2B9BAEF4-2D8F-483E-9A62-9F98B8A54A91}" srcOrd="1" destOrd="0" presId="urn:microsoft.com/office/officeart/2005/8/layout/bList2"/>
    <dgm:cxn modelId="{992209ED-F8D2-4824-9918-840A3759EDB7}" type="presOf" srcId="{C78BF6AA-B338-44DE-B459-C99942CB1B2C}" destId="{6E59D2B9-20D1-4E60-A77E-A6D55DF727D6}" srcOrd="0" destOrd="1" presId="urn:microsoft.com/office/officeart/2005/8/layout/bList2"/>
    <dgm:cxn modelId="{B0EED5FA-20FA-4EA4-A4D8-DD1B7F1D645A}" type="presOf" srcId="{FEA0E91D-0C5F-4F76-8DB5-6382542D7516}" destId="{10969BBF-661B-4C32-AC9D-2C91EC93AA0C}" srcOrd="0" destOrd="0" presId="urn:microsoft.com/office/officeart/2005/8/layout/bList2"/>
    <dgm:cxn modelId="{4B438CFC-408E-4136-A608-5DAA222CFB9E}" type="presOf" srcId="{AB812210-A31E-4CC7-B871-F3972124189E}" destId="{E33EE730-96B7-43A6-9C6D-BDAB9B2807AA}" srcOrd="0" destOrd="0" presId="urn:microsoft.com/office/officeart/2005/8/layout/bList2"/>
    <dgm:cxn modelId="{3DFE1D70-4006-4ABE-9A7F-98A2AF995CAB}" type="presParOf" srcId="{E33EE730-96B7-43A6-9C6D-BDAB9B2807AA}" destId="{A11C5FD8-1F4C-484E-AC63-D739622CE4DA}" srcOrd="0" destOrd="0" presId="urn:microsoft.com/office/officeart/2005/8/layout/bList2"/>
    <dgm:cxn modelId="{EF58FA00-6F97-4361-82D7-225E0EA7E493}" type="presParOf" srcId="{A11C5FD8-1F4C-484E-AC63-D739622CE4DA}" destId="{6E59D2B9-20D1-4E60-A77E-A6D55DF727D6}" srcOrd="0" destOrd="0" presId="urn:microsoft.com/office/officeart/2005/8/layout/bList2"/>
    <dgm:cxn modelId="{D47A04D2-D192-4BC1-AC95-A4D053A53C1B}" type="presParOf" srcId="{A11C5FD8-1F4C-484E-AC63-D739622CE4DA}" destId="{7FDD3452-16AD-4D0C-8004-7C3CD056D9CC}" srcOrd="1" destOrd="0" presId="urn:microsoft.com/office/officeart/2005/8/layout/bList2"/>
    <dgm:cxn modelId="{6F2098A3-FF91-469E-AA4D-B5E2E6A816E5}" type="presParOf" srcId="{A11C5FD8-1F4C-484E-AC63-D739622CE4DA}" destId="{2B9BAEF4-2D8F-483E-9A62-9F98B8A54A91}" srcOrd="2" destOrd="0" presId="urn:microsoft.com/office/officeart/2005/8/layout/bList2"/>
    <dgm:cxn modelId="{F9F103BB-2427-4F36-A9EC-BF5B320AB55C}" type="presParOf" srcId="{A11C5FD8-1F4C-484E-AC63-D739622CE4DA}" destId="{FE3B046B-E9D2-4764-B1AB-D72CDE66FECE}" srcOrd="3" destOrd="0" presId="urn:microsoft.com/office/officeart/2005/8/layout/bList2"/>
    <dgm:cxn modelId="{F95CC7C4-1D4E-4CF2-BBB2-BFB2D1607C2C}" type="presParOf" srcId="{E33EE730-96B7-43A6-9C6D-BDAB9B2807AA}" destId="{10969BBF-661B-4C32-AC9D-2C91EC93AA0C}" srcOrd="1" destOrd="0" presId="urn:microsoft.com/office/officeart/2005/8/layout/bList2"/>
    <dgm:cxn modelId="{CA8B8DB1-9097-42AE-8D3A-9229CE972894}" type="presParOf" srcId="{E33EE730-96B7-43A6-9C6D-BDAB9B2807AA}" destId="{3CF5C2B5-9A4C-424F-B623-51421B0CE89D}" srcOrd="2" destOrd="0" presId="urn:microsoft.com/office/officeart/2005/8/layout/bList2"/>
    <dgm:cxn modelId="{05E5693D-9D36-47C8-A8C9-DBFC7F448396}" type="presParOf" srcId="{3CF5C2B5-9A4C-424F-B623-51421B0CE89D}" destId="{74C092FB-489C-468C-B6AD-C695B4D6B39C}" srcOrd="0" destOrd="0" presId="urn:microsoft.com/office/officeart/2005/8/layout/bList2"/>
    <dgm:cxn modelId="{72BA9169-16A2-4A6C-ADB5-08D041DFC76F}" type="presParOf" srcId="{3CF5C2B5-9A4C-424F-B623-51421B0CE89D}" destId="{CBD794F1-6D59-4B73-8B31-52A8CED76B25}" srcOrd="1" destOrd="0" presId="urn:microsoft.com/office/officeart/2005/8/layout/bList2"/>
    <dgm:cxn modelId="{1D997C5B-E224-4696-8340-9ABBBC08389B}" type="presParOf" srcId="{3CF5C2B5-9A4C-424F-B623-51421B0CE89D}" destId="{BA7F72C2-643F-4214-A519-F4BE51C099E3}" srcOrd="2" destOrd="0" presId="urn:microsoft.com/office/officeart/2005/8/layout/bList2"/>
    <dgm:cxn modelId="{A0FEC4C1-6D9A-4CD6-9FC0-859710840B9C}" type="presParOf" srcId="{3CF5C2B5-9A4C-424F-B623-51421B0CE89D}" destId="{6B9F0B28-E1AD-4BD2-81A8-9290C799E9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812210-A31E-4CC7-B871-F397212418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R"/>
        </a:p>
      </dgm:t>
    </dgm:pt>
    <dgm:pt modelId="{2B5B7975-34CF-4470-B1FE-D883C82F7D92}">
      <dgm:prSet phldrT="[Texto]"/>
      <dgm:spPr/>
      <dgm:t>
        <a:bodyPr/>
        <a:lstStyle/>
        <a:p>
          <a:r>
            <a:rPr lang="es-CR"/>
            <a:t>Extensión Cultural y Trabajo Comunal</a:t>
          </a:r>
        </a:p>
      </dgm:t>
    </dgm:pt>
    <dgm:pt modelId="{4249D84D-D18C-4A34-99F2-C1BE9B39D851}" type="parTrans" cxnId="{B57EF100-6E1C-43DC-9C1E-2E24CDCB4E4A}">
      <dgm:prSet/>
      <dgm:spPr/>
      <dgm:t>
        <a:bodyPr/>
        <a:lstStyle/>
        <a:p>
          <a:endParaRPr lang="es-CR"/>
        </a:p>
      </dgm:t>
    </dgm:pt>
    <dgm:pt modelId="{FEA0E91D-0C5F-4F76-8DB5-6382542D7516}" type="sibTrans" cxnId="{B57EF100-6E1C-43DC-9C1E-2E24CDCB4E4A}">
      <dgm:prSet/>
      <dgm:spPr/>
      <dgm:t>
        <a:bodyPr/>
        <a:lstStyle/>
        <a:p>
          <a:endParaRPr lang="es-CR"/>
        </a:p>
      </dgm:t>
    </dgm:pt>
    <dgm:pt modelId="{56630673-7BAB-4100-A2E8-5FD76BFA1379}">
      <dgm:prSet phldrT="[Texto]" custT="1"/>
      <dgm:spPr/>
      <dgm:t>
        <a:bodyPr/>
        <a:lstStyle/>
        <a:p>
          <a:r>
            <a:rPr lang="es-ES" sz="1600"/>
            <a:t>Incide en actividades en comunidades para abordar necesidades sociales, como alfabetización, cuidado del medio ambiente o apoyo a grupos vulnerables.</a:t>
          </a:r>
          <a:endParaRPr lang="es-CR" sz="1600"/>
        </a:p>
      </dgm:t>
    </dgm:pt>
    <dgm:pt modelId="{D04172DD-E155-45BC-A2DB-3C48B5172EDF}" type="parTrans" cxnId="{2A1B0B41-9240-4ABF-9DCC-E267F96353DE}">
      <dgm:prSet/>
      <dgm:spPr/>
      <dgm:t>
        <a:bodyPr/>
        <a:lstStyle/>
        <a:p>
          <a:endParaRPr lang="es-CR"/>
        </a:p>
      </dgm:t>
    </dgm:pt>
    <dgm:pt modelId="{B1B658AF-4F1D-47CE-9729-EA59420901A0}" type="sibTrans" cxnId="{2A1B0B41-9240-4ABF-9DCC-E267F96353DE}">
      <dgm:prSet/>
      <dgm:spPr/>
      <dgm:t>
        <a:bodyPr/>
        <a:lstStyle/>
        <a:p>
          <a:endParaRPr lang="es-CR"/>
        </a:p>
      </dgm:t>
    </dgm:pt>
    <dgm:pt modelId="{6AA69226-5D76-42B2-B84A-6151F78C827E}">
      <dgm:prSet phldrT="[Texto]"/>
      <dgm:spPr/>
      <dgm:t>
        <a:bodyPr/>
        <a:lstStyle/>
        <a:p>
          <a:r>
            <a:rPr lang="es-ES"/>
            <a:t>Extensión Docente y Educación Continua</a:t>
          </a:r>
          <a:endParaRPr lang="es-CR"/>
        </a:p>
      </dgm:t>
    </dgm:pt>
    <dgm:pt modelId="{9FA3E7D7-ACC6-42CD-A094-7B31F027795B}" type="parTrans" cxnId="{8BFC505B-9930-4DE3-87A8-770B701652BE}">
      <dgm:prSet/>
      <dgm:spPr/>
      <dgm:t>
        <a:bodyPr/>
        <a:lstStyle/>
        <a:p>
          <a:endParaRPr lang="es-CR"/>
        </a:p>
      </dgm:t>
    </dgm:pt>
    <dgm:pt modelId="{C1C52D6B-3F51-46D1-9CD5-FE35EBE41029}" type="sibTrans" cxnId="{8BFC505B-9930-4DE3-87A8-770B701652BE}">
      <dgm:prSet/>
      <dgm:spPr/>
      <dgm:t>
        <a:bodyPr/>
        <a:lstStyle/>
        <a:p>
          <a:endParaRPr lang="es-CR"/>
        </a:p>
      </dgm:t>
    </dgm:pt>
    <dgm:pt modelId="{CE7526DD-61DD-46EE-A498-BEDE7F0D287C}">
      <dgm:prSet phldrT="[Texto]" custT="1"/>
      <dgm:spPr/>
      <dgm:t>
        <a:bodyPr/>
        <a:lstStyle/>
        <a:p>
          <a:r>
            <a:rPr lang="es-ES" sz="1600"/>
            <a:t>Ofrece educación para toda la vida a lo largo de la vida poniendo a disposición de la sociedad, el saber académico con el propósito de brindar oportunidades de promoción, capacitación y actualización dirigida a fortalecer conocimiento y la habilidad para el desempeño ocupacional y la vida en general de las y los costarricenses.</a:t>
          </a:r>
          <a:endParaRPr lang="es-CR" sz="1600"/>
        </a:p>
      </dgm:t>
    </dgm:pt>
    <dgm:pt modelId="{F32F7C1F-2F66-45BD-BC70-C664A611BAB2}" type="parTrans" cxnId="{986AEB73-05D8-4DBC-A8CC-E8D1B4823739}">
      <dgm:prSet/>
      <dgm:spPr/>
      <dgm:t>
        <a:bodyPr/>
        <a:lstStyle/>
        <a:p>
          <a:endParaRPr lang="es-CR"/>
        </a:p>
      </dgm:t>
    </dgm:pt>
    <dgm:pt modelId="{F50C7ABB-FC06-46EC-BB6E-BD4B00816DAA}" type="sibTrans" cxnId="{986AEB73-05D8-4DBC-A8CC-E8D1B4823739}">
      <dgm:prSet/>
      <dgm:spPr/>
      <dgm:t>
        <a:bodyPr/>
        <a:lstStyle/>
        <a:p>
          <a:endParaRPr lang="es-CR"/>
        </a:p>
      </dgm:t>
    </dgm:pt>
    <dgm:pt modelId="{C78BF6AA-B338-44DE-B459-C99942CB1B2C}">
      <dgm:prSet phldrT="[Texto]" custT="1"/>
      <dgm:spPr/>
      <dgm:t>
        <a:bodyPr/>
        <a:lstStyle/>
        <a:p>
          <a:r>
            <a:rPr lang="es-ES" sz="1600"/>
            <a:t>Facilita los mecanismos de coordinación y cooperación entre la comunidad universitaria y la sociedad para el desarrollo de capacidades en comunidades y grupos menos favorecidas a través de espacios artísticos y lúdicos.</a:t>
          </a:r>
          <a:endParaRPr lang="es-CR" sz="1600"/>
        </a:p>
      </dgm:t>
    </dgm:pt>
    <dgm:pt modelId="{A490EE43-9341-47DE-9E2C-D355034EE2D7}" type="parTrans" cxnId="{7346151A-3093-44D8-85ED-951F895D7054}">
      <dgm:prSet/>
      <dgm:spPr/>
      <dgm:t>
        <a:bodyPr/>
        <a:lstStyle/>
        <a:p>
          <a:endParaRPr lang="es-CR"/>
        </a:p>
      </dgm:t>
    </dgm:pt>
    <dgm:pt modelId="{2B5EABCD-B865-43A6-B693-15E59501C346}" type="sibTrans" cxnId="{7346151A-3093-44D8-85ED-951F895D7054}">
      <dgm:prSet/>
      <dgm:spPr/>
      <dgm:t>
        <a:bodyPr/>
        <a:lstStyle/>
        <a:p>
          <a:endParaRPr lang="es-CR"/>
        </a:p>
      </dgm:t>
    </dgm:pt>
    <dgm:pt modelId="{6AFAD995-57FB-4484-A421-DB5FB990D8BC}">
      <dgm:prSet custT="1"/>
      <dgm:spPr/>
      <dgm:t>
        <a:bodyPr/>
        <a:lstStyle/>
        <a:p>
          <a:r>
            <a:rPr lang="es-ES" sz="1600"/>
            <a:t>Mejora el desarrollo de las actividades educativas estructuradas con objetivos de aprendizaje definidos para el sector público.</a:t>
          </a:r>
          <a:endParaRPr lang="es-CR" sz="1600"/>
        </a:p>
      </dgm:t>
    </dgm:pt>
    <dgm:pt modelId="{2F70A6CD-45C2-42D0-BF51-6357A6D29164}" type="parTrans" cxnId="{BEFA3849-8842-4FA8-AEB1-B8B35ADE57F3}">
      <dgm:prSet/>
      <dgm:spPr/>
      <dgm:t>
        <a:bodyPr/>
        <a:lstStyle/>
        <a:p>
          <a:endParaRPr lang="es-CR"/>
        </a:p>
      </dgm:t>
    </dgm:pt>
    <dgm:pt modelId="{73200DB9-E216-4352-8281-8A468410DCD8}" type="sibTrans" cxnId="{BEFA3849-8842-4FA8-AEB1-B8B35ADE57F3}">
      <dgm:prSet/>
      <dgm:spPr/>
      <dgm:t>
        <a:bodyPr/>
        <a:lstStyle/>
        <a:p>
          <a:endParaRPr lang="es-CR"/>
        </a:p>
      </dgm:t>
    </dgm:pt>
    <dgm:pt modelId="{40C9836F-8E79-44E3-A154-89EBF1538B48}">
      <dgm:prSet/>
      <dgm:spPr/>
      <dgm:t>
        <a:bodyPr/>
        <a:lstStyle/>
        <a:p>
          <a:endParaRPr lang="es-CR" sz="1400"/>
        </a:p>
      </dgm:t>
    </dgm:pt>
    <dgm:pt modelId="{808FA903-6B2D-42C1-B619-FEC7E9E36CFB}" type="parTrans" cxnId="{24C79D35-BCD9-4991-94A0-BDD17F7A6D81}">
      <dgm:prSet/>
      <dgm:spPr/>
      <dgm:t>
        <a:bodyPr/>
        <a:lstStyle/>
        <a:p>
          <a:endParaRPr lang="es-CR"/>
        </a:p>
      </dgm:t>
    </dgm:pt>
    <dgm:pt modelId="{21078DD4-A9FD-4168-995D-D80CCE8E2BA6}" type="sibTrans" cxnId="{24C79D35-BCD9-4991-94A0-BDD17F7A6D81}">
      <dgm:prSet/>
      <dgm:spPr/>
      <dgm:t>
        <a:bodyPr/>
        <a:lstStyle/>
        <a:p>
          <a:endParaRPr lang="es-CR"/>
        </a:p>
      </dgm:t>
    </dgm:pt>
    <dgm:pt modelId="{E33EE730-96B7-43A6-9C6D-BDAB9B2807AA}" type="pres">
      <dgm:prSet presAssocID="{AB812210-A31E-4CC7-B871-F3972124189E}" presName="diagram" presStyleCnt="0">
        <dgm:presLayoutVars>
          <dgm:dir/>
          <dgm:animLvl val="lvl"/>
          <dgm:resizeHandles val="exact"/>
        </dgm:presLayoutVars>
      </dgm:prSet>
      <dgm:spPr/>
    </dgm:pt>
    <dgm:pt modelId="{A11C5FD8-1F4C-484E-AC63-D739622CE4DA}" type="pres">
      <dgm:prSet presAssocID="{2B5B7975-34CF-4470-B1FE-D883C82F7D92}" presName="compNode" presStyleCnt="0"/>
      <dgm:spPr/>
    </dgm:pt>
    <dgm:pt modelId="{6E59D2B9-20D1-4E60-A77E-A6D55DF727D6}" type="pres">
      <dgm:prSet presAssocID="{2B5B7975-34CF-4470-B1FE-D883C82F7D92}" presName="childRect" presStyleLbl="bgAcc1" presStyleIdx="0" presStyleCnt="2">
        <dgm:presLayoutVars>
          <dgm:bulletEnabled val="1"/>
        </dgm:presLayoutVars>
      </dgm:prSet>
      <dgm:spPr/>
    </dgm:pt>
    <dgm:pt modelId="{7FDD3452-16AD-4D0C-8004-7C3CD056D9CC}" type="pres">
      <dgm:prSet presAssocID="{2B5B7975-34CF-4470-B1FE-D883C82F7D92}" presName="parentText" presStyleLbl="node1" presStyleIdx="0" presStyleCnt="0">
        <dgm:presLayoutVars>
          <dgm:chMax val="0"/>
          <dgm:bulletEnabled val="1"/>
        </dgm:presLayoutVars>
      </dgm:prSet>
      <dgm:spPr/>
    </dgm:pt>
    <dgm:pt modelId="{2B9BAEF4-2D8F-483E-9A62-9F98B8A54A91}" type="pres">
      <dgm:prSet presAssocID="{2B5B7975-34CF-4470-B1FE-D883C82F7D92}" presName="parentRect" presStyleLbl="alignNode1" presStyleIdx="0" presStyleCnt="2"/>
      <dgm:spPr/>
    </dgm:pt>
    <dgm:pt modelId="{FE3B046B-E9D2-4764-B1AB-D72CDE66FECE}" type="pres">
      <dgm:prSet presAssocID="{2B5B7975-34CF-4470-B1FE-D883C82F7D9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exiones con relleno sólido"/>
        </a:ext>
      </dgm:extLst>
    </dgm:pt>
    <dgm:pt modelId="{10969BBF-661B-4C32-AC9D-2C91EC93AA0C}" type="pres">
      <dgm:prSet presAssocID="{FEA0E91D-0C5F-4F76-8DB5-6382542D7516}" presName="sibTrans" presStyleLbl="sibTrans2D1" presStyleIdx="0" presStyleCnt="0"/>
      <dgm:spPr/>
    </dgm:pt>
    <dgm:pt modelId="{3CF5C2B5-9A4C-424F-B623-51421B0CE89D}" type="pres">
      <dgm:prSet presAssocID="{6AA69226-5D76-42B2-B84A-6151F78C827E}" presName="compNode" presStyleCnt="0"/>
      <dgm:spPr/>
    </dgm:pt>
    <dgm:pt modelId="{74C092FB-489C-468C-B6AD-C695B4D6B39C}" type="pres">
      <dgm:prSet presAssocID="{6AA69226-5D76-42B2-B84A-6151F78C827E}" presName="childRect" presStyleLbl="bgAcc1" presStyleIdx="1" presStyleCnt="2">
        <dgm:presLayoutVars>
          <dgm:bulletEnabled val="1"/>
        </dgm:presLayoutVars>
      </dgm:prSet>
      <dgm:spPr/>
    </dgm:pt>
    <dgm:pt modelId="{CBD794F1-6D59-4B73-8B31-52A8CED76B25}" type="pres">
      <dgm:prSet presAssocID="{6AA69226-5D76-42B2-B84A-6151F78C827E}" presName="parentText" presStyleLbl="node1" presStyleIdx="0" presStyleCnt="0">
        <dgm:presLayoutVars>
          <dgm:chMax val="0"/>
          <dgm:bulletEnabled val="1"/>
        </dgm:presLayoutVars>
      </dgm:prSet>
      <dgm:spPr/>
    </dgm:pt>
    <dgm:pt modelId="{BA7F72C2-643F-4214-A519-F4BE51C099E3}" type="pres">
      <dgm:prSet presAssocID="{6AA69226-5D76-42B2-B84A-6151F78C827E}" presName="parentRect" presStyleLbl="alignNode1" presStyleIdx="1" presStyleCnt="2"/>
      <dgm:spPr/>
    </dgm:pt>
    <dgm:pt modelId="{6B9F0B28-E1AD-4BD2-81A8-9290C799E9E1}" type="pres">
      <dgm:prSet presAssocID="{6AA69226-5D76-42B2-B84A-6151F78C827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ula de clases con relleno sólido"/>
        </a:ext>
      </dgm:extLst>
    </dgm:pt>
  </dgm:ptLst>
  <dgm:cxnLst>
    <dgm:cxn modelId="{B57EF100-6E1C-43DC-9C1E-2E24CDCB4E4A}" srcId="{AB812210-A31E-4CC7-B871-F3972124189E}" destId="{2B5B7975-34CF-4470-B1FE-D883C82F7D92}" srcOrd="0" destOrd="0" parTransId="{4249D84D-D18C-4A34-99F2-C1BE9B39D851}" sibTransId="{FEA0E91D-0C5F-4F76-8DB5-6382542D7516}"/>
    <dgm:cxn modelId="{7346151A-3093-44D8-85ED-951F895D7054}" srcId="{2B5B7975-34CF-4470-B1FE-D883C82F7D92}" destId="{C78BF6AA-B338-44DE-B459-C99942CB1B2C}" srcOrd="1" destOrd="0" parTransId="{A490EE43-9341-47DE-9E2C-D355034EE2D7}" sibTransId="{2B5EABCD-B865-43A6-B693-15E59501C346}"/>
    <dgm:cxn modelId="{24C79D35-BCD9-4991-94A0-BDD17F7A6D81}" srcId="{6AA69226-5D76-42B2-B84A-6151F78C827E}" destId="{40C9836F-8E79-44E3-A154-89EBF1538B48}" srcOrd="2" destOrd="0" parTransId="{808FA903-6B2D-42C1-B619-FEC7E9E36CFB}" sibTransId="{21078DD4-A9FD-4168-995D-D80CCE8E2BA6}"/>
    <dgm:cxn modelId="{2A1B0B41-9240-4ABF-9DCC-E267F96353DE}" srcId="{2B5B7975-34CF-4470-B1FE-D883C82F7D92}" destId="{56630673-7BAB-4100-A2E8-5FD76BFA1379}" srcOrd="0" destOrd="0" parTransId="{D04172DD-E155-45BC-A2DB-3C48B5172EDF}" sibTransId="{B1B658AF-4F1D-47CE-9729-EA59420901A0}"/>
    <dgm:cxn modelId="{BEFA3849-8842-4FA8-AEB1-B8B35ADE57F3}" srcId="{6AA69226-5D76-42B2-B84A-6151F78C827E}" destId="{6AFAD995-57FB-4484-A421-DB5FB990D8BC}" srcOrd="1" destOrd="0" parTransId="{2F70A6CD-45C2-42D0-BF51-6357A6D29164}" sibTransId="{73200DB9-E216-4352-8281-8A468410DCD8}"/>
    <dgm:cxn modelId="{D9802E4B-ECAF-4FE6-BD08-92379C41D189}" type="presOf" srcId="{6AA69226-5D76-42B2-B84A-6151F78C827E}" destId="{BA7F72C2-643F-4214-A519-F4BE51C099E3}" srcOrd="1" destOrd="0" presId="urn:microsoft.com/office/officeart/2005/8/layout/bList2"/>
    <dgm:cxn modelId="{8BFC505B-9930-4DE3-87A8-770B701652BE}" srcId="{AB812210-A31E-4CC7-B871-F3972124189E}" destId="{6AA69226-5D76-42B2-B84A-6151F78C827E}" srcOrd="1" destOrd="0" parTransId="{9FA3E7D7-ACC6-42CD-A094-7B31F027795B}" sibTransId="{C1C52D6B-3F51-46D1-9CD5-FE35EBE41029}"/>
    <dgm:cxn modelId="{21245067-4C92-4C24-8BB8-AD4E9F262908}" type="presOf" srcId="{CE7526DD-61DD-46EE-A498-BEDE7F0D287C}" destId="{74C092FB-489C-468C-B6AD-C695B4D6B39C}" srcOrd="0" destOrd="0" presId="urn:microsoft.com/office/officeart/2005/8/layout/bList2"/>
    <dgm:cxn modelId="{E0399373-8EFD-48D2-A330-CC46DA236334}" type="presOf" srcId="{2B5B7975-34CF-4470-B1FE-D883C82F7D92}" destId="{7FDD3452-16AD-4D0C-8004-7C3CD056D9CC}" srcOrd="0" destOrd="0" presId="urn:microsoft.com/office/officeart/2005/8/layout/bList2"/>
    <dgm:cxn modelId="{986AEB73-05D8-4DBC-A8CC-E8D1B4823739}" srcId="{6AA69226-5D76-42B2-B84A-6151F78C827E}" destId="{CE7526DD-61DD-46EE-A498-BEDE7F0D287C}" srcOrd="0" destOrd="0" parTransId="{F32F7C1F-2F66-45BD-BC70-C664A611BAB2}" sibTransId="{F50C7ABB-FC06-46EC-BB6E-BD4B00816DAA}"/>
    <dgm:cxn modelId="{6B9BDA8A-2137-4A0C-9B8A-E8986623CF49}" type="presOf" srcId="{6AA69226-5D76-42B2-B84A-6151F78C827E}" destId="{CBD794F1-6D59-4B73-8B31-52A8CED76B25}" srcOrd="0" destOrd="0" presId="urn:microsoft.com/office/officeart/2005/8/layout/bList2"/>
    <dgm:cxn modelId="{C27983C1-F69C-4ACD-8CD7-77A845101D07}" type="presOf" srcId="{6AFAD995-57FB-4484-A421-DB5FB990D8BC}" destId="{74C092FB-489C-468C-B6AD-C695B4D6B39C}" srcOrd="0" destOrd="1" presId="urn:microsoft.com/office/officeart/2005/8/layout/bList2"/>
    <dgm:cxn modelId="{264E4AC6-6B7C-4CE8-BD57-50560D122098}" type="presOf" srcId="{40C9836F-8E79-44E3-A154-89EBF1538B48}" destId="{74C092FB-489C-468C-B6AD-C695B4D6B39C}" srcOrd="0" destOrd="2" presId="urn:microsoft.com/office/officeart/2005/8/layout/bList2"/>
    <dgm:cxn modelId="{FBA761C9-0890-41DF-BF6C-A5590B3EDD76}" type="presOf" srcId="{56630673-7BAB-4100-A2E8-5FD76BFA1379}" destId="{6E59D2B9-20D1-4E60-A77E-A6D55DF727D6}" srcOrd="0" destOrd="0" presId="urn:microsoft.com/office/officeart/2005/8/layout/bList2"/>
    <dgm:cxn modelId="{8E9E54DF-1D5B-47F7-A68B-3B3E72D68133}" type="presOf" srcId="{2B5B7975-34CF-4470-B1FE-D883C82F7D92}" destId="{2B9BAEF4-2D8F-483E-9A62-9F98B8A54A91}" srcOrd="1" destOrd="0" presId="urn:microsoft.com/office/officeart/2005/8/layout/bList2"/>
    <dgm:cxn modelId="{992209ED-F8D2-4824-9918-840A3759EDB7}" type="presOf" srcId="{C78BF6AA-B338-44DE-B459-C99942CB1B2C}" destId="{6E59D2B9-20D1-4E60-A77E-A6D55DF727D6}" srcOrd="0" destOrd="1" presId="urn:microsoft.com/office/officeart/2005/8/layout/bList2"/>
    <dgm:cxn modelId="{B0EED5FA-20FA-4EA4-A4D8-DD1B7F1D645A}" type="presOf" srcId="{FEA0E91D-0C5F-4F76-8DB5-6382542D7516}" destId="{10969BBF-661B-4C32-AC9D-2C91EC93AA0C}" srcOrd="0" destOrd="0" presId="urn:microsoft.com/office/officeart/2005/8/layout/bList2"/>
    <dgm:cxn modelId="{4B438CFC-408E-4136-A608-5DAA222CFB9E}" type="presOf" srcId="{AB812210-A31E-4CC7-B871-F3972124189E}" destId="{E33EE730-96B7-43A6-9C6D-BDAB9B2807AA}" srcOrd="0" destOrd="0" presId="urn:microsoft.com/office/officeart/2005/8/layout/bList2"/>
    <dgm:cxn modelId="{3DFE1D70-4006-4ABE-9A7F-98A2AF995CAB}" type="presParOf" srcId="{E33EE730-96B7-43A6-9C6D-BDAB9B2807AA}" destId="{A11C5FD8-1F4C-484E-AC63-D739622CE4DA}" srcOrd="0" destOrd="0" presId="urn:microsoft.com/office/officeart/2005/8/layout/bList2"/>
    <dgm:cxn modelId="{EF58FA00-6F97-4361-82D7-225E0EA7E493}" type="presParOf" srcId="{A11C5FD8-1F4C-484E-AC63-D739622CE4DA}" destId="{6E59D2B9-20D1-4E60-A77E-A6D55DF727D6}" srcOrd="0" destOrd="0" presId="urn:microsoft.com/office/officeart/2005/8/layout/bList2"/>
    <dgm:cxn modelId="{D47A04D2-D192-4BC1-AC95-A4D053A53C1B}" type="presParOf" srcId="{A11C5FD8-1F4C-484E-AC63-D739622CE4DA}" destId="{7FDD3452-16AD-4D0C-8004-7C3CD056D9CC}" srcOrd="1" destOrd="0" presId="urn:microsoft.com/office/officeart/2005/8/layout/bList2"/>
    <dgm:cxn modelId="{6F2098A3-FF91-469E-AA4D-B5E2E6A816E5}" type="presParOf" srcId="{A11C5FD8-1F4C-484E-AC63-D739622CE4DA}" destId="{2B9BAEF4-2D8F-483E-9A62-9F98B8A54A91}" srcOrd="2" destOrd="0" presId="urn:microsoft.com/office/officeart/2005/8/layout/bList2"/>
    <dgm:cxn modelId="{F9F103BB-2427-4F36-A9EC-BF5B320AB55C}" type="presParOf" srcId="{A11C5FD8-1F4C-484E-AC63-D739622CE4DA}" destId="{FE3B046B-E9D2-4764-B1AB-D72CDE66FECE}" srcOrd="3" destOrd="0" presId="urn:microsoft.com/office/officeart/2005/8/layout/bList2"/>
    <dgm:cxn modelId="{F95CC7C4-1D4E-4CF2-BBB2-BFB2D1607C2C}" type="presParOf" srcId="{E33EE730-96B7-43A6-9C6D-BDAB9B2807AA}" destId="{10969BBF-661B-4C32-AC9D-2C91EC93AA0C}" srcOrd="1" destOrd="0" presId="urn:microsoft.com/office/officeart/2005/8/layout/bList2"/>
    <dgm:cxn modelId="{CA8B8DB1-9097-42AE-8D3A-9229CE972894}" type="presParOf" srcId="{E33EE730-96B7-43A6-9C6D-BDAB9B2807AA}" destId="{3CF5C2B5-9A4C-424F-B623-51421B0CE89D}" srcOrd="2" destOrd="0" presId="urn:microsoft.com/office/officeart/2005/8/layout/bList2"/>
    <dgm:cxn modelId="{05E5693D-9D36-47C8-A8C9-DBFC7F448396}" type="presParOf" srcId="{3CF5C2B5-9A4C-424F-B623-51421B0CE89D}" destId="{74C092FB-489C-468C-B6AD-C695B4D6B39C}" srcOrd="0" destOrd="0" presId="urn:microsoft.com/office/officeart/2005/8/layout/bList2"/>
    <dgm:cxn modelId="{72BA9169-16A2-4A6C-ADB5-08D041DFC76F}" type="presParOf" srcId="{3CF5C2B5-9A4C-424F-B623-51421B0CE89D}" destId="{CBD794F1-6D59-4B73-8B31-52A8CED76B25}" srcOrd="1" destOrd="0" presId="urn:microsoft.com/office/officeart/2005/8/layout/bList2"/>
    <dgm:cxn modelId="{1D997C5B-E224-4696-8340-9ABBBC08389B}" type="presParOf" srcId="{3CF5C2B5-9A4C-424F-B623-51421B0CE89D}" destId="{BA7F72C2-643F-4214-A519-F4BE51C099E3}" srcOrd="2" destOrd="0" presId="urn:microsoft.com/office/officeart/2005/8/layout/bList2"/>
    <dgm:cxn modelId="{A0FEC4C1-6D9A-4CD6-9FC0-859710840B9C}" type="presParOf" srcId="{3CF5C2B5-9A4C-424F-B623-51421B0CE89D}" destId="{6B9F0B28-E1AD-4BD2-81A8-9290C799E9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812210-A31E-4CC7-B871-F397212418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R"/>
        </a:p>
      </dgm:t>
    </dgm:pt>
    <dgm:pt modelId="{2B5B7975-34CF-4470-B1FE-D883C82F7D92}">
      <dgm:prSet phldrT="[Texto]"/>
      <dgm:spPr/>
      <dgm:t>
        <a:bodyPr/>
        <a:lstStyle/>
        <a:p>
          <a:r>
            <a:rPr lang="es-CR"/>
            <a:t>Voluntariado</a:t>
          </a:r>
        </a:p>
      </dgm:t>
    </dgm:pt>
    <dgm:pt modelId="{4249D84D-D18C-4A34-99F2-C1BE9B39D851}" type="parTrans" cxnId="{B57EF100-6E1C-43DC-9C1E-2E24CDCB4E4A}">
      <dgm:prSet/>
      <dgm:spPr/>
      <dgm:t>
        <a:bodyPr/>
        <a:lstStyle/>
        <a:p>
          <a:endParaRPr lang="es-CR"/>
        </a:p>
      </dgm:t>
    </dgm:pt>
    <dgm:pt modelId="{FEA0E91D-0C5F-4F76-8DB5-6382542D7516}" type="sibTrans" cxnId="{B57EF100-6E1C-43DC-9C1E-2E24CDCB4E4A}">
      <dgm:prSet/>
      <dgm:spPr/>
      <dgm:t>
        <a:bodyPr/>
        <a:lstStyle/>
        <a:p>
          <a:endParaRPr lang="es-CR"/>
        </a:p>
      </dgm:t>
    </dgm:pt>
    <dgm:pt modelId="{56630673-7BAB-4100-A2E8-5FD76BFA1379}">
      <dgm:prSet phldrT="[Texto]"/>
      <dgm:spPr/>
      <dgm:t>
        <a:bodyPr/>
        <a:lstStyle/>
        <a:p>
          <a:r>
            <a:rPr lang="es-ES"/>
            <a:t>Incrementa las oportunidades de los estudiantes de canalizar su tiempo libre hacia nuevas opciones que permitan comprender la realidad, protagonizar su propia biografía y manifestar su potencialidad creadora, logrando, por medio de trabajo voluntario, una vinculación efectiva en la solución de problemas a nivel social, ambiental y/o comunal.</a:t>
          </a:r>
          <a:endParaRPr lang="es-CR"/>
        </a:p>
      </dgm:t>
    </dgm:pt>
    <dgm:pt modelId="{D04172DD-E155-45BC-A2DB-3C48B5172EDF}" type="parTrans" cxnId="{2A1B0B41-9240-4ABF-9DCC-E267F96353DE}">
      <dgm:prSet/>
      <dgm:spPr/>
      <dgm:t>
        <a:bodyPr/>
        <a:lstStyle/>
        <a:p>
          <a:endParaRPr lang="es-CR"/>
        </a:p>
      </dgm:t>
    </dgm:pt>
    <dgm:pt modelId="{B1B658AF-4F1D-47CE-9729-EA59420901A0}" type="sibTrans" cxnId="{2A1B0B41-9240-4ABF-9DCC-E267F96353DE}">
      <dgm:prSet/>
      <dgm:spPr/>
      <dgm:t>
        <a:bodyPr/>
        <a:lstStyle/>
        <a:p>
          <a:endParaRPr lang="es-CR"/>
        </a:p>
      </dgm:t>
    </dgm:pt>
    <dgm:pt modelId="{CE7526DD-61DD-46EE-A498-BEDE7F0D287C}">
      <dgm:prSet phldrT="[Texto]"/>
      <dgm:spPr/>
      <dgm:t>
        <a:bodyPr/>
        <a:lstStyle/>
        <a:p>
          <a:r>
            <a:rPr lang="es-CR"/>
            <a:t>Bienestar y Salud</a:t>
          </a:r>
        </a:p>
      </dgm:t>
    </dgm:pt>
    <dgm:pt modelId="{F32F7C1F-2F66-45BD-BC70-C664A611BAB2}" type="parTrans" cxnId="{986AEB73-05D8-4DBC-A8CC-E8D1B4823739}">
      <dgm:prSet/>
      <dgm:spPr/>
      <dgm:t>
        <a:bodyPr/>
        <a:lstStyle/>
        <a:p>
          <a:endParaRPr lang="es-CR"/>
        </a:p>
      </dgm:t>
    </dgm:pt>
    <dgm:pt modelId="{F50C7ABB-FC06-46EC-BB6E-BD4B00816DAA}" type="sibTrans" cxnId="{986AEB73-05D8-4DBC-A8CC-E8D1B4823739}">
      <dgm:prSet/>
      <dgm:spPr/>
      <dgm:t>
        <a:bodyPr/>
        <a:lstStyle/>
        <a:p>
          <a:endParaRPr lang="es-CR"/>
        </a:p>
      </dgm:t>
    </dgm:pt>
    <dgm:pt modelId="{6AFAD995-57FB-4484-A421-DB5FB990D8BC}">
      <dgm:prSet/>
      <dgm:spPr/>
      <dgm:t>
        <a:bodyPr/>
        <a:lstStyle/>
        <a:p>
          <a:r>
            <a:rPr lang="es-ES"/>
            <a:t>Mejora la calidad de vida de la población universitaria, mediante la promoción, la prevención y los servicios de salud, incluyendo, entre otros, las actividades culturales, artísticas, deportivas y recreativas para las personas estudiantes y la comunidad universitaria en general.</a:t>
          </a:r>
          <a:endParaRPr lang="es-CR"/>
        </a:p>
      </dgm:t>
    </dgm:pt>
    <dgm:pt modelId="{2F70A6CD-45C2-42D0-BF51-6357A6D29164}" type="parTrans" cxnId="{BEFA3849-8842-4FA8-AEB1-B8B35ADE57F3}">
      <dgm:prSet/>
      <dgm:spPr/>
      <dgm:t>
        <a:bodyPr/>
        <a:lstStyle/>
        <a:p>
          <a:endParaRPr lang="es-CR"/>
        </a:p>
      </dgm:t>
    </dgm:pt>
    <dgm:pt modelId="{73200DB9-E216-4352-8281-8A468410DCD8}" type="sibTrans" cxnId="{BEFA3849-8842-4FA8-AEB1-B8B35ADE57F3}">
      <dgm:prSet/>
      <dgm:spPr/>
      <dgm:t>
        <a:bodyPr/>
        <a:lstStyle/>
        <a:p>
          <a:endParaRPr lang="es-CR"/>
        </a:p>
      </dgm:t>
    </dgm:pt>
    <dgm:pt modelId="{40C9836F-8E79-44E3-A154-89EBF1538B48}">
      <dgm:prSet/>
      <dgm:spPr/>
      <dgm:t>
        <a:bodyPr/>
        <a:lstStyle/>
        <a:p>
          <a:endParaRPr lang="es-CR"/>
        </a:p>
      </dgm:t>
    </dgm:pt>
    <dgm:pt modelId="{808FA903-6B2D-42C1-B619-FEC7E9E36CFB}" type="parTrans" cxnId="{24C79D35-BCD9-4991-94A0-BDD17F7A6D81}">
      <dgm:prSet/>
      <dgm:spPr/>
      <dgm:t>
        <a:bodyPr/>
        <a:lstStyle/>
        <a:p>
          <a:endParaRPr lang="es-CR"/>
        </a:p>
      </dgm:t>
    </dgm:pt>
    <dgm:pt modelId="{21078DD4-A9FD-4168-995D-D80CCE8E2BA6}" type="sibTrans" cxnId="{24C79D35-BCD9-4991-94A0-BDD17F7A6D81}">
      <dgm:prSet/>
      <dgm:spPr/>
      <dgm:t>
        <a:bodyPr/>
        <a:lstStyle/>
        <a:p>
          <a:endParaRPr lang="es-CR"/>
        </a:p>
      </dgm:t>
    </dgm:pt>
    <dgm:pt modelId="{E33EE730-96B7-43A6-9C6D-BDAB9B2807AA}" type="pres">
      <dgm:prSet presAssocID="{AB812210-A31E-4CC7-B871-F3972124189E}" presName="diagram" presStyleCnt="0">
        <dgm:presLayoutVars>
          <dgm:dir/>
          <dgm:animLvl val="lvl"/>
          <dgm:resizeHandles val="exact"/>
        </dgm:presLayoutVars>
      </dgm:prSet>
      <dgm:spPr/>
    </dgm:pt>
    <dgm:pt modelId="{A11C5FD8-1F4C-484E-AC63-D739622CE4DA}" type="pres">
      <dgm:prSet presAssocID="{2B5B7975-34CF-4470-B1FE-D883C82F7D92}" presName="compNode" presStyleCnt="0"/>
      <dgm:spPr/>
    </dgm:pt>
    <dgm:pt modelId="{6E59D2B9-20D1-4E60-A77E-A6D55DF727D6}" type="pres">
      <dgm:prSet presAssocID="{2B5B7975-34CF-4470-B1FE-D883C82F7D92}" presName="childRect" presStyleLbl="bgAcc1" presStyleIdx="0" presStyleCnt="2">
        <dgm:presLayoutVars>
          <dgm:bulletEnabled val="1"/>
        </dgm:presLayoutVars>
      </dgm:prSet>
      <dgm:spPr/>
    </dgm:pt>
    <dgm:pt modelId="{7FDD3452-16AD-4D0C-8004-7C3CD056D9CC}" type="pres">
      <dgm:prSet presAssocID="{2B5B7975-34CF-4470-B1FE-D883C82F7D92}" presName="parentText" presStyleLbl="node1" presStyleIdx="0" presStyleCnt="0">
        <dgm:presLayoutVars>
          <dgm:chMax val="0"/>
          <dgm:bulletEnabled val="1"/>
        </dgm:presLayoutVars>
      </dgm:prSet>
      <dgm:spPr/>
    </dgm:pt>
    <dgm:pt modelId="{2B9BAEF4-2D8F-483E-9A62-9F98B8A54A91}" type="pres">
      <dgm:prSet presAssocID="{2B5B7975-34CF-4470-B1FE-D883C82F7D92}" presName="parentRect" presStyleLbl="alignNode1" presStyleIdx="0" presStyleCnt="2"/>
      <dgm:spPr/>
    </dgm:pt>
    <dgm:pt modelId="{FE3B046B-E9D2-4764-B1AB-D72CDE66FECE}" type="pres">
      <dgm:prSet presAssocID="{2B5B7975-34CF-4470-B1FE-D883C82F7D9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clismo en compañía con relleno sólido"/>
        </a:ext>
      </dgm:extLst>
    </dgm:pt>
    <dgm:pt modelId="{10969BBF-661B-4C32-AC9D-2C91EC93AA0C}" type="pres">
      <dgm:prSet presAssocID="{FEA0E91D-0C5F-4F76-8DB5-6382542D7516}" presName="sibTrans" presStyleLbl="sibTrans2D1" presStyleIdx="0" presStyleCnt="0"/>
      <dgm:spPr/>
    </dgm:pt>
    <dgm:pt modelId="{B2A0F6B7-8928-438C-9DC5-F1BA769BEA3D}" type="pres">
      <dgm:prSet presAssocID="{CE7526DD-61DD-46EE-A498-BEDE7F0D287C}" presName="compNode" presStyleCnt="0"/>
      <dgm:spPr/>
    </dgm:pt>
    <dgm:pt modelId="{CE33458A-7962-4B45-9C96-887104D34A80}" type="pres">
      <dgm:prSet presAssocID="{CE7526DD-61DD-46EE-A498-BEDE7F0D287C}" presName="childRect" presStyleLbl="bgAcc1" presStyleIdx="1" presStyleCnt="2">
        <dgm:presLayoutVars>
          <dgm:bulletEnabled val="1"/>
        </dgm:presLayoutVars>
      </dgm:prSet>
      <dgm:spPr/>
    </dgm:pt>
    <dgm:pt modelId="{7812A253-AB93-4A41-999F-8CBA95E78794}" type="pres">
      <dgm:prSet presAssocID="{CE7526DD-61DD-46EE-A498-BEDE7F0D287C}" presName="parentText" presStyleLbl="node1" presStyleIdx="0" presStyleCnt="0">
        <dgm:presLayoutVars>
          <dgm:chMax val="0"/>
          <dgm:bulletEnabled val="1"/>
        </dgm:presLayoutVars>
      </dgm:prSet>
      <dgm:spPr/>
    </dgm:pt>
    <dgm:pt modelId="{3C155503-6A1D-4F89-B086-3A67A676B7D9}" type="pres">
      <dgm:prSet presAssocID="{CE7526DD-61DD-46EE-A498-BEDE7F0D287C}" presName="parentRect" presStyleLbl="alignNode1" presStyleIdx="1" presStyleCnt="2"/>
      <dgm:spPr/>
    </dgm:pt>
    <dgm:pt modelId="{65CC2F12-A4E3-4E64-96D6-F261BD4A16E2}" type="pres">
      <dgm:prSet presAssocID="{CE7526DD-61DD-46EE-A498-BEDE7F0D287C}"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Yoga con relleno sólido"/>
        </a:ext>
      </dgm:extLst>
    </dgm:pt>
  </dgm:ptLst>
  <dgm:cxnLst>
    <dgm:cxn modelId="{B57EF100-6E1C-43DC-9C1E-2E24CDCB4E4A}" srcId="{AB812210-A31E-4CC7-B871-F3972124189E}" destId="{2B5B7975-34CF-4470-B1FE-D883C82F7D92}" srcOrd="0" destOrd="0" parTransId="{4249D84D-D18C-4A34-99F2-C1BE9B39D851}" sibTransId="{FEA0E91D-0C5F-4F76-8DB5-6382542D7516}"/>
    <dgm:cxn modelId="{FEA36029-D159-41D8-84D0-56278735D7C5}" type="presOf" srcId="{40C9836F-8E79-44E3-A154-89EBF1538B48}" destId="{CE33458A-7962-4B45-9C96-887104D34A80}" srcOrd="0" destOrd="1" presId="urn:microsoft.com/office/officeart/2005/8/layout/bList2"/>
    <dgm:cxn modelId="{24C79D35-BCD9-4991-94A0-BDD17F7A6D81}" srcId="{CE7526DD-61DD-46EE-A498-BEDE7F0D287C}" destId="{40C9836F-8E79-44E3-A154-89EBF1538B48}" srcOrd="1" destOrd="0" parTransId="{808FA903-6B2D-42C1-B619-FEC7E9E36CFB}" sibTransId="{21078DD4-A9FD-4168-995D-D80CCE8E2BA6}"/>
    <dgm:cxn modelId="{2A1B0B41-9240-4ABF-9DCC-E267F96353DE}" srcId="{2B5B7975-34CF-4470-B1FE-D883C82F7D92}" destId="{56630673-7BAB-4100-A2E8-5FD76BFA1379}" srcOrd="0" destOrd="0" parTransId="{D04172DD-E155-45BC-A2DB-3C48B5172EDF}" sibTransId="{B1B658AF-4F1D-47CE-9729-EA59420901A0}"/>
    <dgm:cxn modelId="{BEFA3849-8842-4FA8-AEB1-B8B35ADE57F3}" srcId="{CE7526DD-61DD-46EE-A498-BEDE7F0D287C}" destId="{6AFAD995-57FB-4484-A421-DB5FB990D8BC}" srcOrd="0" destOrd="0" parTransId="{2F70A6CD-45C2-42D0-BF51-6357A6D29164}" sibTransId="{73200DB9-E216-4352-8281-8A468410DCD8}"/>
    <dgm:cxn modelId="{E0399373-8EFD-48D2-A330-CC46DA236334}" type="presOf" srcId="{2B5B7975-34CF-4470-B1FE-D883C82F7D92}" destId="{7FDD3452-16AD-4D0C-8004-7C3CD056D9CC}" srcOrd="0" destOrd="0" presId="urn:microsoft.com/office/officeart/2005/8/layout/bList2"/>
    <dgm:cxn modelId="{986AEB73-05D8-4DBC-A8CC-E8D1B4823739}" srcId="{AB812210-A31E-4CC7-B871-F3972124189E}" destId="{CE7526DD-61DD-46EE-A498-BEDE7F0D287C}" srcOrd="1" destOrd="0" parTransId="{F32F7C1F-2F66-45BD-BC70-C664A611BAB2}" sibTransId="{F50C7ABB-FC06-46EC-BB6E-BD4B00816DAA}"/>
    <dgm:cxn modelId="{02592DA6-B00D-4B7A-B431-8455A02EC50F}" type="presOf" srcId="{CE7526DD-61DD-46EE-A498-BEDE7F0D287C}" destId="{7812A253-AB93-4A41-999F-8CBA95E78794}" srcOrd="0" destOrd="0" presId="urn:microsoft.com/office/officeart/2005/8/layout/bList2"/>
    <dgm:cxn modelId="{FBA761C9-0890-41DF-BF6C-A5590B3EDD76}" type="presOf" srcId="{56630673-7BAB-4100-A2E8-5FD76BFA1379}" destId="{6E59D2B9-20D1-4E60-A77E-A6D55DF727D6}" srcOrd="0" destOrd="0" presId="urn:microsoft.com/office/officeart/2005/8/layout/bList2"/>
    <dgm:cxn modelId="{8E9E54DF-1D5B-47F7-A68B-3B3E72D68133}" type="presOf" srcId="{2B5B7975-34CF-4470-B1FE-D883C82F7D92}" destId="{2B9BAEF4-2D8F-483E-9A62-9F98B8A54A91}" srcOrd="1" destOrd="0" presId="urn:microsoft.com/office/officeart/2005/8/layout/bList2"/>
    <dgm:cxn modelId="{23390AE8-4A14-46DB-A1C6-B3E3637DC4E8}" type="presOf" srcId="{6AFAD995-57FB-4484-A421-DB5FB990D8BC}" destId="{CE33458A-7962-4B45-9C96-887104D34A80}" srcOrd="0" destOrd="0" presId="urn:microsoft.com/office/officeart/2005/8/layout/bList2"/>
    <dgm:cxn modelId="{B0EED5FA-20FA-4EA4-A4D8-DD1B7F1D645A}" type="presOf" srcId="{FEA0E91D-0C5F-4F76-8DB5-6382542D7516}" destId="{10969BBF-661B-4C32-AC9D-2C91EC93AA0C}" srcOrd="0" destOrd="0" presId="urn:microsoft.com/office/officeart/2005/8/layout/bList2"/>
    <dgm:cxn modelId="{270D22FC-A7B0-4A35-AE0D-644141A3A19F}" type="presOf" srcId="{CE7526DD-61DD-46EE-A498-BEDE7F0D287C}" destId="{3C155503-6A1D-4F89-B086-3A67A676B7D9}" srcOrd="1" destOrd="0" presId="urn:microsoft.com/office/officeart/2005/8/layout/bList2"/>
    <dgm:cxn modelId="{4B438CFC-408E-4136-A608-5DAA222CFB9E}" type="presOf" srcId="{AB812210-A31E-4CC7-B871-F3972124189E}" destId="{E33EE730-96B7-43A6-9C6D-BDAB9B2807AA}" srcOrd="0" destOrd="0" presId="urn:microsoft.com/office/officeart/2005/8/layout/bList2"/>
    <dgm:cxn modelId="{3DFE1D70-4006-4ABE-9A7F-98A2AF995CAB}" type="presParOf" srcId="{E33EE730-96B7-43A6-9C6D-BDAB9B2807AA}" destId="{A11C5FD8-1F4C-484E-AC63-D739622CE4DA}" srcOrd="0" destOrd="0" presId="urn:microsoft.com/office/officeart/2005/8/layout/bList2"/>
    <dgm:cxn modelId="{EF58FA00-6F97-4361-82D7-225E0EA7E493}" type="presParOf" srcId="{A11C5FD8-1F4C-484E-AC63-D739622CE4DA}" destId="{6E59D2B9-20D1-4E60-A77E-A6D55DF727D6}" srcOrd="0" destOrd="0" presId="urn:microsoft.com/office/officeart/2005/8/layout/bList2"/>
    <dgm:cxn modelId="{D47A04D2-D192-4BC1-AC95-A4D053A53C1B}" type="presParOf" srcId="{A11C5FD8-1F4C-484E-AC63-D739622CE4DA}" destId="{7FDD3452-16AD-4D0C-8004-7C3CD056D9CC}" srcOrd="1" destOrd="0" presId="urn:microsoft.com/office/officeart/2005/8/layout/bList2"/>
    <dgm:cxn modelId="{6F2098A3-FF91-469E-AA4D-B5E2E6A816E5}" type="presParOf" srcId="{A11C5FD8-1F4C-484E-AC63-D739622CE4DA}" destId="{2B9BAEF4-2D8F-483E-9A62-9F98B8A54A91}" srcOrd="2" destOrd="0" presId="urn:microsoft.com/office/officeart/2005/8/layout/bList2"/>
    <dgm:cxn modelId="{F9F103BB-2427-4F36-A9EC-BF5B320AB55C}" type="presParOf" srcId="{A11C5FD8-1F4C-484E-AC63-D739622CE4DA}" destId="{FE3B046B-E9D2-4764-B1AB-D72CDE66FECE}" srcOrd="3" destOrd="0" presId="urn:microsoft.com/office/officeart/2005/8/layout/bList2"/>
    <dgm:cxn modelId="{F95CC7C4-1D4E-4CF2-BBB2-BFB2D1607C2C}" type="presParOf" srcId="{E33EE730-96B7-43A6-9C6D-BDAB9B2807AA}" destId="{10969BBF-661B-4C32-AC9D-2C91EC93AA0C}" srcOrd="1" destOrd="0" presId="urn:microsoft.com/office/officeart/2005/8/layout/bList2"/>
    <dgm:cxn modelId="{5D5B6B95-91AE-4655-915B-488493FEBBD1}" type="presParOf" srcId="{E33EE730-96B7-43A6-9C6D-BDAB9B2807AA}" destId="{B2A0F6B7-8928-438C-9DC5-F1BA769BEA3D}" srcOrd="2" destOrd="0" presId="urn:microsoft.com/office/officeart/2005/8/layout/bList2"/>
    <dgm:cxn modelId="{3C96614F-BB4F-4B5A-B636-77CC01F8A87C}" type="presParOf" srcId="{B2A0F6B7-8928-438C-9DC5-F1BA769BEA3D}" destId="{CE33458A-7962-4B45-9C96-887104D34A80}" srcOrd="0" destOrd="0" presId="urn:microsoft.com/office/officeart/2005/8/layout/bList2"/>
    <dgm:cxn modelId="{BE481FBF-1485-4413-A7B3-AA2609A1FC9A}" type="presParOf" srcId="{B2A0F6B7-8928-438C-9DC5-F1BA769BEA3D}" destId="{7812A253-AB93-4A41-999F-8CBA95E78794}" srcOrd="1" destOrd="0" presId="urn:microsoft.com/office/officeart/2005/8/layout/bList2"/>
    <dgm:cxn modelId="{D9D830C6-CD83-49B9-BCD5-C382AECE48F6}" type="presParOf" srcId="{B2A0F6B7-8928-438C-9DC5-F1BA769BEA3D}" destId="{3C155503-6A1D-4F89-B086-3A67A676B7D9}" srcOrd="2" destOrd="0" presId="urn:microsoft.com/office/officeart/2005/8/layout/bList2"/>
    <dgm:cxn modelId="{05D07E23-C9EA-40AF-B140-892B3E745ACF}" type="presParOf" srcId="{B2A0F6B7-8928-438C-9DC5-F1BA769BEA3D}" destId="{65CC2F12-A4E3-4E64-96D6-F261BD4A16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812210-A31E-4CC7-B871-F397212418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R"/>
        </a:p>
      </dgm:t>
    </dgm:pt>
    <dgm:pt modelId="{2B5B7975-34CF-4470-B1FE-D883C82F7D92}">
      <dgm:prSet phldrT="[Texto]"/>
      <dgm:spPr/>
      <dgm:t>
        <a:bodyPr/>
        <a:lstStyle/>
        <a:p>
          <a:r>
            <a:rPr lang="es-CR"/>
            <a:t>Inversiones</a:t>
          </a:r>
        </a:p>
      </dgm:t>
    </dgm:pt>
    <dgm:pt modelId="{4249D84D-D18C-4A34-99F2-C1BE9B39D851}" type="parTrans" cxnId="{B57EF100-6E1C-43DC-9C1E-2E24CDCB4E4A}">
      <dgm:prSet/>
      <dgm:spPr/>
      <dgm:t>
        <a:bodyPr/>
        <a:lstStyle/>
        <a:p>
          <a:endParaRPr lang="es-CR"/>
        </a:p>
      </dgm:t>
    </dgm:pt>
    <dgm:pt modelId="{FEA0E91D-0C5F-4F76-8DB5-6382542D7516}" type="sibTrans" cxnId="{B57EF100-6E1C-43DC-9C1E-2E24CDCB4E4A}">
      <dgm:prSet/>
      <dgm:spPr/>
      <dgm:t>
        <a:bodyPr/>
        <a:lstStyle/>
        <a:p>
          <a:endParaRPr lang="es-CR"/>
        </a:p>
      </dgm:t>
    </dgm:pt>
    <dgm:pt modelId="{56630673-7BAB-4100-A2E8-5FD76BFA1379}">
      <dgm:prSet phldrT="[Texto]"/>
      <dgm:spPr/>
      <dgm:t>
        <a:bodyPr/>
        <a:lstStyle/>
        <a:p>
          <a:r>
            <a:rPr lang="es-ES"/>
            <a:t>Incrementa la pertinencia y la calidad de los proyectos de obras mayores, referentes al desarrollo, ampliación, remodelación y acondicionamiento general de la planta física de la Universidad de Costa Rica para mejorar las condiciones en la prestación de los servicios internos y externos.</a:t>
          </a:r>
          <a:endParaRPr lang="es-CR"/>
        </a:p>
      </dgm:t>
    </dgm:pt>
    <dgm:pt modelId="{D04172DD-E155-45BC-A2DB-3C48B5172EDF}" type="parTrans" cxnId="{2A1B0B41-9240-4ABF-9DCC-E267F96353DE}">
      <dgm:prSet/>
      <dgm:spPr/>
      <dgm:t>
        <a:bodyPr/>
        <a:lstStyle/>
        <a:p>
          <a:endParaRPr lang="es-CR"/>
        </a:p>
      </dgm:t>
    </dgm:pt>
    <dgm:pt modelId="{B1B658AF-4F1D-47CE-9729-EA59420901A0}" type="sibTrans" cxnId="{2A1B0B41-9240-4ABF-9DCC-E267F96353DE}">
      <dgm:prSet/>
      <dgm:spPr/>
      <dgm:t>
        <a:bodyPr/>
        <a:lstStyle/>
        <a:p>
          <a:endParaRPr lang="es-CR"/>
        </a:p>
      </dgm:t>
    </dgm:pt>
    <dgm:pt modelId="{CE7526DD-61DD-46EE-A498-BEDE7F0D287C}">
      <dgm:prSet phldrT="[Texto]"/>
      <dgm:spPr/>
      <dgm:t>
        <a:bodyPr/>
        <a:lstStyle/>
        <a:p>
          <a:r>
            <a:rPr lang="es-CR"/>
            <a:t>Eficiencia en la gestión</a:t>
          </a:r>
        </a:p>
      </dgm:t>
    </dgm:pt>
    <dgm:pt modelId="{F32F7C1F-2F66-45BD-BC70-C664A611BAB2}" type="parTrans" cxnId="{986AEB73-05D8-4DBC-A8CC-E8D1B4823739}">
      <dgm:prSet/>
      <dgm:spPr/>
      <dgm:t>
        <a:bodyPr/>
        <a:lstStyle/>
        <a:p>
          <a:endParaRPr lang="es-CR"/>
        </a:p>
      </dgm:t>
    </dgm:pt>
    <dgm:pt modelId="{F50C7ABB-FC06-46EC-BB6E-BD4B00816DAA}" type="sibTrans" cxnId="{986AEB73-05D8-4DBC-A8CC-E8D1B4823739}">
      <dgm:prSet/>
      <dgm:spPr/>
      <dgm:t>
        <a:bodyPr/>
        <a:lstStyle/>
        <a:p>
          <a:endParaRPr lang="es-CR"/>
        </a:p>
      </dgm:t>
    </dgm:pt>
    <dgm:pt modelId="{6AFAD995-57FB-4484-A421-DB5FB990D8BC}">
      <dgm:prSet/>
      <dgm:spPr/>
      <dgm:t>
        <a:bodyPr/>
        <a:lstStyle/>
        <a:p>
          <a:r>
            <a:rPr lang="es-ES"/>
            <a:t>Aumenta el uso y aprovechamiento de los recursos financieros y humanos para ofrecer servicios de calidad a la comunidad universitaria.</a:t>
          </a:r>
          <a:endParaRPr lang="es-CR"/>
        </a:p>
      </dgm:t>
    </dgm:pt>
    <dgm:pt modelId="{2F70A6CD-45C2-42D0-BF51-6357A6D29164}" type="parTrans" cxnId="{BEFA3849-8842-4FA8-AEB1-B8B35ADE57F3}">
      <dgm:prSet/>
      <dgm:spPr/>
      <dgm:t>
        <a:bodyPr/>
        <a:lstStyle/>
        <a:p>
          <a:endParaRPr lang="es-CR"/>
        </a:p>
      </dgm:t>
    </dgm:pt>
    <dgm:pt modelId="{73200DB9-E216-4352-8281-8A468410DCD8}" type="sibTrans" cxnId="{BEFA3849-8842-4FA8-AEB1-B8B35ADE57F3}">
      <dgm:prSet/>
      <dgm:spPr/>
      <dgm:t>
        <a:bodyPr/>
        <a:lstStyle/>
        <a:p>
          <a:endParaRPr lang="es-CR"/>
        </a:p>
      </dgm:t>
    </dgm:pt>
    <dgm:pt modelId="{40C9836F-8E79-44E3-A154-89EBF1538B48}">
      <dgm:prSet/>
      <dgm:spPr/>
      <dgm:t>
        <a:bodyPr/>
        <a:lstStyle/>
        <a:p>
          <a:r>
            <a:rPr lang="es-CR"/>
            <a:t>Incrementa la rendición de cuentas hacia la sociedad y muestra los resultados obtenidos por las comunidades en las cuales contribuye a su desarrollo.</a:t>
          </a:r>
        </a:p>
      </dgm:t>
    </dgm:pt>
    <dgm:pt modelId="{808FA903-6B2D-42C1-B619-FEC7E9E36CFB}" type="parTrans" cxnId="{24C79D35-BCD9-4991-94A0-BDD17F7A6D81}">
      <dgm:prSet/>
      <dgm:spPr/>
      <dgm:t>
        <a:bodyPr/>
        <a:lstStyle/>
        <a:p>
          <a:endParaRPr lang="es-CR"/>
        </a:p>
      </dgm:t>
    </dgm:pt>
    <dgm:pt modelId="{21078DD4-A9FD-4168-995D-D80CCE8E2BA6}" type="sibTrans" cxnId="{24C79D35-BCD9-4991-94A0-BDD17F7A6D81}">
      <dgm:prSet/>
      <dgm:spPr/>
      <dgm:t>
        <a:bodyPr/>
        <a:lstStyle/>
        <a:p>
          <a:endParaRPr lang="es-CR"/>
        </a:p>
      </dgm:t>
    </dgm:pt>
    <dgm:pt modelId="{E33EE730-96B7-43A6-9C6D-BDAB9B2807AA}" type="pres">
      <dgm:prSet presAssocID="{AB812210-A31E-4CC7-B871-F3972124189E}" presName="diagram" presStyleCnt="0">
        <dgm:presLayoutVars>
          <dgm:dir/>
          <dgm:animLvl val="lvl"/>
          <dgm:resizeHandles val="exact"/>
        </dgm:presLayoutVars>
      </dgm:prSet>
      <dgm:spPr/>
    </dgm:pt>
    <dgm:pt modelId="{A11C5FD8-1F4C-484E-AC63-D739622CE4DA}" type="pres">
      <dgm:prSet presAssocID="{2B5B7975-34CF-4470-B1FE-D883C82F7D92}" presName="compNode" presStyleCnt="0"/>
      <dgm:spPr/>
    </dgm:pt>
    <dgm:pt modelId="{6E59D2B9-20D1-4E60-A77E-A6D55DF727D6}" type="pres">
      <dgm:prSet presAssocID="{2B5B7975-34CF-4470-B1FE-D883C82F7D92}" presName="childRect" presStyleLbl="bgAcc1" presStyleIdx="0" presStyleCnt="2">
        <dgm:presLayoutVars>
          <dgm:bulletEnabled val="1"/>
        </dgm:presLayoutVars>
      </dgm:prSet>
      <dgm:spPr/>
    </dgm:pt>
    <dgm:pt modelId="{7FDD3452-16AD-4D0C-8004-7C3CD056D9CC}" type="pres">
      <dgm:prSet presAssocID="{2B5B7975-34CF-4470-B1FE-D883C82F7D92}" presName="parentText" presStyleLbl="node1" presStyleIdx="0" presStyleCnt="0">
        <dgm:presLayoutVars>
          <dgm:chMax val="0"/>
          <dgm:bulletEnabled val="1"/>
        </dgm:presLayoutVars>
      </dgm:prSet>
      <dgm:spPr/>
    </dgm:pt>
    <dgm:pt modelId="{2B9BAEF4-2D8F-483E-9A62-9F98B8A54A91}" type="pres">
      <dgm:prSet presAssocID="{2B5B7975-34CF-4470-B1FE-D883C82F7D92}" presName="parentRect" presStyleLbl="alignNode1" presStyleIdx="0" presStyleCnt="2"/>
      <dgm:spPr/>
    </dgm:pt>
    <dgm:pt modelId="{FE3B046B-E9D2-4764-B1AB-D72CDE66FECE}" type="pres">
      <dgm:prSet presAssocID="{2B5B7975-34CF-4470-B1FE-D883C82F7D92}" presName="adorn" presStyleLbl="fgAccFollow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red de ladrillo de edificio con relleno sólido"/>
        </a:ext>
      </dgm:extLst>
    </dgm:pt>
    <dgm:pt modelId="{10969BBF-661B-4C32-AC9D-2C91EC93AA0C}" type="pres">
      <dgm:prSet presAssocID="{FEA0E91D-0C5F-4F76-8DB5-6382542D7516}" presName="sibTrans" presStyleLbl="sibTrans2D1" presStyleIdx="0" presStyleCnt="0"/>
      <dgm:spPr/>
    </dgm:pt>
    <dgm:pt modelId="{B2A0F6B7-8928-438C-9DC5-F1BA769BEA3D}" type="pres">
      <dgm:prSet presAssocID="{CE7526DD-61DD-46EE-A498-BEDE7F0D287C}" presName="compNode" presStyleCnt="0"/>
      <dgm:spPr/>
    </dgm:pt>
    <dgm:pt modelId="{CE33458A-7962-4B45-9C96-887104D34A80}" type="pres">
      <dgm:prSet presAssocID="{CE7526DD-61DD-46EE-A498-BEDE7F0D287C}" presName="childRect" presStyleLbl="bgAcc1" presStyleIdx="1" presStyleCnt="2">
        <dgm:presLayoutVars>
          <dgm:bulletEnabled val="1"/>
        </dgm:presLayoutVars>
      </dgm:prSet>
      <dgm:spPr/>
    </dgm:pt>
    <dgm:pt modelId="{7812A253-AB93-4A41-999F-8CBA95E78794}" type="pres">
      <dgm:prSet presAssocID="{CE7526DD-61DD-46EE-A498-BEDE7F0D287C}" presName="parentText" presStyleLbl="node1" presStyleIdx="0" presStyleCnt="0">
        <dgm:presLayoutVars>
          <dgm:chMax val="0"/>
          <dgm:bulletEnabled val="1"/>
        </dgm:presLayoutVars>
      </dgm:prSet>
      <dgm:spPr/>
    </dgm:pt>
    <dgm:pt modelId="{3C155503-6A1D-4F89-B086-3A67A676B7D9}" type="pres">
      <dgm:prSet presAssocID="{CE7526DD-61DD-46EE-A498-BEDE7F0D287C}" presName="parentRect" presStyleLbl="alignNode1" presStyleIdx="1" presStyleCnt="2"/>
      <dgm:spPr/>
    </dgm:pt>
    <dgm:pt modelId="{65CC2F12-A4E3-4E64-96D6-F261BD4A16E2}" type="pres">
      <dgm:prSet presAssocID="{CE7526DD-61DD-46EE-A498-BEDE7F0D287C}"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n tendencia alcista con relleno sólido"/>
        </a:ext>
      </dgm:extLst>
    </dgm:pt>
  </dgm:ptLst>
  <dgm:cxnLst>
    <dgm:cxn modelId="{B57EF100-6E1C-43DC-9C1E-2E24CDCB4E4A}" srcId="{AB812210-A31E-4CC7-B871-F3972124189E}" destId="{2B5B7975-34CF-4470-B1FE-D883C82F7D92}" srcOrd="0" destOrd="0" parTransId="{4249D84D-D18C-4A34-99F2-C1BE9B39D851}" sibTransId="{FEA0E91D-0C5F-4F76-8DB5-6382542D7516}"/>
    <dgm:cxn modelId="{FEA36029-D159-41D8-84D0-56278735D7C5}" type="presOf" srcId="{40C9836F-8E79-44E3-A154-89EBF1538B48}" destId="{CE33458A-7962-4B45-9C96-887104D34A80}" srcOrd="0" destOrd="1" presId="urn:microsoft.com/office/officeart/2005/8/layout/bList2"/>
    <dgm:cxn modelId="{24C79D35-BCD9-4991-94A0-BDD17F7A6D81}" srcId="{CE7526DD-61DD-46EE-A498-BEDE7F0D287C}" destId="{40C9836F-8E79-44E3-A154-89EBF1538B48}" srcOrd="1" destOrd="0" parTransId="{808FA903-6B2D-42C1-B619-FEC7E9E36CFB}" sibTransId="{21078DD4-A9FD-4168-995D-D80CCE8E2BA6}"/>
    <dgm:cxn modelId="{2A1B0B41-9240-4ABF-9DCC-E267F96353DE}" srcId="{2B5B7975-34CF-4470-B1FE-D883C82F7D92}" destId="{56630673-7BAB-4100-A2E8-5FD76BFA1379}" srcOrd="0" destOrd="0" parTransId="{D04172DD-E155-45BC-A2DB-3C48B5172EDF}" sibTransId="{B1B658AF-4F1D-47CE-9729-EA59420901A0}"/>
    <dgm:cxn modelId="{BEFA3849-8842-4FA8-AEB1-B8B35ADE57F3}" srcId="{CE7526DD-61DD-46EE-A498-BEDE7F0D287C}" destId="{6AFAD995-57FB-4484-A421-DB5FB990D8BC}" srcOrd="0" destOrd="0" parTransId="{2F70A6CD-45C2-42D0-BF51-6357A6D29164}" sibTransId="{73200DB9-E216-4352-8281-8A468410DCD8}"/>
    <dgm:cxn modelId="{E0399373-8EFD-48D2-A330-CC46DA236334}" type="presOf" srcId="{2B5B7975-34CF-4470-B1FE-D883C82F7D92}" destId="{7FDD3452-16AD-4D0C-8004-7C3CD056D9CC}" srcOrd="0" destOrd="0" presId="urn:microsoft.com/office/officeart/2005/8/layout/bList2"/>
    <dgm:cxn modelId="{986AEB73-05D8-4DBC-A8CC-E8D1B4823739}" srcId="{AB812210-A31E-4CC7-B871-F3972124189E}" destId="{CE7526DD-61DD-46EE-A498-BEDE7F0D287C}" srcOrd="1" destOrd="0" parTransId="{F32F7C1F-2F66-45BD-BC70-C664A611BAB2}" sibTransId="{F50C7ABB-FC06-46EC-BB6E-BD4B00816DAA}"/>
    <dgm:cxn modelId="{02592DA6-B00D-4B7A-B431-8455A02EC50F}" type="presOf" srcId="{CE7526DD-61DD-46EE-A498-BEDE7F0D287C}" destId="{7812A253-AB93-4A41-999F-8CBA95E78794}" srcOrd="0" destOrd="0" presId="urn:microsoft.com/office/officeart/2005/8/layout/bList2"/>
    <dgm:cxn modelId="{FBA761C9-0890-41DF-BF6C-A5590B3EDD76}" type="presOf" srcId="{56630673-7BAB-4100-A2E8-5FD76BFA1379}" destId="{6E59D2B9-20D1-4E60-A77E-A6D55DF727D6}" srcOrd="0" destOrd="0" presId="urn:microsoft.com/office/officeart/2005/8/layout/bList2"/>
    <dgm:cxn modelId="{8E9E54DF-1D5B-47F7-A68B-3B3E72D68133}" type="presOf" srcId="{2B5B7975-34CF-4470-B1FE-D883C82F7D92}" destId="{2B9BAEF4-2D8F-483E-9A62-9F98B8A54A91}" srcOrd="1" destOrd="0" presId="urn:microsoft.com/office/officeart/2005/8/layout/bList2"/>
    <dgm:cxn modelId="{23390AE8-4A14-46DB-A1C6-B3E3637DC4E8}" type="presOf" srcId="{6AFAD995-57FB-4484-A421-DB5FB990D8BC}" destId="{CE33458A-7962-4B45-9C96-887104D34A80}" srcOrd="0" destOrd="0" presId="urn:microsoft.com/office/officeart/2005/8/layout/bList2"/>
    <dgm:cxn modelId="{B0EED5FA-20FA-4EA4-A4D8-DD1B7F1D645A}" type="presOf" srcId="{FEA0E91D-0C5F-4F76-8DB5-6382542D7516}" destId="{10969BBF-661B-4C32-AC9D-2C91EC93AA0C}" srcOrd="0" destOrd="0" presId="urn:microsoft.com/office/officeart/2005/8/layout/bList2"/>
    <dgm:cxn modelId="{270D22FC-A7B0-4A35-AE0D-644141A3A19F}" type="presOf" srcId="{CE7526DD-61DD-46EE-A498-BEDE7F0D287C}" destId="{3C155503-6A1D-4F89-B086-3A67A676B7D9}" srcOrd="1" destOrd="0" presId="urn:microsoft.com/office/officeart/2005/8/layout/bList2"/>
    <dgm:cxn modelId="{4B438CFC-408E-4136-A608-5DAA222CFB9E}" type="presOf" srcId="{AB812210-A31E-4CC7-B871-F3972124189E}" destId="{E33EE730-96B7-43A6-9C6D-BDAB9B2807AA}" srcOrd="0" destOrd="0" presId="urn:microsoft.com/office/officeart/2005/8/layout/bList2"/>
    <dgm:cxn modelId="{3DFE1D70-4006-4ABE-9A7F-98A2AF995CAB}" type="presParOf" srcId="{E33EE730-96B7-43A6-9C6D-BDAB9B2807AA}" destId="{A11C5FD8-1F4C-484E-AC63-D739622CE4DA}" srcOrd="0" destOrd="0" presId="urn:microsoft.com/office/officeart/2005/8/layout/bList2"/>
    <dgm:cxn modelId="{EF58FA00-6F97-4361-82D7-225E0EA7E493}" type="presParOf" srcId="{A11C5FD8-1F4C-484E-AC63-D739622CE4DA}" destId="{6E59D2B9-20D1-4E60-A77E-A6D55DF727D6}" srcOrd="0" destOrd="0" presId="urn:microsoft.com/office/officeart/2005/8/layout/bList2"/>
    <dgm:cxn modelId="{D47A04D2-D192-4BC1-AC95-A4D053A53C1B}" type="presParOf" srcId="{A11C5FD8-1F4C-484E-AC63-D739622CE4DA}" destId="{7FDD3452-16AD-4D0C-8004-7C3CD056D9CC}" srcOrd="1" destOrd="0" presId="urn:microsoft.com/office/officeart/2005/8/layout/bList2"/>
    <dgm:cxn modelId="{6F2098A3-FF91-469E-AA4D-B5E2E6A816E5}" type="presParOf" srcId="{A11C5FD8-1F4C-484E-AC63-D739622CE4DA}" destId="{2B9BAEF4-2D8F-483E-9A62-9F98B8A54A91}" srcOrd="2" destOrd="0" presId="urn:microsoft.com/office/officeart/2005/8/layout/bList2"/>
    <dgm:cxn modelId="{F9F103BB-2427-4F36-A9EC-BF5B320AB55C}" type="presParOf" srcId="{A11C5FD8-1F4C-484E-AC63-D739622CE4DA}" destId="{FE3B046B-E9D2-4764-B1AB-D72CDE66FECE}" srcOrd="3" destOrd="0" presId="urn:microsoft.com/office/officeart/2005/8/layout/bList2"/>
    <dgm:cxn modelId="{F95CC7C4-1D4E-4CF2-BBB2-BFB2D1607C2C}" type="presParOf" srcId="{E33EE730-96B7-43A6-9C6D-BDAB9B2807AA}" destId="{10969BBF-661B-4C32-AC9D-2C91EC93AA0C}" srcOrd="1" destOrd="0" presId="urn:microsoft.com/office/officeart/2005/8/layout/bList2"/>
    <dgm:cxn modelId="{5D5B6B95-91AE-4655-915B-488493FEBBD1}" type="presParOf" srcId="{E33EE730-96B7-43A6-9C6D-BDAB9B2807AA}" destId="{B2A0F6B7-8928-438C-9DC5-F1BA769BEA3D}" srcOrd="2" destOrd="0" presId="urn:microsoft.com/office/officeart/2005/8/layout/bList2"/>
    <dgm:cxn modelId="{3C96614F-BB4F-4B5A-B636-77CC01F8A87C}" type="presParOf" srcId="{B2A0F6B7-8928-438C-9DC5-F1BA769BEA3D}" destId="{CE33458A-7962-4B45-9C96-887104D34A80}" srcOrd="0" destOrd="0" presId="urn:microsoft.com/office/officeart/2005/8/layout/bList2"/>
    <dgm:cxn modelId="{BE481FBF-1485-4413-A7B3-AA2609A1FC9A}" type="presParOf" srcId="{B2A0F6B7-8928-438C-9DC5-F1BA769BEA3D}" destId="{7812A253-AB93-4A41-999F-8CBA95E78794}" srcOrd="1" destOrd="0" presId="urn:microsoft.com/office/officeart/2005/8/layout/bList2"/>
    <dgm:cxn modelId="{D9D830C6-CD83-49B9-BCD5-C382AECE48F6}" type="presParOf" srcId="{B2A0F6B7-8928-438C-9DC5-F1BA769BEA3D}" destId="{3C155503-6A1D-4F89-B086-3A67A676B7D9}" srcOrd="2" destOrd="0" presId="urn:microsoft.com/office/officeart/2005/8/layout/bList2"/>
    <dgm:cxn modelId="{05D07E23-C9EA-40AF-B140-892B3E745ACF}" type="presParOf" srcId="{B2A0F6B7-8928-438C-9DC5-F1BA769BEA3D}" destId="{65CC2F12-A4E3-4E64-96D6-F261BD4A16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671B97-0004-43F8-94E6-42B8CAE05AF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R"/>
        </a:p>
      </dgm:t>
    </dgm:pt>
    <dgm:pt modelId="{DED877BD-F8F5-42A1-BB10-65C011455FE6}">
      <dgm:prSet phldrT="[Texto]" custT="1"/>
      <dgm:spPr>
        <a:ln>
          <a:noFill/>
        </a:ln>
      </dgm:spPr>
      <dgm:t>
        <a:bodyPr/>
        <a:lstStyle/>
        <a:p>
          <a:r>
            <a:rPr lang="es-ES" sz="2000">
              <a:latin typeface="Calibri"/>
              <a:ea typeface="Calibri Light"/>
              <a:cs typeface="Calibri Light"/>
            </a:rPr>
            <a:t>Los productos finales son </a:t>
          </a:r>
          <a:r>
            <a:rPr lang="es-ES" sz="2000" b="1">
              <a:latin typeface="Calibri"/>
              <a:ea typeface="Calibri Light"/>
              <a:cs typeface="Calibri Light"/>
            </a:rPr>
            <a:t>bienes y servicios </a:t>
          </a:r>
          <a:r>
            <a:rPr lang="es-ES" sz="2000">
              <a:latin typeface="Calibri"/>
              <a:ea typeface="Calibri Light"/>
              <a:cs typeface="Calibri Light"/>
            </a:rPr>
            <a:t>que constituyen la </a:t>
          </a:r>
          <a:r>
            <a:rPr lang="es-ES" sz="2000" b="1">
              <a:latin typeface="Calibri"/>
              <a:ea typeface="Calibri Light"/>
              <a:cs typeface="Calibri Light"/>
            </a:rPr>
            <a:t>razón de ser de una institución</a:t>
          </a:r>
          <a:r>
            <a:rPr lang="es-ES" sz="2000">
              <a:latin typeface="Calibri"/>
              <a:ea typeface="Calibri Light"/>
              <a:cs typeface="Calibri Light"/>
            </a:rPr>
            <a:t>.</a:t>
          </a:r>
          <a:endParaRPr lang="es-CR" sz="2000">
            <a:latin typeface="Calibri"/>
            <a:ea typeface="Calibri Light"/>
            <a:cs typeface="Calibri Light"/>
          </a:endParaRPr>
        </a:p>
      </dgm:t>
    </dgm:pt>
    <dgm:pt modelId="{648FE585-EBDE-46BD-84BC-5CD216A6C40F}" type="parTrans" cxnId="{4D49E9B2-306A-4586-8B21-BF3C21426DC4}">
      <dgm:prSet/>
      <dgm:spPr/>
      <dgm:t>
        <a:bodyPr/>
        <a:lstStyle/>
        <a:p>
          <a:endParaRPr lang="es-CR" sz="1600">
            <a:latin typeface="Aptos" panose="020B0004020202020204" pitchFamily="34" charset="0"/>
          </a:endParaRPr>
        </a:p>
      </dgm:t>
    </dgm:pt>
    <dgm:pt modelId="{48959126-4FAC-4551-8284-ACAA695E3AED}" type="sibTrans" cxnId="{4D49E9B2-306A-4586-8B21-BF3C21426DC4}">
      <dgm:prSet/>
      <dgm:spPr>
        <a:ln>
          <a:noFill/>
        </a:ln>
      </dgm:spPr>
      <dgm:t>
        <a:bodyPr/>
        <a:lstStyle/>
        <a:p>
          <a:endParaRPr lang="es-CR" sz="1600">
            <a:latin typeface="Aptos" panose="020B0004020202020204" pitchFamily="34" charset="0"/>
          </a:endParaRPr>
        </a:p>
      </dgm:t>
    </dgm:pt>
    <dgm:pt modelId="{BACF12FE-C299-423E-B0BD-8E1B30774C84}">
      <dgm:prSet custT="1"/>
      <dgm:spPr>
        <a:ln>
          <a:noFill/>
        </a:ln>
      </dgm:spPr>
      <dgm:t>
        <a:bodyPr/>
        <a:lstStyle/>
        <a:p>
          <a:r>
            <a:rPr lang="es-ES" sz="2000">
              <a:latin typeface="Calibri"/>
              <a:ea typeface="Calibri Light"/>
              <a:cs typeface="Calibri Light"/>
            </a:rPr>
            <a:t>Productos finales = se proveen </a:t>
          </a:r>
          <a:r>
            <a:rPr lang="es-ES" sz="2000" b="1">
              <a:latin typeface="Calibri"/>
              <a:ea typeface="Calibri Light"/>
              <a:cs typeface="Calibri Light"/>
            </a:rPr>
            <a:t>en forma directa a los ciudadanos, que constituyen sus beneficiarios inmediatos</a:t>
          </a:r>
          <a:endParaRPr lang="es-ES" sz="2000">
            <a:latin typeface="Calibri"/>
            <a:ea typeface="Calibri"/>
            <a:cs typeface="Arial"/>
          </a:endParaRPr>
        </a:p>
      </dgm:t>
    </dgm:pt>
    <dgm:pt modelId="{08BFA430-F7DA-4885-9B28-CD5A82A220F0}" type="parTrans" cxnId="{60BB8F54-16D0-4BBE-B3ED-FD479CEE8558}">
      <dgm:prSet/>
      <dgm:spPr/>
      <dgm:t>
        <a:bodyPr/>
        <a:lstStyle/>
        <a:p>
          <a:endParaRPr lang="es-CR" sz="1600">
            <a:latin typeface="Aptos" panose="020B0004020202020204" pitchFamily="34" charset="0"/>
          </a:endParaRPr>
        </a:p>
      </dgm:t>
    </dgm:pt>
    <dgm:pt modelId="{9211B017-A73F-4D64-A815-3CD757B8DD28}" type="sibTrans" cxnId="{60BB8F54-16D0-4BBE-B3ED-FD479CEE8558}">
      <dgm:prSet/>
      <dgm:spPr/>
      <dgm:t>
        <a:bodyPr/>
        <a:lstStyle/>
        <a:p>
          <a:endParaRPr lang="es-CR" sz="1600">
            <a:latin typeface="Aptos" panose="020B0004020202020204" pitchFamily="34" charset="0"/>
          </a:endParaRPr>
        </a:p>
      </dgm:t>
    </dgm:pt>
    <dgm:pt modelId="{C96B2BAC-3B11-40FE-A63E-88C923EF3E6A}">
      <dgm:prSet custT="1"/>
      <dgm:spPr>
        <a:ln>
          <a:noFill/>
        </a:ln>
      </dgm:spPr>
      <dgm:t>
        <a:bodyPr/>
        <a:lstStyle/>
        <a:p>
          <a:r>
            <a:rPr lang="es-ES" sz="2000">
              <a:latin typeface="Calibri"/>
              <a:ea typeface="Calibri"/>
              <a:cs typeface="Arial"/>
            </a:rPr>
            <a:t>Productos finales </a:t>
          </a:r>
          <a:r>
            <a:rPr lang="es-ES" sz="2000" err="1">
              <a:latin typeface="Calibri"/>
              <a:ea typeface="Calibri"/>
              <a:cs typeface="Arial"/>
            </a:rPr>
            <a:t>intra-sector</a:t>
          </a:r>
          <a:r>
            <a:rPr lang="es-ES" sz="2000">
              <a:latin typeface="Calibri"/>
              <a:ea typeface="Calibri"/>
              <a:cs typeface="Arial"/>
            </a:rPr>
            <a:t> público = se proveen </a:t>
          </a:r>
          <a:r>
            <a:rPr lang="es-ES" sz="2000">
              <a:latin typeface="Calibri"/>
              <a:ea typeface="Calibri Light"/>
              <a:cs typeface="Calibri Light"/>
            </a:rPr>
            <a:t>a otras instituciones del sector público, que los utilizarán en sus propios procesos d</a:t>
          </a:r>
          <a:r>
            <a:rPr lang="es-ES" sz="2000">
              <a:latin typeface="Calibri"/>
              <a:ea typeface="Calibri"/>
              <a:cs typeface="Arial"/>
            </a:rPr>
            <a:t>e producción.</a:t>
          </a:r>
          <a:endParaRPr lang="es-CR" sz="2000">
            <a:latin typeface="Calibri"/>
            <a:ea typeface="Calibri"/>
            <a:cs typeface="Arial"/>
          </a:endParaRPr>
        </a:p>
      </dgm:t>
    </dgm:pt>
    <dgm:pt modelId="{925D5EF0-E8C2-4124-8444-A963B1834CEC}" type="parTrans" cxnId="{5FD9C434-C91F-4D32-85D8-C8ED689F67E4}">
      <dgm:prSet/>
      <dgm:spPr/>
      <dgm:t>
        <a:bodyPr/>
        <a:lstStyle/>
        <a:p>
          <a:endParaRPr lang="es-CR" sz="1600">
            <a:latin typeface="Aptos" panose="020B0004020202020204" pitchFamily="34" charset="0"/>
          </a:endParaRPr>
        </a:p>
      </dgm:t>
    </dgm:pt>
    <dgm:pt modelId="{547E664D-F6ED-4896-B166-CF5410C5551D}" type="sibTrans" cxnId="{5FD9C434-C91F-4D32-85D8-C8ED689F67E4}">
      <dgm:prSet/>
      <dgm:spPr/>
      <dgm:t>
        <a:bodyPr/>
        <a:lstStyle/>
        <a:p>
          <a:endParaRPr lang="es-CR" sz="1600">
            <a:latin typeface="Aptos" panose="020B0004020202020204" pitchFamily="34" charset="0"/>
          </a:endParaRPr>
        </a:p>
      </dgm:t>
    </dgm:pt>
    <dgm:pt modelId="{16DC2C7C-E458-41E5-A3D8-AA3F7A4C162D}" type="pres">
      <dgm:prSet presAssocID="{2B671B97-0004-43F8-94E6-42B8CAE05AFD}" presName="Name0" presStyleCnt="0">
        <dgm:presLayoutVars>
          <dgm:chMax val="7"/>
          <dgm:chPref val="7"/>
          <dgm:dir/>
        </dgm:presLayoutVars>
      </dgm:prSet>
      <dgm:spPr/>
    </dgm:pt>
    <dgm:pt modelId="{D9B4C699-2B8A-4FEB-86E2-09253D420DD2}" type="pres">
      <dgm:prSet presAssocID="{2B671B97-0004-43F8-94E6-42B8CAE05AFD}" presName="Name1" presStyleCnt="0"/>
      <dgm:spPr/>
    </dgm:pt>
    <dgm:pt modelId="{5EEC638E-0271-4BA9-B511-B674E3ED0B95}" type="pres">
      <dgm:prSet presAssocID="{2B671B97-0004-43F8-94E6-42B8CAE05AFD}" presName="cycle" presStyleCnt="0"/>
      <dgm:spPr/>
    </dgm:pt>
    <dgm:pt modelId="{CCC53A22-F06E-4DCD-BFF0-7EE9B5CD5911}" type="pres">
      <dgm:prSet presAssocID="{2B671B97-0004-43F8-94E6-42B8CAE05AFD}" presName="srcNode" presStyleLbl="node1" presStyleIdx="0" presStyleCnt="3"/>
      <dgm:spPr/>
    </dgm:pt>
    <dgm:pt modelId="{8C43B163-DDFA-4FC1-A53A-C035D43C5CFF}" type="pres">
      <dgm:prSet presAssocID="{2B671B97-0004-43F8-94E6-42B8CAE05AFD}" presName="conn" presStyleLbl="parChTrans1D2" presStyleIdx="0" presStyleCnt="1"/>
      <dgm:spPr/>
    </dgm:pt>
    <dgm:pt modelId="{A3274A46-C055-426E-B171-6A7D32009DE6}" type="pres">
      <dgm:prSet presAssocID="{2B671B97-0004-43F8-94E6-42B8CAE05AFD}" presName="extraNode" presStyleLbl="node1" presStyleIdx="0" presStyleCnt="3"/>
      <dgm:spPr/>
    </dgm:pt>
    <dgm:pt modelId="{E683FCAC-10FB-4A1E-B5CE-DEBB9CA9A028}" type="pres">
      <dgm:prSet presAssocID="{2B671B97-0004-43F8-94E6-42B8CAE05AFD}" presName="dstNode" presStyleLbl="node1" presStyleIdx="0" presStyleCnt="3"/>
      <dgm:spPr/>
    </dgm:pt>
    <dgm:pt modelId="{2FB38423-FDA3-4B48-AB13-62B4CEE0643C}" type="pres">
      <dgm:prSet presAssocID="{DED877BD-F8F5-42A1-BB10-65C011455FE6}" presName="text_1" presStyleLbl="node1" presStyleIdx="0" presStyleCnt="3">
        <dgm:presLayoutVars>
          <dgm:bulletEnabled val="1"/>
        </dgm:presLayoutVars>
      </dgm:prSet>
      <dgm:spPr>
        <a:prstGeom prst="roundRect">
          <a:avLst/>
        </a:prstGeom>
      </dgm:spPr>
    </dgm:pt>
    <dgm:pt modelId="{2F0C4C62-D7D8-4D37-A660-9468AE9C2BDC}" type="pres">
      <dgm:prSet presAssocID="{DED877BD-F8F5-42A1-BB10-65C011455FE6}" presName="accent_1" presStyleCnt="0"/>
      <dgm:spPr/>
    </dgm:pt>
    <dgm:pt modelId="{66C7B649-AE47-45D6-97B8-8873703279D1}" type="pres">
      <dgm:prSet presAssocID="{DED877BD-F8F5-42A1-BB10-65C011455FE6}" presName="accentRepeatNode" presStyleLbl="solidFgAcc1" presStyleIdx="0" presStyleCnt="3"/>
      <dgm:spPr>
        <a:blipFill rotWithShape="0">
          <a:blip xmlns:r="http://schemas.openxmlformats.org/officeDocument/2006/relationships" r:embed="rId1">
            <a:extLst>
              <a:ext uri="{96DAC541-7B7A-43D3-8B79-37D633B846F1}">
                <asvg:svgBlip xmlns:asvg="http://schemas.microsoft.com/office/drawing/2016/SVG/main" r:embed="rId2"/>
              </a:ext>
            </a:extLst>
          </a:blip>
          <a:stretch>
            <a:fillRect/>
          </a:stretch>
        </a:blipFill>
        <a:ln>
          <a:solidFill>
            <a:schemeClr val="accent5"/>
          </a:solidFill>
        </a:ln>
      </dgm:spPr>
    </dgm:pt>
    <dgm:pt modelId="{170837A3-93B0-4BD4-8A7F-C1FD7882842F}" type="pres">
      <dgm:prSet presAssocID="{BACF12FE-C299-423E-B0BD-8E1B30774C84}" presName="text_2" presStyleLbl="node1" presStyleIdx="1" presStyleCnt="3">
        <dgm:presLayoutVars>
          <dgm:bulletEnabled val="1"/>
        </dgm:presLayoutVars>
      </dgm:prSet>
      <dgm:spPr>
        <a:prstGeom prst="roundRect">
          <a:avLst/>
        </a:prstGeom>
      </dgm:spPr>
    </dgm:pt>
    <dgm:pt modelId="{D924DB2B-538C-485A-8C8F-3335DC0F3420}" type="pres">
      <dgm:prSet presAssocID="{BACF12FE-C299-423E-B0BD-8E1B30774C84}" presName="accent_2" presStyleCnt="0"/>
      <dgm:spPr/>
    </dgm:pt>
    <dgm:pt modelId="{CDAA088A-F206-4FEA-A575-A9B464EAECB0}" type="pres">
      <dgm:prSet presAssocID="{BACF12FE-C299-423E-B0BD-8E1B30774C84}" presName="accentRepeatNode" presStyleLbl="solidFgAcc1" presStyleIdx="1" presStyleCnt="3"/>
      <dgm:spPr>
        <a:blipFill rotWithShape="0">
          <a:blip xmlns:r="http://schemas.openxmlformats.org/officeDocument/2006/relationships" r:embed="rId3">
            <a:extLst>
              <a:ext uri="{96DAC541-7B7A-43D3-8B79-37D633B846F1}">
                <asvg:svgBlip xmlns:asvg="http://schemas.microsoft.com/office/drawing/2016/SVG/main" r:embed="rId4"/>
              </a:ext>
            </a:extLst>
          </a:blip>
          <a:stretch>
            <a:fillRect/>
          </a:stretch>
        </a:blipFill>
        <a:ln>
          <a:solidFill>
            <a:schemeClr val="accent4"/>
          </a:solidFill>
        </a:ln>
      </dgm:spPr>
    </dgm:pt>
    <dgm:pt modelId="{047021E4-D95B-4A98-9A74-0A44496FDD0B}" type="pres">
      <dgm:prSet presAssocID="{C96B2BAC-3B11-40FE-A63E-88C923EF3E6A}" presName="text_3" presStyleLbl="node1" presStyleIdx="2" presStyleCnt="3">
        <dgm:presLayoutVars>
          <dgm:bulletEnabled val="1"/>
        </dgm:presLayoutVars>
      </dgm:prSet>
      <dgm:spPr>
        <a:prstGeom prst="roundRect">
          <a:avLst/>
        </a:prstGeom>
      </dgm:spPr>
    </dgm:pt>
    <dgm:pt modelId="{C2A86F78-6858-42A2-AC27-302A514A837C}" type="pres">
      <dgm:prSet presAssocID="{C96B2BAC-3B11-40FE-A63E-88C923EF3E6A}" presName="accent_3" presStyleCnt="0"/>
      <dgm:spPr/>
    </dgm:pt>
    <dgm:pt modelId="{F88E3E34-4030-4242-BAB2-1ADE90DE8B95}" type="pres">
      <dgm:prSet presAssocID="{C96B2BAC-3B11-40FE-A63E-88C923EF3E6A}" presName="accentRepeatNode" presStyleLbl="solidFgAcc1" presStyleIdx="2" presStyleCnt="3"/>
      <dgm:spPr>
        <a:blipFill rotWithShape="0">
          <a:blip xmlns:r="http://schemas.openxmlformats.org/officeDocument/2006/relationships" r:embed="rId5">
            <a:extLst>
              <a:ext uri="{96DAC541-7B7A-43D3-8B79-37D633B846F1}">
                <asvg:svgBlip xmlns:asvg="http://schemas.microsoft.com/office/drawing/2016/SVG/main" r:embed="rId6"/>
              </a:ext>
            </a:extLst>
          </a:blip>
          <a:stretch>
            <a:fillRect/>
          </a:stretch>
        </a:blipFill>
        <a:ln>
          <a:solidFill>
            <a:schemeClr val="accent6"/>
          </a:solidFill>
        </a:ln>
      </dgm:spPr>
    </dgm:pt>
  </dgm:ptLst>
  <dgm:cxnLst>
    <dgm:cxn modelId="{8AA4F826-554B-4187-B652-BD1065E90472}" type="presOf" srcId="{DED877BD-F8F5-42A1-BB10-65C011455FE6}" destId="{2FB38423-FDA3-4B48-AB13-62B4CEE0643C}" srcOrd="0" destOrd="0" presId="urn:microsoft.com/office/officeart/2008/layout/VerticalCurvedList"/>
    <dgm:cxn modelId="{50F0FA28-0119-42B8-8672-260512A8607E}" type="presOf" srcId="{48959126-4FAC-4551-8284-ACAA695E3AED}" destId="{8C43B163-DDFA-4FC1-A53A-C035D43C5CFF}" srcOrd="0" destOrd="0" presId="urn:microsoft.com/office/officeart/2008/layout/VerticalCurvedList"/>
    <dgm:cxn modelId="{96ED432A-365A-4272-956F-4E1BB936F3E8}" type="presOf" srcId="{C96B2BAC-3B11-40FE-A63E-88C923EF3E6A}" destId="{047021E4-D95B-4A98-9A74-0A44496FDD0B}" srcOrd="0" destOrd="0" presId="urn:microsoft.com/office/officeart/2008/layout/VerticalCurvedList"/>
    <dgm:cxn modelId="{5FD9C434-C91F-4D32-85D8-C8ED689F67E4}" srcId="{2B671B97-0004-43F8-94E6-42B8CAE05AFD}" destId="{C96B2BAC-3B11-40FE-A63E-88C923EF3E6A}" srcOrd="2" destOrd="0" parTransId="{925D5EF0-E8C2-4124-8444-A963B1834CEC}" sibTransId="{547E664D-F6ED-4896-B166-CF5410C5551D}"/>
    <dgm:cxn modelId="{60BB8F54-16D0-4BBE-B3ED-FD479CEE8558}" srcId="{2B671B97-0004-43F8-94E6-42B8CAE05AFD}" destId="{BACF12FE-C299-423E-B0BD-8E1B30774C84}" srcOrd="1" destOrd="0" parTransId="{08BFA430-F7DA-4885-9B28-CD5A82A220F0}" sibTransId="{9211B017-A73F-4D64-A815-3CD757B8DD28}"/>
    <dgm:cxn modelId="{4D49E9B2-306A-4586-8B21-BF3C21426DC4}" srcId="{2B671B97-0004-43F8-94E6-42B8CAE05AFD}" destId="{DED877BD-F8F5-42A1-BB10-65C011455FE6}" srcOrd="0" destOrd="0" parTransId="{648FE585-EBDE-46BD-84BC-5CD216A6C40F}" sibTransId="{48959126-4FAC-4551-8284-ACAA695E3AED}"/>
    <dgm:cxn modelId="{3D28E4EE-1A96-428D-89EA-C19F2481C9A3}" type="presOf" srcId="{BACF12FE-C299-423E-B0BD-8E1B30774C84}" destId="{170837A3-93B0-4BD4-8A7F-C1FD7882842F}" srcOrd="0" destOrd="0" presId="urn:microsoft.com/office/officeart/2008/layout/VerticalCurvedList"/>
    <dgm:cxn modelId="{13E703F1-F253-4062-A5E7-ED3C86F69E80}" type="presOf" srcId="{2B671B97-0004-43F8-94E6-42B8CAE05AFD}" destId="{16DC2C7C-E458-41E5-A3D8-AA3F7A4C162D}" srcOrd="0" destOrd="0" presId="urn:microsoft.com/office/officeart/2008/layout/VerticalCurvedList"/>
    <dgm:cxn modelId="{CB019CE1-C699-44F7-A8AF-9781D072A1EE}" type="presParOf" srcId="{16DC2C7C-E458-41E5-A3D8-AA3F7A4C162D}" destId="{D9B4C699-2B8A-4FEB-86E2-09253D420DD2}" srcOrd="0" destOrd="0" presId="urn:microsoft.com/office/officeart/2008/layout/VerticalCurvedList"/>
    <dgm:cxn modelId="{8543CA43-DE78-403A-A7D1-160346BDC912}" type="presParOf" srcId="{D9B4C699-2B8A-4FEB-86E2-09253D420DD2}" destId="{5EEC638E-0271-4BA9-B511-B674E3ED0B95}" srcOrd="0" destOrd="0" presId="urn:microsoft.com/office/officeart/2008/layout/VerticalCurvedList"/>
    <dgm:cxn modelId="{FFF8F1C3-E92D-43C9-95DA-868521BA43A3}" type="presParOf" srcId="{5EEC638E-0271-4BA9-B511-B674E3ED0B95}" destId="{CCC53A22-F06E-4DCD-BFF0-7EE9B5CD5911}" srcOrd="0" destOrd="0" presId="urn:microsoft.com/office/officeart/2008/layout/VerticalCurvedList"/>
    <dgm:cxn modelId="{2367F500-8D43-42BA-8D64-FBEA43E4C410}" type="presParOf" srcId="{5EEC638E-0271-4BA9-B511-B674E3ED0B95}" destId="{8C43B163-DDFA-4FC1-A53A-C035D43C5CFF}" srcOrd="1" destOrd="0" presId="urn:microsoft.com/office/officeart/2008/layout/VerticalCurvedList"/>
    <dgm:cxn modelId="{B0F5CF29-33E9-4EF7-B7DA-9A6CECF903E3}" type="presParOf" srcId="{5EEC638E-0271-4BA9-B511-B674E3ED0B95}" destId="{A3274A46-C055-426E-B171-6A7D32009DE6}" srcOrd="2" destOrd="0" presId="urn:microsoft.com/office/officeart/2008/layout/VerticalCurvedList"/>
    <dgm:cxn modelId="{D240C2DE-6422-45FD-82D7-AAB2118462FA}" type="presParOf" srcId="{5EEC638E-0271-4BA9-B511-B674E3ED0B95}" destId="{E683FCAC-10FB-4A1E-B5CE-DEBB9CA9A028}" srcOrd="3" destOrd="0" presId="urn:microsoft.com/office/officeart/2008/layout/VerticalCurvedList"/>
    <dgm:cxn modelId="{26FE6581-6DAE-4C14-9D22-BE0C1C679C5E}" type="presParOf" srcId="{D9B4C699-2B8A-4FEB-86E2-09253D420DD2}" destId="{2FB38423-FDA3-4B48-AB13-62B4CEE0643C}" srcOrd="1" destOrd="0" presId="urn:microsoft.com/office/officeart/2008/layout/VerticalCurvedList"/>
    <dgm:cxn modelId="{2940549F-7334-4942-BE30-5902BB5B4BA4}" type="presParOf" srcId="{D9B4C699-2B8A-4FEB-86E2-09253D420DD2}" destId="{2F0C4C62-D7D8-4D37-A660-9468AE9C2BDC}" srcOrd="2" destOrd="0" presId="urn:microsoft.com/office/officeart/2008/layout/VerticalCurvedList"/>
    <dgm:cxn modelId="{D60FA964-F133-4B74-BE45-BB3B2C85724D}" type="presParOf" srcId="{2F0C4C62-D7D8-4D37-A660-9468AE9C2BDC}" destId="{66C7B649-AE47-45D6-97B8-8873703279D1}" srcOrd="0" destOrd="0" presId="urn:microsoft.com/office/officeart/2008/layout/VerticalCurvedList"/>
    <dgm:cxn modelId="{087D8DF6-D62F-4F7A-BF27-B28E57066B0C}" type="presParOf" srcId="{D9B4C699-2B8A-4FEB-86E2-09253D420DD2}" destId="{170837A3-93B0-4BD4-8A7F-C1FD7882842F}" srcOrd="3" destOrd="0" presId="urn:microsoft.com/office/officeart/2008/layout/VerticalCurvedList"/>
    <dgm:cxn modelId="{43DA4D37-B482-4392-BE7E-E87F259196F5}" type="presParOf" srcId="{D9B4C699-2B8A-4FEB-86E2-09253D420DD2}" destId="{D924DB2B-538C-485A-8C8F-3335DC0F3420}" srcOrd="4" destOrd="0" presId="urn:microsoft.com/office/officeart/2008/layout/VerticalCurvedList"/>
    <dgm:cxn modelId="{0F60D4ED-360C-4BEF-A2DE-C4136420B07B}" type="presParOf" srcId="{D924DB2B-538C-485A-8C8F-3335DC0F3420}" destId="{CDAA088A-F206-4FEA-A575-A9B464EAECB0}" srcOrd="0" destOrd="0" presId="urn:microsoft.com/office/officeart/2008/layout/VerticalCurvedList"/>
    <dgm:cxn modelId="{0BE6A032-31C4-40CD-AA96-1C3AC357CA75}" type="presParOf" srcId="{D9B4C699-2B8A-4FEB-86E2-09253D420DD2}" destId="{047021E4-D95B-4A98-9A74-0A44496FDD0B}" srcOrd="5" destOrd="0" presId="urn:microsoft.com/office/officeart/2008/layout/VerticalCurvedList"/>
    <dgm:cxn modelId="{131DB887-FD32-4D08-8D4C-9F4C7537EFE0}" type="presParOf" srcId="{D9B4C699-2B8A-4FEB-86E2-09253D420DD2}" destId="{C2A86F78-6858-42A2-AC27-302A514A837C}" srcOrd="6" destOrd="0" presId="urn:microsoft.com/office/officeart/2008/layout/VerticalCurvedList"/>
    <dgm:cxn modelId="{3E3D0996-11F7-413F-9108-34CF6C9CF781}" type="presParOf" srcId="{C2A86F78-6858-42A2-AC27-302A514A837C}" destId="{F88E3E34-4030-4242-BAB2-1ADE90DE8B9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10418-EFE0-4AEB-9E64-F95EAB1261C6}">
      <dsp:nvSpPr>
        <dsp:cNvPr id="0" name=""/>
        <dsp:cNvSpPr/>
      </dsp:nvSpPr>
      <dsp:spPr>
        <a:xfrm>
          <a:off x="0" y="623"/>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F739D-6DB2-44F3-A077-4B0DFCB4F80E}">
      <dsp:nvSpPr>
        <dsp:cNvPr id="0" name=""/>
        <dsp:cNvSpPr/>
      </dsp:nvSpPr>
      <dsp:spPr>
        <a:xfrm>
          <a:off x="0" y="623"/>
          <a:ext cx="8128000" cy="102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ln w="0"/>
              <a:latin typeface="Aptos"/>
              <a:cs typeface="Arial"/>
            </a:rPr>
            <a:t>Requerimientos de la Contraloría General de la República para sector público.</a:t>
          </a:r>
          <a:endParaRPr lang="es-CR" sz="2000" kern="1200"/>
        </a:p>
      </dsp:txBody>
      <dsp:txXfrm>
        <a:off x="0" y="623"/>
        <a:ext cx="8128000" cy="1021253"/>
      </dsp:txXfrm>
    </dsp:sp>
    <dsp:sp modelId="{8A0ED83B-4166-4783-B028-5B381D72735B}">
      <dsp:nvSpPr>
        <dsp:cNvPr id="0" name=""/>
        <dsp:cNvSpPr/>
      </dsp:nvSpPr>
      <dsp:spPr>
        <a:xfrm>
          <a:off x="0" y="1021877"/>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84CAD-A170-499B-91ED-6C5729155528}">
      <dsp:nvSpPr>
        <dsp:cNvPr id="0" name=""/>
        <dsp:cNvSpPr/>
      </dsp:nvSpPr>
      <dsp:spPr>
        <a:xfrm>
          <a:off x="0" y="1021877"/>
          <a:ext cx="8128000" cy="102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ln w="0"/>
              <a:latin typeface="Aptos"/>
              <a:cs typeface="Arial"/>
            </a:rPr>
            <a:t>Desde el año 2017 el Gobierno Central (Ministerios y Poderes de la República) implementó esta metodología.*</a:t>
          </a:r>
        </a:p>
      </dsp:txBody>
      <dsp:txXfrm>
        <a:off x="0" y="1021877"/>
        <a:ext cx="8128000" cy="1021253"/>
      </dsp:txXfrm>
    </dsp:sp>
    <dsp:sp modelId="{93738B8C-D3C8-496F-B6C0-DD9920576B90}">
      <dsp:nvSpPr>
        <dsp:cNvPr id="0" name=""/>
        <dsp:cNvSpPr/>
      </dsp:nvSpPr>
      <dsp:spPr>
        <a:xfrm>
          <a:off x="0" y="2043131"/>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1BC36-6EBA-495C-B390-A03A375C6DFF}">
      <dsp:nvSpPr>
        <dsp:cNvPr id="0" name=""/>
        <dsp:cNvSpPr/>
      </dsp:nvSpPr>
      <dsp:spPr>
        <a:xfrm>
          <a:off x="0" y="2043131"/>
          <a:ext cx="8128000" cy="102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a:ln w="0"/>
              <a:latin typeface="Aptos"/>
              <a:cs typeface="Arial"/>
            </a:rPr>
            <a:t>A partir del 4 de agosto 2023 se hizo obligatorio a todas las instituciones que están bajo la fiscalización de la Contraloría General de la República (Universidades, Bancos, Municipalidades y CCSS).</a:t>
          </a:r>
        </a:p>
      </dsp:txBody>
      <dsp:txXfrm>
        <a:off x="0" y="2043131"/>
        <a:ext cx="8128000" cy="1021253"/>
      </dsp:txXfrm>
    </dsp:sp>
    <dsp:sp modelId="{BFD8F437-D601-44A0-9E76-473F08BD6A7E}">
      <dsp:nvSpPr>
        <dsp:cNvPr id="0" name=""/>
        <dsp:cNvSpPr/>
      </dsp:nvSpPr>
      <dsp:spPr>
        <a:xfrm>
          <a:off x="0" y="3064384"/>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143B7-63E4-4D17-8E4F-C4A411A862C2}">
      <dsp:nvSpPr>
        <dsp:cNvPr id="0" name=""/>
        <dsp:cNvSpPr/>
      </dsp:nvSpPr>
      <dsp:spPr>
        <a:xfrm>
          <a:off x="0" y="3064384"/>
          <a:ext cx="8128000" cy="102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_tradnl" sz="2000" kern="1200">
              <a:ln w="0"/>
              <a:latin typeface="Aptos"/>
              <a:cs typeface="Arial"/>
            </a:rPr>
            <a:t>Permite la rendición de cuentas sobre la utilización de los recursos, medir los resultados alcanzados, así como satisfacer a las necesidades de la sociedad costarricense. </a:t>
          </a:r>
          <a:endParaRPr lang="es-CR" sz="2000" kern="1200">
            <a:ln w="0"/>
            <a:latin typeface="Aptos" panose="020B0004020202020204" pitchFamily="34" charset="0"/>
          </a:endParaRPr>
        </a:p>
      </dsp:txBody>
      <dsp:txXfrm>
        <a:off x="0" y="3064384"/>
        <a:ext cx="8128000" cy="1021253"/>
      </dsp:txXfrm>
    </dsp:sp>
    <dsp:sp modelId="{63E8B3FD-AC0A-434C-A70D-C324905B8AB1}">
      <dsp:nvSpPr>
        <dsp:cNvPr id="0" name=""/>
        <dsp:cNvSpPr/>
      </dsp:nvSpPr>
      <dsp:spPr>
        <a:xfrm>
          <a:off x="0" y="4085638"/>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6D67F-A7C0-44C5-96FA-30B834CA12BB}">
      <dsp:nvSpPr>
        <dsp:cNvPr id="0" name=""/>
        <dsp:cNvSpPr/>
      </dsp:nvSpPr>
      <dsp:spPr>
        <a:xfrm>
          <a:off x="0" y="4085638"/>
          <a:ext cx="8128000" cy="102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_tradnl" sz="2000" kern="1200">
              <a:ln w="0"/>
              <a:latin typeface="Aptos"/>
              <a:cs typeface="Arial"/>
            </a:rPr>
            <a:t>Implica ajustes en el proceso de formulación y en el Sistema Institucional del Plan Presupuesto (</a:t>
          </a:r>
          <a:r>
            <a:rPr lang="es-ES_tradnl" sz="2000" kern="1200" err="1">
              <a:ln w="0"/>
              <a:latin typeface="Aptos"/>
              <a:cs typeface="Arial"/>
            </a:rPr>
            <a:t>Sippres</a:t>
          </a:r>
          <a:r>
            <a:rPr lang="es-ES_tradnl" sz="2000" kern="1200">
              <a:ln w="0"/>
              <a:latin typeface="Aptos"/>
              <a:cs typeface="Arial"/>
            </a:rPr>
            <a:t>)</a:t>
          </a:r>
        </a:p>
      </dsp:txBody>
      <dsp:txXfrm>
        <a:off x="0" y="4085638"/>
        <a:ext cx="8128000" cy="1021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6F7C5-57C7-4EFE-BB51-09560FD535AC}">
      <dsp:nvSpPr>
        <dsp:cNvPr id="0" name=""/>
        <dsp:cNvSpPr/>
      </dsp:nvSpPr>
      <dsp:spPr>
        <a:xfrm>
          <a:off x="0" y="0"/>
          <a:ext cx="10642598"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D21F11-7D33-4DC9-ADD6-D39EA205412B}">
      <dsp:nvSpPr>
        <dsp:cNvPr id="0" name=""/>
        <dsp:cNvSpPr/>
      </dsp:nvSpPr>
      <dsp:spPr>
        <a:xfrm>
          <a:off x="0" y="0"/>
          <a:ext cx="2128519" cy="518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a:latin typeface="Aptos"/>
            </a:rPr>
            <a:t>Ejemplos </a:t>
          </a:r>
        </a:p>
      </dsp:txBody>
      <dsp:txXfrm>
        <a:off x="0" y="0"/>
        <a:ext cx="2128519" cy="5185927"/>
      </dsp:txXfrm>
    </dsp:sp>
    <dsp:sp modelId="{C84A4B01-AF29-40EE-BAB4-7F4C2476C9FF}">
      <dsp:nvSpPr>
        <dsp:cNvPr id="0" name=""/>
        <dsp:cNvSpPr/>
      </dsp:nvSpPr>
      <dsp:spPr>
        <a:xfrm>
          <a:off x="2288158" y="81030"/>
          <a:ext cx="8354439" cy="162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Aptos"/>
            </a:rPr>
            <a:t>Servicio</a:t>
          </a:r>
          <a:r>
            <a:rPr lang="es-ES" sz="2000" kern="1200">
              <a:latin typeface="Aptos"/>
            </a:rPr>
            <a:t>: conjunto de actividades y prestaciones que buscan satisfacer una necesidad de la población. </a:t>
          </a:r>
        </a:p>
        <a:p>
          <a:pPr marL="0" lvl="0" indent="0" algn="l" defTabSz="889000">
            <a:lnSpc>
              <a:spcPct val="90000"/>
            </a:lnSpc>
            <a:spcBef>
              <a:spcPct val="0"/>
            </a:spcBef>
            <a:spcAft>
              <a:spcPct val="35000"/>
            </a:spcAft>
            <a:buNone/>
          </a:pPr>
          <a:r>
            <a:rPr lang="es-ES" sz="2000" kern="1200">
              <a:latin typeface="Aptos"/>
            </a:rPr>
            <a:t>Ej.: Servicio de educación superior de pregrado y grado</a:t>
          </a:r>
          <a:endParaRPr lang="es-CR" sz="2000" kern="1200">
            <a:latin typeface="Aptos"/>
          </a:endParaRPr>
        </a:p>
      </dsp:txBody>
      <dsp:txXfrm>
        <a:off x="2288158" y="81030"/>
        <a:ext cx="8354439" cy="1620602"/>
      </dsp:txXfrm>
    </dsp:sp>
    <dsp:sp modelId="{FF529350-CA37-4DF9-8683-31585051BDC5}">
      <dsp:nvSpPr>
        <dsp:cNvPr id="0" name=""/>
        <dsp:cNvSpPr/>
      </dsp:nvSpPr>
      <dsp:spPr>
        <a:xfrm>
          <a:off x="2128519" y="1701632"/>
          <a:ext cx="851407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F59CA9B-A6DB-479B-B2AE-699F63D177F8}">
      <dsp:nvSpPr>
        <dsp:cNvPr id="0" name=""/>
        <dsp:cNvSpPr/>
      </dsp:nvSpPr>
      <dsp:spPr>
        <a:xfrm>
          <a:off x="2288158" y="1782662"/>
          <a:ext cx="8354439" cy="162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Aptos"/>
            </a:rPr>
            <a:t>Bienes de uso y consumo</a:t>
          </a:r>
          <a:r>
            <a:rPr lang="es-ES" sz="2000" kern="1200">
              <a:latin typeface="Aptos"/>
            </a:rPr>
            <a:t>: objetos que satisfacen de manera inmediata y directa algún tipo de necesidad de la sociedad. </a:t>
          </a:r>
        </a:p>
        <a:p>
          <a:pPr marL="0" lvl="0" indent="0" algn="l" defTabSz="889000">
            <a:lnSpc>
              <a:spcPct val="90000"/>
            </a:lnSpc>
            <a:spcBef>
              <a:spcPct val="0"/>
            </a:spcBef>
            <a:spcAft>
              <a:spcPct val="35000"/>
            </a:spcAft>
            <a:buNone/>
          </a:pPr>
          <a:r>
            <a:rPr lang="es-ES" sz="2000" kern="1200">
              <a:latin typeface="Aptos"/>
            </a:rPr>
            <a:t>Ej.: Entrega de semillas a productores agropecuarios</a:t>
          </a:r>
          <a:endParaRPr lang="es-CR" sz="2000" kern="1200">
            <a:latin typeface="Aptos"/>
          </a:endParaRPr>
        </a:p>
      </dsp:txBody>
      <dsp:txXfrm>
        <a:off x="2288158" y="1782662"/>
        <a:ext cx="8354439" cy="1620602"/>
      </dsp:txXfrm>
    </dsp:sp>
    <dsp:sp modelId="{E7D2BF3C-A95F-4EB0-A3B0-349F0C53CAA1}">
      <dsp:nvSpPr>
        <dsp:cNvPr id="0" name=""/>
        <dsp:cNvSpPr/>
      </dsp:nvSpPr>
      <dsp:spPr>
        <a:xfrm>
          <a:off x="2128519" y="3403264"/>
          <a:ext cx="851407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C55841A-5182-4E76-A9F3-226A6B041478}">
      <dsp:nvSpPr>
        <dsp:cNvPr id="0" name=""/>
        <dsp:cNvSpPr/>
      </dsp:nvSpPr>
      <dsp:spPr>
        <a:xfrm>
          <a:off x="2288158" y="3484294"/>
          <a:ext cx="8354439" cy="162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Aptos"/>
            </a:rPr>
            <a:t>Bienes de capital</a:t>
          </a:r>
          <a:r>
            <a:rPr lang="es-ES" sz="2000" b="0" kern="1200">
              <a:latin typeface="Aptos"/>
            </a:rPr>
            <a:t>:</a:t>
          </a:r>
          <a:r>
            <a:rPr lang="es-ES" sz="2000" kern="1200">
              <a:latin typeface="Aptos"/>
            </a:rPr>
            <a:t> bienes durables (infraestructura, equipamiento, inmuebles, instalaciones, entre otros) que incrementan la capacidad de producción del sector público o del país.</a:t>
          </a:r>
        </a:p>
        <a:p>
          <a:pPr marL="0" lvl="0" indent="0" algn="l" defTabSz="889000">
            <a:lnSpc>
              <a:spcPct val="90000"/>
            </a:lnSpc>
            <a:spcBef>
              <a:spcPct val="0"/>
            </a:spcBef>
            <a:spcAft>
              <a:spcPct val="35000"/>
            </a:spcAft>
            <a:buNone/>
          </a:pPr>
          <a:r>
            <a:rPr lang="es-ES" sz="2000" kern="1200">
              <a:latin typeface="Aptos"/>
            </a:rPr>
            <a:t>Ej.: Construcción de laboratorios</a:t>
          </a:r>
          <a:endParaRPr lang="es-CR" sz="2000" kern="1200">
            <a:latin typeface="Aptos"/>
          </a:endParaRPr>
        </a:p>
      </dsp:txBody>
      <dsp:txXfrm>
        <a:off x="2288158" y="3484294"/>
        <a:ext cx="8354439" cy="1620602"/>
      </dsp:txXfrm>
    </dsp:sp>
    <dsp:sp modelId="{F92FCF59-ABD7-49EA-9078-8EECB2563582}">
      <dsp:nvSpPr>
        <dsp:cNvPr id="0" name=""/>
        <dsp:cNvSpPr/>
      </dsp:nvSpPr>
      <dsp:spPr>
        <a:xfrm>
          <a:off x="2128519" y="5104896"/>
          <a:ext cx="851407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D69DD-CC9C-4FF6-86B0-1E9DFC1CE877}">
      <dsp:nvSpPr>
        <dsp:cNvPr id="0" name=""/>
        <dsp:cNvSpPr/>
      </dsp:nvSpPr>
      <dsp:spPr>
        <a:xfrm>
          <a:off x="1765360" y="1586382"/>
          <a:ext cx="1838125" cy="91906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Elementos que definen un producto</a:t>
          </a:r>
        </a:p>
      </dsp:txBody>
      <dsp:txXfrm>
        <a:off x="1792278" y="1613300"/>
        <a:ext cx="1784289" cy="865226"/>
      </dsp:txXfrm>
    </dsp:sp>
    <dsp:sp modelId="{B3FF1C6C-B091-4868-B568-716F6434F2CC}">
      <dsp:nvSpPr>
        <dsp:cNvPr id="0" name=""/>
        <dsp:cNvSpPr/>
      </dsp:nvSpPr>
      <dsp:spPr>
        <a:xfrm rot="17692822">
          <a:off x="3097322" y="1233007"/>
          <a:ext cx="1747579" cy="40429"/>
        </a:xfrm>
        <a:custGeom>
          <a:avLst/>
          <a:gdLst/>
          <a:ahLst/>
          <a:cxnLst/>
          <a:rect l="0" t="0" r="0" b="0"/>
          <a:pathLst>
            <a:path>
              <a:moveTo>
                <a:pt x="0" y="20214"/>
              </a:moveTo>
              <a:lnTo>
                <a:pt x="1747579" y="2021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R" sz="600" kern="1200">
            <a:latin typeface="Aptos" panose="020B0004020202020204" pitchFamily="34" charset="0"/>
          </a:endParaRPr>
        </a:p>
      </dsp:txBody>
      <dsp:txXfrm>
        <a:off x="3927422" y="1209532"/>
        <a:ext cx="87378" cy="87378"/>
      </dsp:txXfrm>
    </dsp:sp>
    <dsp:sp modelId="{6613CEE4-04EF-4BC9-AAF2-FE3FC8E87ECB}">
      <dsp:nvSpPr>
        <dsp:cNvPr id="0" name=""/>
        <dsp:cNvSpPr/>
      </dsp:nvSpPr>
      <dsp:spPr>
        <a:xfrm>
          <a:off x="4338737" y="998"/>
          <a:ext cx="1838125" cy="9190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Nombre del producto:</a:t>
          </a:r>
        </a:p>
      </dsp:txBody>
      <dsp:txXfrm>
        <a:off x="4365655" y="27916"/>
        <a:ext cx="1784289" cy="865226"/>
      </dsp:txXfrm>
    </dsp:sp>
    <dsp:sp modelId="{4D9D701D-E198-4709-9BCD-0A95DD78E87E}">
      <dsp:nvSpPr>
        <dsp:cNvPr id="0" name=""/>
        <dsp:cNvSpPr/>
      </dsp:nvSpPr>
      <dsp:spPr>
        <a:xfrm>
          <a:off x="6176862" y="440315"/>
          <a:ext cx="735250" cy="40429"/>
        </a:xfrm>
        <a:custGeom>
          <a:avLst/>
          <a:gdLst/>
          <a:ahLst/>
          <a:cxnLst/>
          <a:rect l="0" t="0" r="0" b="0"/>
          <a:pathLst>
            <a:path>
              <a:moveTo>
                <a:pt x="0" y="20214"/>
              </a:moveTo>
              <a:lnTo>
                <a:pt x="735250" y="2021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6526106" y="442149"/>
        <a:ext cx="36762" cy="36762"/>
      </dsp:txXfrm>
    </dsp:sp>
    <dsp:sp modelId="{C15ADB56-EA67-431B-AE11-F4EBC40B7C3C}">
      <dsp:nvSpPr>
        <dsp:cNvPr id="0" name=""/>
        <dsp:cNvSpPr/>
      </dsp:nvSpPr>
      <dsp:spPr>
        <a:xfrm>
          <a:off x="6912113" y="998"/>
          <a:ext cx="1838125" cy="9190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Servicio de Educación Superior</a:t>
          </a:r>
        </a:p>
      </dsp:txBody>
      <dsp:txXfrm>
        <a:off x="6939031" y="27916"/>
        <a:ext cx="1784289" cy="865226"/>
      </dsp:txXfrm>
    </dsp:sp>
    <dsp:sp modelId="{A56C63E8-642A-4F90-9B6C-A07027F3BDB9}">
      <dsp:nvSpPr>
        <dsp:cNvPr id="0" name=""/>
        <dsp:cNvSpPr/>
      </dsp:nvSpPr>
      <dsp:spPr>
        <a:xfrm rot="19457599">
          <a:off x="3518380" y="1761468"/>
          <a:ext cx="905463" cy="40429"/>
        </a:xfrm>
        <a:custGeom>
          <a:avLst/>
          <a:gdLst/>
          <a:ahLst/>
          <a:cxnLst/>
          <a:rect l="0" t="0" r="0" b="0"/>
          <a:pathLst>
            <a:path>
              <a:moveTo>
                <a:pt x="0" y="20214"/>
              </a:moveTo>
              <a:lnTo>
                <a:pt x="905463" y="2021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3948475" y="1759046"/>
        <a:ext cx="45273" cy="45273"/>
      </dsp:txXfrm>
    </dsp:sp>
    <dsp:sp modelId="{2C7EE01B-7776-4A55-8CDC-5C3812348096}">
      <dsp:nvSpPr>
        <dsp:cNvPr id="0" name=""/>
        <dsp:cNvSpPr/>
      </dsp:nvSpPr>
      <dsp:spPr>
        <a:xfrm>
          <a:off x="4338737" y="1057921"/>
          <a:ext cx="1838125" cy="9190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Unidad de medida:</a:t>
          </a:r>
        </a:p>
      </dsp:txBody>
      <dsp:txXfrm>
        <a:off x="4365655" y="1084839"/>
        <a:ext cx="1784289" cy="865226"/>
      </dsp:txXfrm>
    </dsp:sp>
    <dsp:sp modelId="{66A88BF5-2B13-4A51-9D81-04B10A967F21}">
      <dsp:nvSpPr>
        <dsp:cNvPr id="0" name=""/>
        <dsp:cNvSpPr/>
      </dsp:nvSpPr>
      <dsp:spPr>
        <a:xfrm>
          <a:off x="6176862" y="1497237"/>
          <a:ext cx="735250" cy="40429"/>
        </a:xfrm>
        <a:custGeom>
          <a:avLst/>
          <a:gdLst/>
          <a:ahLst/>
          <a:cxnLst/>
          <a:rect l="0" t="0" r="0" b="0"/>
          <a:pathLst>
            <a:path>
              <a:moveTo>
                <a:pt x="0" y="20214"/>
              </a:moveTo>
              <a:lnTo>
                <a:pt x="735250" y="2021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6526106" y="1499071"/>
        <a:ext cx="36762" cy="36762"/>
      </dsp:txXfrm>
    </dsp:sp>
    <dsp:sp modelId="{C702E3F7-8FD5-4AB6-ABAE-86D94F8F4691}">
      <dsp:nvSpPr>
        <dsp:cNvPr id="0" name=""/>
        <dsp:cNvSpPr/>
      </dsp:nvSpPr>
      <dsp:spPr>
        <a:xfrm>
          <a:off x="6912113" y="1057921"/>
          <a:ext cx="1838125" cy="9190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alumno matriculado</a:t>
          </a:r>
        </a:p>
      </dsp:txBody>
      <dsp:txXfrm>
        <a:off x="6939031" y="1084839"/>
        <a:ext cx="1784289" cy="865226"/>
      </dsp:txXfrm>
    </dsp:sp>
    <dsp:sp modelId="{CF158A96-B694-4789-9DF0-5E35B111E0B6}">
      <dsp:nvSpPr>
        <dsp:cNvPr id="0" name=""/>
        <dsp:cNvSpPr/>
      </dsp:nvSpPr>
      <dsp:spPr>
        <a:xfrm rot="2142401">
          <a:off x="3518380" y="2289929"/>
          <a:ext cx="905463" cy="40429"/>
        </a:xfrm>
        <a:custGeom>
          <a:avLst/>
          <a:gdLst/>
          <a:ahLst/>
          <a:cxnLst/>
          <a:rect l="0" t="0" r="0" b="0"/>
          <a:pathLst>
            <a:path>
              <a:moveTo>
                <a:pt x="0" y="20214"/>
              </a:moveTo>
              <a:lnTo>
                <a:pt x="905463" y="2021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3948475" y="2287508"/>
        <a:ext cx="45273" cy="45273"/>
      </dsp:txXfrm>
    </dsp:sp>
    <dsp:sp modelId="{324C100A-4AC9-48E9-A446-FD46E2063B07}">
      <dsp:nvSpPr>
        <dsp:cNvPr id="0" name=""/>
        <dsp:cNvSpPr/>
      </dsp:nvSpPr>
      <dsp:spPr>
        <a:xfrm>
          <a:off x="4338737" y="2114843"/>
          <a:ext cx="1838125" cy="9190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Cantidad:</a:t>
          </a:r>
        </a:p>
      </dsp:txBody>
      <dsp:txXfrm>
        <a:off x="4365655" y="2141761"/>
        <a:ext cx="1784289" cy="865226"/>
      </dsp:txXfrm>
    </dsp:sp>
    <dsp:sp modelId="{1473311B-276D-4AB4-ADC2-28471AD5ABE3}">
      <dsp:nvSpPr>
        <dsp:cNvPr id="0" name=""/>
        <dsp:cNvSpPr/>
      </dsp:nvSpPr>
      <dsp:spPr>
        <a:xfrm>
          <a:off x="6176862" y="2554160"/>
          <a:ext cx="735250" cy="40429"/>
        </a:xfrm>
        <a:custGeom>
          <a:avLst/>
          <a:gdLst/>
          <a:ahLst/>
          <a:cxnLst/>
          <a:rect l="0" t="0" r="0" b="0"/>
          <a:pathLst>
            <a:path>
              <a:moveTo>
                <a:pt x="0" y="20214"/>
              </a:moveTo>
              <a:lnTo>
                <a:pt x="735250" y="2021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6526106" y="2555993"/>
        <a:ext cx="36762" cy="36762"/>
      </dsp:txXfrm>
    </dsp:sp>
    <dsp:sp modelId="{72C37FC5-1F4A-4C29-BCAB-814BDC85DBDC}">
      <dsp:nvSpPr>
        <dsp:cNvPr id="0" name=""/>
        <dsp:cNvSpPr/>
      </dsp:nvSpPr>
      <dsp:spPr>
        <a:xfrm>
          <a:off x="6912113" y="2114843"/>
          <a:ext cx="1838125" cy="9190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10,000.00</a:t>
          </a:r>
        </a:p>
      </dsp:txBody>
      <dsp:txXfrm>
        <a:off x="6939031" y="2141761"/>
        <a:ext cx="1784289" cy="865226"/>
      </dsp:txXfrm>
    </dsp:sp>
    <dsp:sp modelId="{6766324B-7F79-4960-86AC-CD570DC53B64}">
      <dsp:nvSpPr>
        <dsp:cNvPr id="0" name=""/>
        <dsp:cNvSpPr/>
      </dsp:nvSpPr>
      <dsp:spPr>
        <a:xfrm rot="3907178">
          <a:off x="3097322" y="2818390"/>
          <a:ext cx="1747579" cy="40429"/>
        </a:xfrm>
        <a:custGeom>
          <a:avLst/>
          <a:gdLst/>
          <a:ahLst/>
          <a:cxnLst/>
          <a:rect l="0" t="0" r="0" b="0"/>
          <a:pathLst>
            <a:path>
              <a:moveTo>
                <a:pt x="0" y="20214"/>
              </a:moveTo>
              <a:lnTo>
                <a:pt x="1747579" y="2021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R" sz="600" kern="1200">
            <a:latin typeface="Aptos" panose="020B0004020202020204" pitchFamily="34" charset="0"/>
          </a:endParaRPr>
        </a:p>
      </dsp:txBody>
      <dsp:txXfrm>
        <a:off x="3927422" y="2794916"/>
        <a:ext cx="87378" cy="87378"/>
      </dsp:txXfrm>
    </dsp:sp>
    <dsp:sp modelId="{AF91DC6F-7C4E-43C2-AD7D-215857F19995}">
      <dsp:nvSpPr>
        <dsp:cNvPr id="0" name=""/>
        <dsp:cNvSpPr/>
      </dsp:nvSpPr>
      <dsp:spPr>
        <a:xfrm>
          <a:off x="4338737" y="3171766"/>
          <a:ext cx="1838125" cy="9190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Usuarios:</a:t>
          </a:r>
        </a:p>
      </dsp:txBody>
      <dsp:txXfrm>
        <a:off x="4365655" y="3198684"/>
        <a:ext cx="1784289" cy="865226"/>
      </dsp:txXfrm>
    </dsp:sp>
    <dsp:sp modelId="{35B9A04C-70BF-44C1-BAA2-088BEEC7C689}">
      <dsp:nvSpPr>
        <dsp:cNvPr id="0" name=""/>
        <dsp:cNvSpPr/>
      </dsp:nvSpPr>
      <dsp:spPr>
        <a:xfrm>
          <a:off x="6176862" y="3611082"/>
          <a:ext cx="735250" cy="40429"/>
        </a:xfrm>
        <a:custGeom>
          <a:avLst/>
          <a:gdLst/>
          <a:ahLst/>
          <a:cxnLst/>
          <a:rect l="0" t="0" r="0" b="0"/>
          <a:pathLst>
            <a:path>
              <a:moveTo>
                <a:pt x="0" y="20214"/>
              </a:moveTo>
              <a:lnTo>
                <a:pt x="735250" y="2021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latin typeface="Aptos" panose="020B0004020202020204" pitchFamily="34" charset="0"/>
          </a:endParaRPr>
        </a:p>
      </dsp:txBody>
      <dsp:txXfrm>
        <a:off x="6526106" y="3612916"/>
        <a:ext cx="36762" cy="36762"/>
      </dsp:txXfrm>
    </dsp:sp>
    <dsp:sp modelId="{4FD81643-540E-4DD5-A949-6EEAC7E2CC3A}">
      <dsp:nvSpPr>
        <dsp:cNvPr id="0" name=""/>
        <dsp:cNvSpPr/>
      </dsp:nvSpPr>
      <dsp:spPr>
        <a:xfrm>
          <a:off x="6912113" y="3171766"/>
          <a:ext cx="1838125" cy="9190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kern="1200">
              <a:latin typeface="Aptos" panose="020B0004020202020204" pitchFamily="34" charset="0"/>
            </a:rPr>
            <a:t>jóvenes y adultos universitarios</a:t>
          </a:r>
        </a:p>
      </dsp:txBody>
      <dsp:txXfrm>
        <a:off x="6939031" y="3198684"/>
        <a:ext cx="1784289" cy="865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884B-ED4D-4230-B57F-1E925427735B}">
      <dsp:nvSpPr>
        <dsp:cNvPr id="0" name=""/>
        <dsp:cNvSpPr/>
      </dsp:nvSpPr>
      <dsp:spPr>
        <a:xfrm>
          <a:off x="0" y="2565"/>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3D1F3-4CE7-449E-B19F-33343D45B3BA}">
      <dsp:nvSpPr>
        <dsp:cNvPr id="0" name=""/>
        <dsp:cNvSpPr/>
      </dsp:nvSpPr>
      <dsp:spPr>
        <a:xfrm>
          <a:off x="0" y="2565"/>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Unidad de medida</a:t>
          </a:r>
          <a:r>
            <a:rPr lang="es-ES" sz="1400" kern="1200">
              <a:latin typeface="Calibri"/>
              <a:ea typeface="Calibri"/>
              <a:cs typeface="Calibri"/>
            </a:rPr>
            <a:t>: expresa la forma en que se mide la producción.</a:t>
          </a:r>
          <a:endParaRPr lang="es-CR" sz="1400" kern="1200">
            <a:latin typeface="Calibri"/>
            <a:ea typeface="Calibri"/>
            <a:cs typeface="Calibri"/>
          </a:endParaRPr>
        </a:p>
      </dsp:txBody>
      <dsp:txXfrm>
        <a:off x="0" y="2565"/>
        <a:ext cx="6902326" cy="874915"/>
      </dsp:txXfrm>
    </dsp:sp>
    <dsp:sp modelId="{571E0076-A069-42D8-A4E4-8796A02E1C5B}">
      <dsp:nvSpPr>
        <dsp:cNvPr id="0" name=""/>
        <dsp:cNvSpPr/>
      </dsp:nvSpPr>
      <dsp:spPr>
        <a:xfrm>
          <a:off x="0" y="877481"/>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1609B-4486-428E-BEB3-474A8BDB9227}">
      <dsp:nvSpPr>
        <dsp:cNvPr id="0" name=""/>
        <dsp:cNvSpPr/>
      </dsp:nvSpPr>
      <dsp:spPr>
        <a:xfrm>
          <a:off x="0" y="877481"/>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Cantidad</a:t>
          </a:r>
          <a:r>
            <a:rPr lang="es-ES" sz="1400" kern="1200">
              <a:latin typeface="Calibri"/>
              <a:ea typeface="Calibri"/>
              <a:cs typeface="Calibri"/>
            </a:rPr>
            <a:t>: refleja la cuantificación física de las unidades de medida.</a:t>
          </a:r>
        </a:p>
      </dsp:txBody>
      <dsp:txXfrm>
        <a:off x="0" y="877481"/>
        <a:ext cx="6902326" cy="874915"/>
      </dsp:txXfrm>
    </dsp:sp>
    <dsp:sp modelId="{5E9292BD-0DAC-4AFB-81A6-AF80123652C0}">
      <dsp:nvSpPr>
        <dsp:cNvPr id="0" name=""/>
        <dsp:cNvSpPr/>
      </dsp:nvSpPr>
      <dsp:spPr>
        <a:xfrm>
          <a:off x="0" y="1752396"/>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2334B-6554-451D-BEDF-684D1E4F9500}">
      <dsp:nvSpPr>
        <dsp:cNvPr id="0" name=""/>
        <dsp:cNvSpPr/>
      </dsp:nvSpPr>
      <dsp:spPr>
        <a:xfrm>
          <a:off x="0" y="1752396"/>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Fuente de datos</a:t>
          </a:r>
          <a:r>
            <a:rPr lang="es-ES" sz="1400" kern="1200">
              <a:latin typeface="Calibri"/>
              <a:ea typeface="Calibri"/>
              <a:cs typeface="Calibri"/>
            </a:rPr>
            <a:t>: se trata de identificar el registro manual, digital o sistema de información que provee el dato (este puede ser interno o externo a la organización) e indicar la unidad o departamento donde se encuentra. Debe ser auditable o demostrable.</a:t>
          </a:r>
        </a:p>
      </dsp:txBody>
      <dsp:txXfrm>
        <a:off x="0" y="1752396"/>
        <a:ext cx="6902326" cy="874915"/>
      </dsp:txXfrm>
    </dsp:sp>
    <dsp:sp modelId="{A0B13688-B7E3-4393-BDB3-452E939C0AAE}">
      <dsp:nvSpPr>
        <dsp:cNvPr id="0" name=""/>
        <dsp:cNvSpPr/>
      </dsp:nvSpPr>
      <dsp:spPr>
        <a:xfrm>
          <a:off x="0" y="2627311"/>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64979-812C-4234-BBBB-B1C2A324F915}">
      <dsp:nvSpPr>
        <dsp:cNvPr id="0" name=""/>
        <dsp:cNvSpPr/>
      </dsp:nvSpPr>
      <dsp:spPr>
        <a:xfrm>
          <a:off x="0" y="2627312"/>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Supuestos</a:t>
          </a:r>
          <a:r>
            <a:rPr lang="es-ES" sz="1400" kern="1200">
              <a:latin typeface="Calibri"/>
              <a:ea typeface="Calibri"/>
              <a:cs typeface="Calibri"/>
            </a:rPr>
            <a:t>: factores externos que no controla la institución y que pueden alterar el desempeño proyectado en la meta, por ejemplo, tasa de variación del tipo de cambio, otros precios, graduados de secundaria, situaciones externas que influyan en la producción del bien o servicio.</a:t>
          </a:r>
        </a:p>
      </dsp:txBody>
      <dsp:txXfrm>
        <a:off x="0" y="2627312"/>
        <a:ext cx="6902326" cy="874915"/>
      </dsp:txXfrm>
    </dsp:sp>
    <dsp:sp modelId="{C32F114C-A2A6-45A3-B121-A8ABF5C7B94A}">
      <dsp:nvSpPr>
        <dsp:cNvPr id="0" name=""/>
        <dsp:cNvSpPr/>
      </dsp:nvSpPr>
      <dsp:spPr>
        <a:xfrm>
          <a:off x="0" y="3502227"/>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A0C1D-1657-4CDF-ADBC-20B8C118DD66}">
      <dsp:nvSpPr>
        <dsp:cNvPr id="0" name=""/>
        <dsp:cNvSpPr/>
      </dsp:nvSpPr>
      <dsp:spPr>
        <a:xfrm>
          <a:off x="0" y="3502227"/>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Notas técnicas</a:t>
          </a:r>
          <a:r>
            <a:rPr lang="es-ES" sz="1400" kern="1200">
              <a:latin typeface="Calibri"/>
              <a:ea typeface="Calibri"/>
              <a:cs typeface="Calibri"/>
            </a:rPr>
            <a:t>: notas explicativas respecto a los términos técnicos utilizados.</a:t>
          </a:r>
        </a:p>
      </dsp:txBody>
      <dsp:txXfrm>
        <a:off x="0" y="3502227"/>
        <a:ext cx="6902326" cy="874915"/>
      </dsp:txXfrm>
    </dsp:sp>
    <dsp:sp modelId="{528D28AE-824E-48D0-B0F3-62C171E30FA1}">
      <dsp:nvSpPr>
        <dsp:cNvPr id="0" name=""/>
        <dsp:cNvSpPr/>
      </dsp:nvSpPr>
      <dsp:spPr>
        <a:xfrm>
          <a:off x="0" y="4377142"/>
          <a:ext cx="6902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52CDA-47A5-4660-BF3E-E15268D47F54}">
      <dsp:nvSpPr>
        <dsp:cNvPr id="0" name=""/>
        <dsp:cNvSpPr/>
      </dsp:nvSpPr>
      <dsp:spPr>
        <a:xfrm>
          <a:off x="0" y="4377142"/>
          <a:ext cx="6902326" cy="8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latin typeface="Calibri"/>
              <a:ea typeface="Calibri"/>
              <a:cs typeface="Calibri"/>
            </a:rPr>
            <a:t>Observaciones</a:t>
          </a:r>
          <a:r>
            <a:rPr lang="es-ES" sz="1400" kern="1200">
              <a:latin typeface="Calibri"/>
              <a:ea typeface="Calibri"/>
              <a:cs typeface="Calibri"/>
            </a:rPr>
            <a:t>: aclaraciones sobre aspectos del desempeño (indicador) u otras explicaciones relativas a la unidad de medida o al producto.</a:t>
          </a:r>
          <a:endParaRPr lang="es-CR" sz="1400" kern="1200">
            <a:latin typeface="Calibri"/>
            <a:ea typeface="Calibri"/>
            <a:cs typeface="Calibri"/>
          </a:endParaRPr>
        </a:p>
      </dsp:txBody>
      <dsp:txXfrm>
        <a:off x="0" y="4377142"/>
        <a:ext cx="6902326" cy="8749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6392-925E-465D-9B5E-19D8C260D178}">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0BABB-919F-4DAD-99B7-407DD3AD4BBE}">
      <dsp:nvSpPr>
        <dsp:cNvPr id="0" name=""/>
        <dsp:cNvSpPr/>
      </dsp:nvSpPr>
      <dsp:spPr>
        <a:xfrm>
          <a:off x="0" y="2379"/>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dictado de clases</a:t>
          </a:r>
          <a:r>
            <a:rPr lang="es-ES" sz="2000" kern="1200">
              <a:latin typeface="Aptos" panose="020B0004020202020204" pitchFamily="34" charset="0"/>
            </a:rPr>
            <a:t>" la unidad de medida será "</a:t>
          </a:r>
          <a:r>
            <a:rPr lang="es-ES" sz="2000" b="1" kern="1200">
              <a:latin typeface="Aptos" panose="020B0004020202020204" pitchFamily="34" charset="0"/>
            </a:rPr>
            <a:t>hora-clase</a:t>
          </a:r>
          <a:r>
            <a:rPr lang="es-ES" sz="2000" kern="1200">
              <a:latin typeface="Aptos" panose="020B0004020202020204" pitchFamily="34" charset="0"/>
            </a:rPr>
            <a:t>" y no "hora";</a:t>
          </a:r>
          <a:endParaRPr lang="es-CR" sz="2000" kern="1200"/>
        </a:p>
      </dsp:txBody>
      <dsp:txXfrm>
        <a:off x="0" y="2379"/>
        <a:ext cx="6172199" cy="1622955"/>
      </dsp:txXfrm>
    </dsp:sp>
    <dsp:sp modelId="{EEF31CEA-4F72-4FE5-A130-6CBF976B3E11}">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53D5A-F3FD-4935-A094-95387817FA98}">
      <dsp:nvSpPr>
        <dsp:cNvPr id="0" name=""/>
        <dsp:cNvSpPr/>
      </dsp:nvSpPr>
      <dsp:spPr>
        <a:xfrm>
          <a:off x="0" y="1625334"/>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"atención de estudiantes en consulta externa", la unidad de medida será "</a:t>
          </a:r>
          <a:r>
            <a:rPr lang="es-ES" sz="2000" b="1" kern="1200">
              <a:latin typeface="Aptos" panose="020B0004020202020204" pitchFamily="34" charset="0"/>
            </a:rPr>
            <a:t>paciente atendido</a:t>
          </a:r>
          <a:r>
            <a:rPr lang="es-ES" sz="2000" kern="1200">
              <a:latin typeface="Aptos" panose="020B0004020202020204" pitchFamily="34" charset="0"/>
            </a:rPr>
            <a:t>" y no “estudiante";</a:t>
          </a:r>
        </a:p>
      </dsp:txBody>
      <dsp:txXfrm>
        <a:off x="0" y="1625334"/>
        <a:ext cx="6172199" cy="1622955"/>
      </dsp:txXfrm>
    </dsp:sp>
    <dsp:sp modelId="{4BFD5E22-FE8A-47F6-848D-62AFC89950A5}">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FA826-E6DC-4D18-9748-E975CA7D2CD3}">
      <dsp:nvSpPr>
        <dsp:cNvPr id="0" name=""/>
        <dsp:cNvSpPr/>
      </dsp:nvSpPr>
      <dsp:spPr>
        <a:xfrm>
          <a:off x="0" y="3248290"/>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mantenimiento de vehículos de transporte</a:t>
          </a:r>
          <a:r>
            <a:rPr lang="es-ES" sz="2000" kern="1200">
              <a:latin typeface="Aptos" panose="020B0004020202020204" pitchFamily="34" charset="0"/>
            </a:rPr>
            <a:t>", la unidad de medida será "</a:t>
          </a:r>
          <a:r>
            <a:rPr lang="es-ES" sz="2000" b="1" kern="1200">
              <a:latin typeface="Aptos" panose="020B0004020202020204" pitchFamily="34" charset="0"/>
            </a:rPr>
            <a:t>vehículo</a:t>
          </a:r>
          <a:r>
            <a:rPr lang="es-ES" sz="2000" kern="1200">
              <a:latin typeface="Aptos" panose="020B0004020202020204" pitchFamily="34" charset="0"/>
            </a:rPr>
            <a:t>" y no "unidad".</a:t>
          </a:r>
          <a:endParaRPr lang="es-CR" sz="2000" kern="1200">
            <a:latin typeface="Aptos" panose="020B0004020202020204" pitchFamily="34" charset="0"/>
          </a:endParaRPr>
        </a:p>
      </dsp:txBody>
      <dsp:txXfrm>
        <a:off x="0" y="3248290"/>
        <a:ext cx="6172199" cy="16229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6392-925E-465D-9B5E-19D8C260D178}">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0BABB-919F-4DAD-99B7-407DD3AD4BBE}">
      <dsp:nvSpPr>
        <dsp:cNvPr id="0" name=""/>
        <dsp:cNvSpPr/>
      </dsp:nvSpPr>
      <dsp:spPr>
        <a:xfrm>
          <a:off x="0" y="0"/>
          <a:ext cx="6172199"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pavimentación de calles</a:t>
          </a:r>
          <a:r>
            <a:rPr lang="es-ES" sz="2000" kern="1200">
              <a:latin typeface="Aptos" panose="020B0004020202020204" pitchFamily="34" charset="0"/>
            </a:rPr>
            <a:t>" se puede expresar en las siguientes unidades de medida: "</a:t>
          </a:r>
          <a:r>
            <a:rPr lang="es-ES" sz="2000" b="1" kern="1200">
              <a:latin typeface="Aptos" panose="020B0004020202020204" pitchFamily="34" charset="0"/>
            </a:rPr>
            <a:t>cuadra pavimentada</a:t>
          </a:r>
          <a:r>
            <a:rPr lang="es-ES" sz="2000" kern="1200">
              <a:latin typeface="Aptos" panose="020B0004020202020204" pitchFamily="34" charset="0"/>
            </a:rPr>
            <a:t>" y "</a:t>
          </a:r>
          <a:r>
            <a:rPr lang="es-ES" sz="2000" b="1" kern="1200">
              <a:latin typeface="Aptos" panose="020B0004020202020204" pitchFamily="34" charset="0"/>
            </a:rPr>
            <a:t>metro cuadrado pavimentado</a:t>
          </a:r>
          <a:r>
            <a:rPr lang="es-ES" sz="2000" kern="1200">
              <a:latin typeface="Aptos" panose="020B0004020202020204" pitchFamily="34" charset="0"/>
            </a:rPr>
            <a:t>"</a:t>
          </a:r>
          <a:endParaRPr lang="es-CR" sz="2000" kern="1200"/>
        </a:p>
      </dsp:txBody>
      <dsp:txXfrm>
        <a:off x="0" y="0"/>
        <a:ext cx="6172199" cy="2436812"/>
      </dsp:txXfrm>
    </dsp:sp>
    <dsp:sp modelId="{651D7ADA-7787-48B2-BCEC-FBC44F7BA7C5}">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8C7EA-6BAD-4194-933F-B129BFE384A0}">
      <dsp:nvSpPr>
        <dsp:cNvPr id="0" name=""/>
        <dsp:cNvSpPr/>
      </dsp:nvSpPr>
      <dsp:spPr>
        <a:xfrm>
          <a:off x="0" y="2436812"/>
          <a:ext cx="6172199"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atención de pymes</a:t>
          </a:r>
          <a:r>
            <a:rPr lang="es-ES" sz="2000" kern="1200">
              <a:latin typeface="Aptos" panose="020B0004020202020204" pitchFamily="34" charset="0"/>
            </a:rPr>
            <a:t>" cuenta con dos unidades de medida: “</a:t>
          </a:r>
          <a:r>
            <a:rPr lang="es-ES" sz="2000" b="1" kern="1200">
              <a:latin typeface="Aptos" panose="020B0004020202020204" pitchFamily="34" charset="0"/>
            </a:rPr>
            <a:t>pequeña empresa</a:t>
          </a:r>
          <a:r>
            <a:rPr lang="es-ES" sz="2000" kern="1200">
              <a:latin typeface="Aptos" panose="020B0004020202020204" pitchFamily="34" charset="0"/>
            </a:rPr>
            <a:t>" y “</a:t>
          </a:r>
          <a:r>
            <a:rPr lang="es-ES" sz="2000" b="1" kern="1200">
              <a:latin typeface="Aptos" panose="020B0004020202020204" pitchFamily="34" charset="0"/>
            </a:rPr>
            <a:t>mediana empresa</a:t>
          </a:r>
          <a:r>
            <a:rPr lang="es-ES" sz="2000" kern="1200">
              <a:latin typeface="Aptos" panose="020B0004020202020204" pitchFamily="34" charset="0"/>
            </a:rPr>
            <a:t>"</a:t>
          </a:r>
          <a:endParaRPr lang="es-CR" sz="2000" kern="1200"/>
        </a:p>
      </dsp:txBody>
      <dsp:txXfrm>
        <a:off x="0" y="2436812"/>
        <a:ext cx="6172199" cy="24368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6392-925E-465D-9B5E-19D8C260D178}">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0BABB-919F-4DAD-99B7-407DD3AD4BBE}">
      <dsp:nvSpPr>
        <dsp:cNvPr id="0" name=""/>
        <dsp:cNvSpPr/>
      </dsp:nvSpPr>
      <dsp:spPr>
        <a:xfrm>
          <a:off x="0" y="0"/>
          <a:ext cx="6172199"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cursos para persona adulta mayor</a:t>
          </a:r>
          <a:r>
            <a:rPr lang="es-ES" sz="2000" kern="1200">
              <a:latin typeface="Aptos" panose="020B0004020202020204" pitchFamily="34" charset="0"/>
            </a:rPr>
            <a:t>", la unidad de medida será “</a:t>
          </a:r>
          <a:r>
            <a:rPr lang="es-ES" sz="2000" b="1" kern="1200">
              <a:latin typeface="Aptos" panose="020B0004020202020204" pitchFamily="34" charset="0"/>
            </a:rPr>
            <a:t>curso ofertado</a:t>
          </a:r>
          <a:r>
            <a:rPr lang="es-ES" sz="2000" kern="1200">
              <a:latin typeface="Aptos" panose="020B0004020202020204" pitchFamily="34" charset="0"/>
            </a:rPr>
            <a:t>" y no “curso"</a:t>
          </a:r>
          <a:endParaRPr lang="es-CR" sz="2000" kern="1200"/>
        </a:p>
      </dsp:txBody>
      <dsp:txXfrm>
        <a:off x="0" y="0"/>
        <a:ext cx="6172199" cy="2436812"/>
      </dsp:txXfrm>
    </dsp:sp>
    <dsp:sp modelId="{1883AFCD-2E23-42B5-AE5B-BC72F1D3F5DE}">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EED26-CB97-407B-9080-1AB17D1AC441}">
      <dsp:nvSpPr>
        <dsp:cNvPr id="0" name=""/>
        <dsp:cNvSpPr/>
      </dsp:nvSpPr>
      <dsp:spPr>
        <a:xfrm>
          <a:off x="0" y="2436812"/>
          <a:ext cx="6172199"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a:latin typeface="Aptos" panose="020B0004020202020204" pitchFamily="34" charset="0"/>
            </a:rPr>
            <a:t>si el producto es "</a:t>
          </a:r>
          <a:r>
            <a:rPr lang="es-ES" sz="2000" b="1" kern="1200">
              <a:latin typeface="Aptos" panose="020B0004020202020204" pitchFamily="34" charset="0"/>
            </a:rPr>
            <a:t>limpieza de laboratorios</a:t>
          </a:r>
          <a:r>
            <a:rPr lang="es-ES" sz="2000" kern="1200">
              <a:latin typeface="Aptos" panose="020B0004020202020204" pitchFamily="34" charset="0"/>
            </a:rPr>
            <a:t>", la unidad de medida es "</a:t>
          </a:r>
          <a:r>
            <a:rPr lang="es-ES" sz="2000" b="1" kern="1200">
              <a:latin typeface="Aptos" panose="020B0004020202020204" pitchFamily="34" charset="0"/>
            </a:rPr>
            <a:t>metro lineal limpiado</a:t>
          </a:r>
          <a:r>
            <a:rPr lang="es-ES" sz="2000" kern="1200">
              <a:latin typeface="Aptos" panose="020B0004020202020204" pitchFamily="34" charset="0"/>
            </a:rPr>
            <a:t>" y no “laboratorio limpiado"</a:t>
          </a:r>
          <a:endParaRPr lang="es-CR" sz="2000" kern="1200"/>
        </a:p>
      </dsp:txBody>
      <dsp:txXfrm>
        <a:off x="0" y="2436812"/>
        <a:ext cx="6172199" cy="24368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6392-925E-465D-9B5E-19D8C260D178}">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0BABB-919F-4DAD-99B7-407DD3AD4BBE}">
      <dsp:nvSpPr>
        <dsp:cNvPr id="0" name=""/>
        <dsp:cNvSpPr/>
      </dsp:nvSpPr>
      <dsp:spPr>
        <a:xfrm>
          <a:off x="0" y="0"/>
          <a:ext cx="6172199" cy="487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latin typeface="Aptos" panose="020B0004020202020204" pitchFamily="34" charset="0"/>
            </a:rPr>
            <a:t>si el servicio a producirse es "</a:t>
          </a:r>
          <a:r>
            <a:rPr lang="es-CR" sz="1800" b="1" kern="1200">
              <a:latin typeface="Aptos" panose="020B0004020202020204" pitchFamily="34" charset="0"/>
            </a:rPr>
            <a:t>proteínas para uso terapéutico purificadas a partir de plasma humano</a:t>
          </a:r>
          <a:r>
            <a:rPr lang="es-ES" sz="1800" kern="1200">
              <a:latin typeface="Aptos" panose="020B0004020202020204" pitchFamily="34" charset="0"/>
            </a:rPr>
            <a:t>", las unidades de medida podrán ser "</a:t>
          </a:r>
          <a:r>
            <a:rPr lang="es-CR" sz="1800" b="1" kern="1200">
              <a:latin typeface="Aptos" panose="020B0004020202020204" pitchFamily="34" charset="0"/>
            </a:rPr>
            <a:t>gramos por litro</a:t>
          </a:r>
          <a:r>
            <a:rPr lang="es-CR" sz="1800" kern="1200">
              <a:latin typeface="Aptos" panose="020B0004020202020204" pitchFamily="34" charset="0"/>
            </a:rPr>
            <a:t>” o “</a:t>
          </a:r>
          <a:r>
            <a:rPr lang="es-CR" sz="1800" b="1" kern="1200">
              <a:latin typeface="Aptos" panose="020B0004020202020204" pitchFamily="34" charset="0"/>
            </a:rPr>
            <a:t>gramos por kilogramo de peso corporal</a:t>
          </a:r>
          <a:r>
            <a:rPr lang="es-ES" sz="1800" kern="1200">
              <a:latin typeface="Aptos" panose="020B0004020202020204" pitchFamily="34" charset="0"/>
            </a:rPr>
            <a:t>", y no “proteínas producidas".</a:t>
          </a:r>
          <a:endParaRPr lang="es-CR" sz="1800" kern="1200"/>
        </a:p>
      </dsp:txBody>
      <dsp:txXfrm>
        <a:off x="0" y="0"/>
        <a:ext cx="6172199" cy="48736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A3B26-99B4-467A-9EA6-6611B2DC62FE}">
      <dsp:nvSpPr>
        <dsp:cNvPr id="0" name=""/>
        <dsp:cNvSpPr/>
      </dsp:nvSpPr>
      <dsp:spPr>
        <a:xfrm>
          <a:off x="905" y="95913"/>
          <a:ext cx="3530556" cy="21183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ptos" panose="020B0004020202020204" pitchFamily="34" charset="0"/>
            </a:rPr>
            <a:t>Posibilitar la </a:t>
          </a:r>
          <a:r>
            <a:rPr lang="es-ES" sz="1800" b="1" kern="1200">
              <a:latin typeface="Aptos" panose="020B0004020202020204" pitchFamily="34" charset="0"/>
            </a:rPr>
            <a:t>realización de análisis</a:t>
          </a:r>
          <a:r>
            <a:rPr lang="es-ES" sz="1800" kern="1200">
              <a:latin typeface="Aptos" panose="020B0004020202020204" pitchFamily="34" charset="0"/>
            </a:rPr>
            <a:t> de eficiencia, eficacia, economía y calidad de la gestión presupuestaria,</a:t>
          </a:r>
          <a:endParaRPr lang="es-CR" sz="1800" kern="1200"/>
        </a:p>
      </dsp:txBody>
      <dsp:txXfrm>
        <a:off x="104314" y="199322"/>
        <a:ext cx="3323738" cy="1911516"/>
      </dsp:txXfrm>
    </dsp:sp>
    <dsp:sp modelId="{E28D3DC6-4E31-47EA-82CF-8D1F8E31F824}">
      <dsp:nvSpPr>
        <dsp:cNvPr id="0" name=""/>
        <dsp:cNvSpPr/>
      </dsp:nvSpPr>
      <dsp:spPr>
        <a:xfrm>
          <a:off x="3884517" y="95913"/>
          <a:ext cx="3530556" cy="2118334"/>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ptos" panose="020B0004020202020204" pitchFamily="34" charset="0"/>
            </a:rPr>
            <a:t>Complementar los análisis que se efectúan de la </a:t>
          </a:r>
          <a:r>
            <a:rPr lang="es-ES" sz="1800" b="1" kern="1200">
              <a:latin typeface="Aptos" panose="020B0004020202020204" pitchFamily="34" charset="0"/>
            </a:rPr>
            <a:t>ejecución física y financiera</a:t>
          </a:r>
          <a:r>
            <a:rPr lang="es-ES" sz="1800" kern="1200">
              <a:latin typeface="Aptos" panose="020B0004020202020204" pitchFamily="34" charset="0"/>
            </a:rPr>
            <a:t>,</a:t>
          </a:r>
        </a:p>
      </dsp:txBody>
      <dsp:txXfrm>
        <a:off x="3987926" y="199322"/>
        <a:ext cx="3323738" cy="1911516"/>
      </dsp:txXfrm>
    </dsp:sp>
    <dsp:sp modelId="{86991331-F1DA-4EDF-BC72-14C67CC1570F}">
      <dsp:nvSpPr>
        <dsp:cNvPr id="0" name=""/>
        <dsp:cNvSpPr/>
      </dsp:nvSpPr>
      <dsp:spPr>
        <a:xfrm>
          <a:off x="905" y="2567302"/>
          <a:ext cx="3530556" cy="2118334"/>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latin typeface="Aptos" panose="020B0004020202020204" pitchFamily="34" charset="0"/>
            </a:rPr>
            <a:t>Brindar datos </a:t>
          </a:r>
          <a:r>
            <a:rPr lang="es-ES" sz="1800" kern="1200">
              <a:latin typeface="Aptos" panose="020B0004020202020204" pitchFamily="34" charset="0"/>
            </a:rPr>
            <a:t>para evaluaciones </a:t>
          </a:r>
          <a:r>
            <a:rPr lang="es-ES" sz="1800" kern="1200" err="1">
              <a:latin typeface="Aptos" panose="020B0004020202020204" pitchFamily="34" charset="0"/>
            </a:rPr>
            <a:t>ex-ante</a:t>
          </a:r>
          <a:r>
            <a:rPr lang="es-ES" sz="1800" kern="1200">
              <a:latin typeface="Aptos" panose="020B0004020202020204" pitchFamily="34" charset="0"/>
            </a:rPr>
            <a:t> y </a:t>
          </a:r>
          <a:r>
            <a:rPr lang="es-ES" sz="1800" kern="1200" err="1">
              <a:latin typeface="Aptos" panose="020B0004020202020204" pitchFamily="34" charset="0"/>
            </a:rPr>
            <a:t>ex-post</a:t>
          </a:r>
          <a:r>
            <a:rPr lang="es-ES" sz="1800" kern="1200">
              <a:latin typeface="Aptos" panose="020B0004020202020204" pitchFamily="34" charset="0"/>
            </a:rPr>
            <a:t> del plan-presupuesto,</a:t>
          </a:r>
        </a:p>
      </dsp:txBody>
      <dsp:txXfrm>
        <a:off x="104314" y="2670711"/>
        <a:ext cx="3323738" cy="1911516"/>
      </dsp:txXfrm>
    </dsp:sp>
    <dsp:sp modelId="{F119488D-609E-4928-B233-2091E41DFEA9}">
      <dsp:nvSpPr>
        <dsp:cNvPr id="0" name=""/>
        <dsp:cNvSpPr/>
      </dsp:nvSpPr>
      <dsp:spPr>
        <a:xfrm>
          <a:off x="3884517" y="2567302"/>
          <a:ext cx="3530556" cy="211833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ptos" panose="020B0004020202020204" pitchFamily="34" charset="0"/>
            </a:rPr>
            <a:t>Contribuir a la </a:t>
          </a:r>
          <a:r>
            <a:rPr lang="es-ES" sz="1800" b="1" kern="1200">
              <a:latin typeface="Aptos" panose="020B0004020202020204" pitchFamily="34" charset="0"/>
            </a:rPr>
            <a:t>simplificación de las tareas de formulación </a:t>
          </a:r>
          <a:r>
            <a:rPr lang="es-ES" sz="1800" kern="1200">
              <a:latin typeface="Aptos" panose="020B0004020202020204" pitchFamily="34" charset="0"/>
            </a:rPr>
            <a:t>al contener relaciones entre los elementos de la programación (producción final e intermedia, recursos reales y financieros)</a:t>
          </a:r>
          <a:endParaRPr lang="es-CR" sz="1800" kern="1200">
            <a:latin typeface="Aptos" panose="020B0004020202020204" pitchFamily="34" charset="0"/>
          </a:endParaRPr>
        </a:p>
      </dsp:txBody>
      <dsp:txXfrm>
        <a:off x="3987926" y="2670711"/>
        <a:ext cx="3323738" cy="19115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11108-3FC8-49CC-B9BB-9D67EA747D18}">
      <dsp:nvSpPr>
        <dsp:cNvPr id="0" name=""/>
        <dsp:cNvSpPr/>
      </dsp:nvSpPr>
      <dsp:spPr>
        <a:xfrm rot="16200000">
          <a:off x="580401" y="-580401"/>
          <a:ext cx="2175669" cy="3336471"/>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CR" sz="3100" kern="1200">
              <a:latin typeface="Aptos" panose="020B0004020202020204" pitchFamily="34" charset="0"/>
            </a:rPr>
            <a:t>Calidad</a:t>
          </a:r>
        </a:p>
      </dsp:txBody>
      <dsp:txXfrm rot="5400000">
        <a:off x="-1" y="1"/>
        <a:ext cx="3336471" cy="1631751"/>
      </dsp:txXfrm>
    </dsp:sp>
    <dsp:sp modelId="{8A41201A-0474-415A-9018-49BFDB45036A}">
      <dsp:nvSpPr>
        <dsp:cNvPr id="0" name=""/>
        <dsp:cNvSpPr/>
      </dsp:nvSpPr>
      <dsp:spPr>
        <a:xfrm>
          <a:off x="3336471" y="0"/>
          <a:ext cx="3336471" cy="2175669"/>
        </a:xfrm>
        <a:prstGeom prst="round1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CR" sz="3100" kern="1200">
              <a:latin typeface="Aptos" panose="020B0004020202020204" pitchFamily="34" charset="0"/>
            </a:rPr>
            <a:t>Eficiencia</a:t>
          </a:r>
        </a:p>
      </dsp:txBody>
      <dsp:txXfrm>
        <a:off x="3336471" y="0"/>
        <a:ext cx="3336471" cy="1631751"/>
      </dsp:txXfrm>
    </dsp:sp>
    <dsp:sp modelId="{CBCF9978-2E43-400B-BBC0-E3352F2413FE}">
      <dsp:nvSpPr>
        <dsp:cNvPr id="0" name=""/>
        <dsp:cNvSpPr/>
      </dsp:nvSpPr>
      <dsp:spPr>
        <a:xfrm rot="10800000">
          <a:off x="0" y="2175669"/>
          <a:ext cx="3336471" cy="2175669"/>
        </a:xfrm>
        <a:prstGeom prst="round1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CR" sz="3100" kern="1200">
              <a:latin typeface="Aptos" panose="020B0004020202020204" pitchFamily="34" charset="0"/>
            </a:rPr>
            <a:t>Economía</a:t>
          </a:r>
        </a:p>
      </dsp:txBody>
      <dsp:txXfrm rot="10800000">
        <a:off x="0" y="2719586"/>
        <a:ext cx="3336471" cy="1631751"/>
      </dsp:txXfrm>
    </dsp:sp>
    <dsp:sp modelId="{BDB811F8-BE0A-4370-9EF5-38BF3D5C4C1D}">
      <dsp:nvSpPr>
        <dsp:cNvPr id="0" name=""/>
        <dsp:cNvSpPr/>
      </dsp:nvSpPr>
      <dsp:spPr>
        <a:xfrm rot="5400000">
          <a:off x="3916872" y="1595267"/>
          <a:ext cx="2175669" cy="3336471"/>
        </a:xfrm>
        <a:prstGeom prst="round1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CR" sz="3100" kern="1200">
              <a:latin typeface="Aptos" panose="020B0004020202020204" pitchFamily="34" charset="0"/>
            </a:rPr>
            <a:t>Eficacia</a:t>
          </a:r>
        </a:p>
      </dsp:txBody>
      <dsp:txXfrm rot="-5400000">
        <a:off x="3336471" y="2719586"/>
        <a:ext cx="3336471" cy="1631751"/>
      </dsp:txXfrm>
    </dsp:sp>
    <dsp:sp modelId="{6239F470-8B31-4CBA-B994-84DE67976C4B}">
      <dsp:nvSpPr>
        <dsp:cNvPr id="0" name=""/>
        <dsp:cNvSpPr/>
      </dsp:nvSpPr>
      <dsp:spPr>
        <a:xfrm>
          <a:off x="2335530" y="1631751"/>
          <a:ext cx="2001882" cy="1087834"/>
        </a:xfrm>
        <a:prstGeom prst="roundRect">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R" sz="3100" b="1" kern="1200">
              <a:latin typeface="Aptos" panose="020B0004020202020204" pitchFamily="34" charset="0"/>
            </a:rPr>
            <a:t>Producto</a:t>
          </a:r>
        </a:p>
      </dsp:txBody>
      <dsp:txXfrm>
        <a:off x="2388634" y="1684855"/>
        <a:ext cx="1895674" cy="9816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5C30-6867-4291-993B-00C6C4B42983}">
      <dsp:nvSpPr>
        <dsp:cNvPr id="0" name=""/>
        <dsp:cNvSpPr/>
      </dsp:nvSpPr>
      <dsp:spPr>
        <a:xfrm>
          <a:off x="6384" y="0"/>
          <a:ext cx="2240458" cy="5261732"/>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S" sz="1800" b="1" kern="1200">
              <a:latin typeface="Arial" panose="020B0604020202020204" pitchFamily="34" charset="0"/>
              <a:cs typeface="Arial" panose="020B0604020202020204" pitchFamily="34" charset="0"/>
            </a:rPr>
            <a:t>Nombre del indicador</a:t>
          </a:r>
          <a:endParaRPr lang="es-CR" sz="1800" b="1" kern="1200">
            <a:latin typeface="Arial" panose="020B0604020202020204" pitchFamily="34" charset="0"/>
            <a:cs typeface="Arial" panose="020B0604020202020204" pitchFamily="34" charset="0"/>
          </a:endParaRPr>
        </a:p>
      </dsp:txBody>
      <dsp:txXfrm>
        <a:off x="6384" y="0"/>
        <a:ext cx="2240458" cy="1578519"/>
      </dsp:txXfrm>
    </dsp:sp>
    <dsp:sp modelId="{C935C054-3429-4889-B472-EC52BE8D26A4}">
      <dsp:nvSpPr>
        <dsp:cNvPr id="0" name=""/>
        <dsp:cNvSpPr/>
      </dsp:nvSpPr>
      <dsp:spPr>
        <a:xfrm>
          <a:off x="230430" y="1580061"/>
          <a:ext cx="1792366" cy="158648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a:latin typeface="Arial" panose="020B0604020202020204" pitchFamily="34" charset="0"/>
              <a:cs typeface="Arial" panose="020B0604020202020204" pitchFamily="34" charset="0"/>
            </a:rPr>
            <a:t>debe ser claro y relacionarse con el objetivo de la medición.</a:t>
          </a:r>
          <a:endParaRPr lang="es-CR" sz="1200" kern="1200">
            <a:latin typeface="Arial" panose="020B0604020202020204" pitchFamily="34" charset="0"/>
            <a:cs typeface="Arial" panose="020B0604020202020204" pitchFamily="34" charset="0"/>
          </a:endParaRPr>
        </a:p>
      </dsp:txBody>
      <dsp:txXfrm>
        <a:off x="276897" y="1626528"/>
        <a:ext cx="1699432" cy="1493550"/>
      </dsp:txXfrm>
    </dsp:sp>
    <dsp:sp modelId="{02E8EC15-93FC-4569-B20F-0B1662F9A9B9}">
      <dsp:nvSpPr>
        <dsp:cNvPr id="0" name=""/>
        <dsp:cNvSpPr/>
      </dsp:nvSpPr>
      <dsp:spPr>
        <a:xfrm>
          <a:off x="230430" y="3410619"/>
          <a:ext cx="1792366" cy="1586484"/>
        </a:xfrm>
        <a:prstGeom prst="roundRect">
          <a:avLst>
            <a:gd name="adj" fmla="val 10000"/>
          </a:avLst>
        </a:prstGeom>
        <a:gradFill rotWithShape="0">
          <a:gsLst>
            <a:gs pos="0">
              <a:schemeClr val="accent5">
                <a:hueOff val="-817038"/>
                <a:satOff val="-1136"/>
                <a:lumOff val="-436"/>
                <a:alphaOff val="0"/>
                <a:satMod val="103000"/>
                <a:lumMod val="102000"/>
                <a:tint val="94000"/>
              </a:schemeClr>
            </a:gs>
            <a:gs pos="50000">
              <a:schemeClr val="accent5">
                <a:hueOff val="-817038"/>
                <a:satOff val="-1136"/>
                <a:lumOff val="-436"/>
                <a:alphaOff val="0"/>
                <a:satMod val="110000"/>
                <a:lumMod val="100000"/>
                <a:shade val="100000"/>
              </a:schemeClr>
            </a:gs>
            <a:gs pos="100000">
              <a:schemeClr val="accent5">
                <a:hueOff val="-817038"/>
                <a:satOff val="-1136"/>
                <a:lumOff val="-4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Porcentaje de crecimiento en el cobro del arancel de matrícula en los posgrados con financiamiento complementario</a:t>
          </a:r>
          <a:endParaRPr lang="es-CR" sz="1400" kern="1200">
            <a:latin typeface="Arial" panose="020B0604020202020204" pitchFamily="34" charset="0"/>
            <a:cs typeface="Arial" panose="020B0604020202020204" pitchFamily="34" charset="0"/>
          </a:endParaRPr>
        </a:p>
      </dsp:txBody>
      <dsp:txXfrm>
        <a:off x="276897" y="3457086"/>
        <a:ext cx="1699432" cy="1493550"/>
      </dsp:txXfrm>
    </dsp:sp>
    <dsp:sp modelId="{C4FC61F6-9480-4015-A45D-15F3D8892CD3}">
      <dsp:nvSpPr>
        <dsp:cNvPr id="0" name=""/>
        <dsp:cNvSpPr/>
      </dsp:nvSpPr>
      <dsp:spPr>
        <a:xfrm>
          <a:off x="2414877" y="0"/>
          <a:ext cx="2240458" cy="5261732"/>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latin typeface="Arial" panose="020B0604020202020204" pitchFamily="34" charset="0"/>
              <a:cs typeface="Arial" panose="020B0604020202020204" pitchFamily="34" charset="0"/>
            </a:rPr>
            <a:t>Método de cálculo</a:t>
          </a:r>
        </a:p>
      </dsp:txBody>
      <dsp:txXfrm>
        <a:off x="2414877" y="0"/>
        <a:ext cx="2240458" cy="1578519"/>
      </dsp:txXfrm>
    </dsp:sp>
    <dsp:sp modelId="{C17A42DF-4DE6-41A7-99C1-7FFA60278706}">
      <dsp:nvSpPr>
        <dsp:cNvPr id="0" name=""/>
        <dsp:cNvSpPr/>
      </dsp:nvSpPr>
      <dsp:spPr>
        <a:xfrm>
          <a:off x="2638923" y="1580061"/>
          <a:ext cx="1792366" cy="1586484"/>
        </a:xfrm>
        <a:prstGeom prst="roundRect">
          <a:avLst>
            <a:gd name="adj" fmla="val 10000"/>
          </a:avLst>
        </a:prstGeom>
        <a:gradFill rotWithShape="0">
          <a:gsLst>
            <a:gs pos="0">
              <a:schemeClr val="accent5">
                <a:hueOff val="-1634077"/>
                <a:satOff val="-2273"/>
                <a:lumOff val="-872"/>
                <a:alphaOff val="0"/>
                <a:satMod val="103000"/>
                <a:lumMod val="102000"/>
                <a:tint val="94000"/>
              </a:schemeClr>
            </a:gs>
            <a:gs pos="50000">
              <a:schemeClr val="accent5">
                <a:hueOff val="-1634077"/>
                <a:satOff val="-2273"/>
                <a:lumOff val="-872"/>
                <a:alphaOff val="0"/>
                <a:satMod val="110000"/>
                <a:lumMod val="100000"/>
                <a:shade val="100000"/>
              </a:schemeClr>
            </a:gs>
            <a:gs pos="100000">
              <a:schemeClr val="accent5">
                <a:hueOff val="-1634077"/>
                <a:satOff val="-2273"/>
                <a:lumOff val="-8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a:latin typeface="Arial" panose="020B0604020202020204" pitchFamily="34" charset="0"/>
              <a:cs typeface="Arial" panose="020B0604020202020204" pitchFamily="34" charset="0"/>
            </a:rPr>
            <a:t>debe ser una expresión matemática definida de manera adecuada y de fácil comprensión, es decir, deben quedar claras cuáles son las variables utilizadas.</a:t>
          </a:r>
        </a:p>
      </dsp:txBody>
      <dsp:txXfrm>
        <a:off x="2685390" y="1626528"/>
        <a:ext cx="1699432" cy="1493550"/>
      </dsp:txXfrm>
    </dsp:sp>
    <dsp:sp modelId="{9CA79450-5377-4E54-9C93-EF28950CBE9D}">
      <dsp:nvSpPr>
        <dsp:cNvPr id="0" name=""/>
        <dsp:cNvSpPr/>
      </dsp:nvSpPr>
      <dsp:spPr>
        <a:xfrm>
          <a:off x="2638923" y="3410619"/>
          <a:ext cx="1792366" cy="1586484"/>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R" sz="1400" kern="1200">
              <a:latin typeface="Arial" panose="020B0604020202020204" pitchFamily="34" charset="0"/>
              <a:cs typeface="Arial" panose="020B0604020202020204" pitchFamily="34" charset="0"/>
            </a:rPr>
            <a:t>{(Cobro Actual - Cobro Anterior) / Cobro anterior} </a:t>
          </a:r>
          <a:r>
            <a:rPr lang="es-ES" sz="1400" kern="1200">
              <a:latin typeface="Arial" panose="020B0604020202020204" pitchFamily="34" charset="0"/>
              <a:cs typeface="Arial" panose="020B0604020202020204" pitchFamily="34" charset="0"/>
            </a:rPr>
            <a:t> x 100</a:t>
          </a:r>
        </a:p>
      </dsp:txBody>
      <dsp:txXfrm>
        <a:off x="2685390" y="3457086"/>
        <a:ext cx="1699432" cy="1493550"/>
      </dsp:txXfrm>
    </dsp:sp>
    <dsp:sp modelId="{EEA0A079-D560-401C-9CB8-FF6348A29611}">
      <dsp:nvSpPr>
        <dsp:cNvPr id="0" name=""/>
        <dsp:cNvSpPr/>
      </dsp:nvSpPr>
      <dsp:spPr>
        <a:xfrm>
          <a:off x="4823370" y="0"/>
          <a:ext cx="2240458" cy="5261732"/>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latin typeface="Arial" panose="020B0604020202020204" pitchFamily="34" charset="0"/>
              <a:cs typeface="Arial" panose="020B0604020202020204" pitchFamily="34" charset="0"/>
            </a:rPr>
            <a:t>Frecuencia de medición</a:t>
          </a:r>
        </a:p>
      </dsp:txBody>
      <dsp:txXfrm>
        <a:off x="4823370" y="0"/>
        <a:ext cx="2240458" cy="1578519"/>
      </dsp:txXfrm>
    </dsp:sp>
    <dsp:sp modelId="{5E032AFC-5BDA-40E9-8DB8-8D2D6D4E464F}">
      <dsp:nvSpPr>
        <dsp:cNvPr id="0" name=""/>
        <dsp:cNvSpPr/>
      </dsp:nvSpPr>
      <dsp:spPr>
        <a:xfrm>
          <a:off x="5047416" y="1580061"/>
          <a:ext cx="1792366" cy="1586484"/>
        </a:xfrm>
        <a:prstGeom prst="roundRect">
          <a:avLst>
            <a:gd name="adj" fmla="val 10000"/>
          </a:avLst>
        </a:prstGeom>
        <a:gradFill rotWithShape="0">
          <a:gsLst>
            <a:gs pos="0">
              <a:schemeClr val="accent5">
                <a:hueOff val="-3268153"/>
                <a:satOff val="-4546"/>
                <a:lumOff val="-1743"/>
                <a:alphaOff val="0"/>
                <a:satMod val="103000"/>
                <a:lumMod val="102000"/>
                <a:tint val="94000"/>
              </a:schemeClr>
            </a:gs>
            <a:gs pos="50000">
              <a:schemeClr val="accent5">
                <a:hueOff val="-3268153"/>
                <a:satOff val="-4546"/>
                <a:lumOff val="-1743"/>
                <a:alphaOff val="0"/>
                <a:satMod val="110000"/>
                <a:lumMod val="100000"/>
                <a:shade val="100000"/>
              </a:schemeClr>
            </a:gs>
            <a:gs pos="100000">
              <a:schemeClr val="accent5">
                <a:hueOff val="-3268153"/>
                <a:satOff val="-4546"/>
                <a:lumOff val="-17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a:latin typeface="Arial" panose="020B0604020202020204" pitchFamily="34" charset="0"/>
              <a:cs typeface="Arial" panose="020B0604020202020204" pitchFamily="34" charset="0"/>
            </a:rPr>
            <a:t>los indicadores asociados a las actividades tienen una mayor frecuencia de medición).</a:t>
          </a:r>
        </a:p>
      </dsp:txBody>
      <dsp:txXfrm>
        <a:off x="5093883" y="1626528"/>
        <a:ext cx="1699432" cy="1493550"/>
      </dsp:txXfrm>
    </dsp:sp>
    <dsp:sp modelId="{93CB6DBD-E7A7-4579-836C-79BAE62F9F99}">
      <dsp:nvSpPr>
        <dsp:cNvPr id="0" name=""/>
        <dsp:cNvSpPr/>
      </dsp:nvSpPr>
      <dsp:spPr>
        <a:xfrm>
          <a:off x="5047416" y="3410619"/>
          <a:ext cx="1792366" cy="1586484"/>
        </a:xfrm>
        <a:prstGeom prst="roundRect">
          <a:avLst>
            <a:gd name="adj" fmla="val 10000"/>
          </a:avLst>
        </a:prstGeom>
        <a:gradFill rotWithShape="0">
          <a:gsLst>
            <a:gs pos="0">
              <a:schemeClr val="accent5">
                <a:hueOff val="-4085191"/>
                <a:satOff val="-5682"/>
                <a:lumOff val="-2179"/>
                <a:alphaOff val="0"/>
                <a:satMod val="103000"/>
                <a:lumMod val="102000"/>
                <a:tint val="94000"/>
              </a:schemeClr>
            </a:gs>
            <a:gs pos="50000">
              <a:schemeClr val="accent5">
                <a:hueOff val="-4085191"/>
                <a:satOff val="-5682"/>
                <a:lumOff val="-2179"/>
                <a:alphaOff val="0"/>
                <a:satMod val="110000"/>
                <a:lumMod val="100000"/>
                <a:shade val="100000"/>
              </a:schemeClr>
            </a:gs>
            <a:gs pos="100000">
              <a:schemeClr val="accent5">
                <a:hueOff val="-4085191"/>
                <a:satOff val="-5682"/>
                <a:lumOff val="-2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R" sz="1400" kern="1200">
              <a:latin typeface="Arial" panose="020B0604020202020204" pitchFamily="34" charset="0"/>
              <a:cs typeface="Arial" panose="020B0604020202020204" pitchFamily="34" charset="0"/>
            </a:rPr>
            <a:t>Anual</a:t>
          </a:r>
          <a:endParaRPr lang="es-ES" sz="1400" kern="1200">
            <a:latin typeface="Arial" panose="020B0604020202020204" pitchFamily="34" charset="0"/>
            <a:cs typeface="Arial" panose="020B0604020202020204" pitchFamily="34" charset="0"/>
          </a:endParaRPr>
        </a:p>
      </dsp:txBody>
      <dsp:txXfrm>
        <a:off x="5093883" y="3457086"/>
        <a:ext cx="1699432" cy="1493550"/>
      </dsp:txXfrm>
    </dsp:sp>
    <dsp:sp modelId="{8EF31B56-7DAC-4DEA-B67D-0D7DB572F6FE}">
      <dsp:nvSpPr>
        <dsp:cNvPr id="0" name=""/>
        <dsp:cNvSpPr/>
      </dsp:nvSpPr>
      <dsp:spPr>
        <a:xfrm>
          <a:off x="7231863" y="0"/>
          <a:ext cx="2240458" cy="5261732"/>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latin typeface="Arial" panose="020B0604020202020204" pitchFamily="34" charset="0"/>
              <a:cs typeface="Arial" panose="020B0604020202020204" pitchFamily="34" charset="0"/>
            </a:rPr>
            <a:t>Medios de verificación</a:t>
          </a:r>
          <a:endParaRPr lang="es-CR" sz="1800" b="1" kern="1200">
            <a:latin typeface="Arial" panose="020B0604020202020204" pitchFamily="34" charset="0"/>
            <a:cs typeface="Arial" panose="020B0604020202020204" pitchFamily="34" charset="0"/>
          </a:endParaRPr>
        </a:p>
      </dsp:txBody>
      <dsp:txXfrm>
        <a:off x="7231863" y="0"/>
        <a:ext cx="2240458" cy="1578519"/>
      </dsp:txXfrm>
    </dsp:sp>
    <dsp:sp modelId="{718AB6F3-1C57-4D80-9693-EE4F94001F7E}">
      <dsp:nvSpPr>
        <dsp:cNvPr id="0" name=""/>
        <dsp:cNvSpPr/>
      </dsp:nvSpPr>
      <dsp:spPr>
        <a:xfrm>
          <a:off x="7455909" y="1580061"/>
          <a:ext cx="1792366" cy="1586484"/>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a:latin typeface="Arial" panose="020B0604020202020204" pitchFamily="34" charset="0"/>
              <a:cs typeface="Arial" panose="020B0604020202020204" pitchFamily="34" charset="0"/>
            </a:rPr>
            <a:t>corresponden a las fuentes de información en las que está disponible la información necesaria y suficiente para construir el indicador señalado.</a:t>
          </a:r>
          <a:endParaRPr lang="es-CR" sz="1200" kern="1200">
            <a:latin typeface="Arial" panose="020B0604020202020204" pitchFamily="34" charset="0"/>
            <a:cs typeface="Arial" panose="020B0604020202020204" pitchFamily="34" charset="0"/>
          </a:endParaRPr>
        </a:p>
      </dsp:txBody>
      <dsp:txXfrm>
        <a:off x="7502376" y="1626528"/>
        <a:ext cx="1699432" cy="1493550"/>
      </dsp:txXfrm>
    </dsp:sp>
    <dsp:sp modelId="{192041E5-FFB2-4114-997D-648A1CDBD63B}">
      <dsp:nvSpPr>
        <dsp:cNvPr id="0" name=""/>
        <dsp:cNvSpPr/>
      </dsp:nvSpPr>
      <dsp:spPr>
        <a:xfrm>
          <a:off x="7455909" y="3410619"/>
          <a:ext cx="1792366" cy="1586484"/>
        </a:xfrm>
        <a:prstGeom prst="roundRect">
          <a:avLst>
            <a:gd name="adj" fmla="val 10000"/>
          </a:avLst>
        </a:prstGeom>
        <a:gradFill rotWithShape="0">
          <a:gsLst>
            <a:gs pos="0">
              <a:schemeClr val="accent5">
                <a:hueOff val="-5719268"/>
                <a:satOff val="-7955"/>
                <a:lumOff val="-3050"/>
                <a:alphaOff val="0"/>
                <a:satMod val="103000"/>
                <a:lumMod val="102000"/>
                <a:tint val="94000"/>
              </a:schemeClr>
            </a:gs>
            <a:gs pos="50000">
              <a:schemeClr val="accent5">
                <a:hueOff val="-5719268"/>
                <a:satOff val="-7955"/>
                <a:lumOff val="-3050"/>
                <a:alphaOff val="0"/>
                <a:satMod val="110000"/>
                <a:lumMod val="100000"/>
                <a:shade val="100000"/>
              </a:schemeClr>
            </a:gs>
            <a:gs pos="100000">
              <a:schemeClr val="accent5">
                <a:hueOff val="-5719268"/>
                <a:satOff val="-7955"/>
                <a:lumOff val="-30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R" sz="1400" kern="1200">
              <a:latin typeface="Arial" panose="020B0604020202020204" pitchFamily="34" charset="0"/>
              <a:cs typeface="Arial" panose="020B0604020202020204" pitchFamily="34" charset="0"/>
            </a:rPr>
            <a:t>Fuente información, Ej. OAF</a:t>
          </a:r>
        </a:p>
      </dsp:txBody>
      <dsp:txXfrm>
        <a:off x="7502376" y="3457086"/>
        <a:ext cx="1699432" cy="1493550"/>
      </dsp:txXfrm>
    </dsp:sp>
    <dsp:sp modelId="{9312EED1-8D4E-4A75-8620-5DD77645FD8F}">
      <dsp:nvSpPr>
        <dsp:cNvPr id="0" name=""/>
        <dsp:cNvSpPr/>
      </dsp:nvSpPr>
      <dsp:spPr>
        <a:xfrm>
          <a:off x="9640356" y="0"/>
          <a:ext cx="2240458" cy="5261732"/>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CR" sz="1800" b="1" kern="1200">
              <a:latin typeface="Arial" panose="020B0604020202020204" pitchFamily="34" charset="0"/>
              <a:cs typeface="Arial" panose="020B0604020202020204" pitchFamily="34" charset="0"/>
            </a:rPr>
            <a:t>Línea base</a:t>
          </a:r>
        </a:p>
      </dsp:txBody>
      <dsp:txXfrm>
        <a:off x="9640356" y="0"/>
        <a:ext cx="2240458" cy="1578519"/>
      </dsp:txXfrm>
    </dsp:sp>
    <dsp:sp modelId="{AEA9ABD0-4C88-41FE-AF16-A398804FB8C9}">
      <dsp:nvSpPr>
        <dsp:cNvPr id="0" name=""/>
        <dsp:cNvSpPr/>
      </dsp:nvSpPr>
      <dsp:spPr>
        <a:xfrm>
          <a:off x="9864402" y="1580061"/>
          <a:ext cx="1792366" cy="1586484"/>
        </a:xfrm>
        <a:prstGeom prst="roundRect">
          <a:avLst>
            <a:gd name="adj" fmla="val 10000"/>
          </a:avLst>
        </a:prstGeom>
        <a:gradFill rotWithShape="0">
          <a:gsLst>
            <a:gs pos="0">
              <a:schemeClr val="accent5">
                <a:hueOff val="-6536306"/>
                <a:satOff val="-9092"/>
                <a:lumOff val="-3486"/>
                <a:alphaOff val="0"/>
                <a:satMod val="103000"/>
                <a:lumMod val="102000"/>
                <a:tint val="94000"/>
              </a:schemeClr>
            </a:gs>
            <a:gs pos="50000">
              <a:schemeClr val="accent5">
                <a:hueOff val="-6536306"/>
                <a:satOff val="-9092"/>
                <a:lumOff val="-3486"/>
                <a:alphaOff val="0"/>
                <a:satMod val="110000"/>
                <a:lumMod val="100000"/>
                <a:shade val="100000"/>
              </a:schemeClr>
            </a:gs>
            <a:gs pos="100000">
              <a:schemeClr val="accent5">
                <a:hueOff val="-6536306"/>
                <a:satOff val="-9092"/>
                <a:lumOff val="-34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b="0" i="0" kern="1200">
              <a:latin typeface="Arial" panose="020B0604020202020204" pitchFamily="34" charset="0"/>
              <a:cs typeface="Arial" panose="020B0604020202020204" pitchFamily="34" charset="0"/>
            </a:rPr>
            <a:t>Punto de referencia fijo que se utiliza para comparar el rendimiento a lo largo del tiempo.</a:t>
          </a:r>
          <a:endParaRPr lang="es-CR" sz="1200" kern="1200">
            <a:latin typeface="Arial" panose="020B0604020202020204" pitchFamily="34" charset="0"/>
            <a:cs typeface="Arial" panose="020B0604020202020204" pitchFamily="34" charset="0"/>
          </a:endParaRPr>
        </a:p>
      </dsp:txBody>
      <dsp:txXfrm>
        <a:off x="9910869" y="1626528"/>
        <a:ext cx="1699432" cy="1493550"/>
      </dsp:txXfrm>
    </dsp:sp>
    <dsp:sp modelId="{3311935B-CDA8-4BC1-9F26-9D1857B9E13E}">
      <dsp:nvSpPr>
        <dsp:cNvPr id="0" name=""/>
        <dsp:cNvSpPr/>
      </dsp:nvSpPr>
      <dsp:spPr>
        <a:xfrm>
          <a:off x="9864402" y="3410619"/>
          <a:ext cx="1792366" cy="1586484"/>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R" sz="1400" kern="1200">
              <a:latin typeface="Arial" panose="020B0604020202020204" pitchFamily="34" charset="0"/>
              <a:cs typeface="Arial" panose="020B0604020202020204" pitchFamily="34" charset="0"/>
            </a:rPr>
            <a:t>5% de</a:t>
          </a:r>
        </a:p>
      </dsp:txBody>
      <dsp:txXfrm>
        <a:off x="9910869" y="3457086"/>
        <a:ext cx="1699432" cy="1493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38A5-1705-4CB9-AF23-46C57F4D25A0}">
      <dsp:nvSpPr>
        <dsp:cNvPr id="0" name=""/>
        <dsp:cNvSpPr/>
      </dsp:nvSpPr>
      <dsp:spPr>
        <a:xfrm>
          <a:off x="2037850" y="414121"/>
          <a:ext cx="4131335" cy="18685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Metodología de gestión </a:t>
          </a:r>
          <a:r>
            <a:rPr lang="es-ES" sz="2000" kern="1200"/>
            <a:t>(marco, herramientas y pautas) para:</a:t>
          </a:r>
          <a:endParaRPr lang="en-US" sz="2000" kern="1200"/>
        </a:p>
        <a:p>
          <a:pPr marL="171450" lvl="1" indent="-171450" algn="l" defTabSz="711200">
            <a:lnSpc>
              <a:spcPct val="90000"/>
            </a:lnSpc>
            <a:spcBef>
              <a:spcPct val="0"/>
            </a:spcBef>
            <a:spcAft>
              <a:spcPct val="15000"/>
            </a:spcAft>
            <a:buChar char="•"/>
          </a:pPr>
          <a:r>
            <a:rPr lang="es-ES" sz="1600" kern="1200"/>
            <a:t>Planificar estratégicamente,</a:t>
          </a:r>
          <a:endParaRPr lang="en-US" sz="1600" kern="1200"/>
        </a:p>
        <a:p>
          <a:pPr marL="171450" lvl="1" indent="-171450" algn="l" defTabSz="711200">
            <a:lnSpc>
              <a:spcPct val="90000"/>
            </a:lnSpc>
            <a:spcBef>
              <a:spcPct val="0"/>
            </a:spcBef>
            <a:spcAft>
              <a:spcPct val="15000"/>
            </a:spcAft>
            <a:buChar char="•"/>
          </a:pPr>
          <a:r>
            <a:rPr lang="es-ES" sz="1600" kern="1200"/>
            <a:t>Gestionar riesgos,</a:t>
          </a:r>
          <a:endParaRPr lang="en-US" sz="1600" kern="1200"/>
        </a:p>
        <a:p>
          <a:pPr marL="171450" lvl="1" indent="-171450" algn="l" defTabSz="711200">
            <a:lnSpc>
              <a:spcPct val="90000"/>
            </a:lnSpc>
            <a:spcBef>
              <a:spcPct val="0"/>
            </a:spcBef>
            <a:spcAft>
              <a:spcPct val="15000"/>
            </a:spcAft>
            <a:buChar char="•"/>
          </a:pPr>
          <a:r>
            <a:rPr lang="es-ES" sz="1600" kern="1200"/>
            <a:t>Seguir y evaluar el desempeño, y</a:t>
          </a:r>
          <a:endParaRPr lang="en-US" sz="1600" kern="1200"/>
        </a:p>
        <a:p>
          <a:pPr marL="171450" lvl="1" indent="-171450" algn="l" defTabSz="711200">
            <a:lnSpc>
              <a:spcPct val="90000"/>
            </a:lnSpc>
            <a:spcBef>
              <a:spcPct val="0"/>
            </a:spcBef>
            <a:spcAft>
              <a:spcPct val="15000"/>
            </a:spcAft>
            <a:buChar char="•"/>
          </a:pPr>
          <a:r>
            <a:rPr lang="es-ES" sz="1600" kern="1200"/>
            <a:t>Gestionar el conocimiento.</a:t>
          </a:r>
          <a:endParaRPr lang="en-US" sz="1600" kern="1200"/>
        </a:p>
      </dsp:txBody>
      <dsp:txXfrm>
        <a:off x="2129064" y="505335"/>
        <a:ext cx="3948907" cy="1686109"/>
      </dsp:txXfrm>
    </dsp:sp>
    <dsp:sp modelId="{66B17231-515F-4DCE-B725-02AF78BA82FA}">
      <dsp:nvSpPr>
        <dsp:cNvPr id="0" name=""/>
        <dsp:cNvSpPr/>
      </dsp:nvSpPr>
      <dsp:spPr>
        <a:xfrm>
          <a:off x="3013" y="414121"/>
          <a:ext cx="1849851" cy="18685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97F62-810C-4E10-85EF-6B6593FA1DC9}">
      <dsp:nvSpPr>
        <dsp:cNvPr id="0" name=""/>
        <dsp:cNvSpPr/>
      </dsp:nvSpPr>
      <dsp:spPr>
        <a:xfrm>
          <a:off x="3013" y="2590966"/>
          <a:ext cx="4131335" cy="186853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a:t>Propósitos</a:t>
          </a:r>
          <a:r>
            <a:rPr lang="es-ES" sz="2400" kern="1200"/>
            <a:t>:</a:t>
          </a:r>
          <a:endParaRPr lang="en-US" sz="2400" kern="1200"/>
        </a:p>
        <a:p>
          <a:pPr marL="171450" lvl="1" indent="-171450" algn="l" defTabSz="800100">
            <a:lnSpc>
              <a:spcPct val="90000"/>
            </a:lnSpc>
            <a:spcBef>
              <a:spcPct val="0"/>
            </a:spcBef>
            <a:spcAft>
              <a:spcPct val="15000"/>
            </a:spcAft>
            <a:buChar char="•"/>
          </a:pPr>
          <a:r>
            <a:rPr lang="es-ES" sz="1800" kern="1200"/>
            <a:t>Toma de decisiones,</a:t>
          </a:r>
          <a:endParaRPr lang="en-US" sz="1800" kern="1200"/>
        </a:p>
        <a:p>
          <a:pPr marL="171450" lvl="1" indent="-171450" algn="l" defTabSz="800100">
            <a:lnSpc>
              <a:spcPct val="90000"/>
            </a:lnSpc>
            <a:spcBef>
              <a:spcPct val="0"/>
            </a:spcBef>
            <a:spcAft>
              <a:spcPct val="15000"/>
            </a:spcAft>
            <a:buChar char="•"/>
          </a:pPr>
          <a:r>
            <a:rPr lang="es-ES" sz="1800" kern="1200"/>
            <a:t>Aprendizaje,</a:t>
          </a:r>
          <a:endParaRPr lang="en-US" sz="1800" kern="1200"/>
        </a:p>
        <a:p>
          <a:pPr marL="171450" lvl="1" indent="-171450" algn="l" defTabSz="800100">
            <a:lnSpc>
              <a:spcPct val="90000"/>
            </a:lnSpc>
            <a:spcBef>
              <a:spcPct val="0"/>
            </a:spcBef>
            <a:spcAft>
              <a:spcPct val="15000"/>
            </a:spcAft>
            <a:buChar char="•"/>
          </a:pPr>
          <a:r>
            <a:rPr lang="es-ES" sz="1800" kern="1200"/>
            <a:t>Rendición de cuentas, y</a:t>
          </a:r>
          <a:endParaRPr lang="en-US" sz="1800" kern="1200"/>
        </a:p>
        <a:p>
          <a:pPr marL="171450" lvl="1" indent="-171450" algn="l" defTabSz="800100">
            <a:lnSpc>
              <a:spcPct val="90000"/>
            </a:lnSpc>
            <a:spcBef>
              <a:spcPct val="0"/>
            </a:spcBef>
            <a:spcAft>
              <a:spcPct val="15000"/>
            </a:spcAft>
            <a:buChar char="•"/>
          </a:pPr>
          <a:r>
            <a:rPr lang="es-ES" sz="1800" kern="1200"/>
            <a:t>Comunicación.</a:t>
          </a:r>
          <a:endParaRPr lang="en-US" sz="1800" kern="1200"/>
        </a:p>
      </dsp:txBody>
      <dsp:txXfrm>
        <a:off x="94227" y="2682180"/>
        <a:ext cx="3948907" cy="1686109"/>
      </dsp:txXfrm>
    </dsp:sp>
    <dsp:sp modelId="{337E4256-A10E-4419-87F0-3AFFB79E234C}">
      <dsp:nvSpPr>
        <dsp:cNvPr id="0" name=""/>
        <dsp:cNvSpPr/>
      </dsp:nvSpPr>
      <dsp:spPr>
        <a:xfrm>
          <a:off x="4319334" y="2590966"/>
          <a:ext cx="1849851" cy="18685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0BF7F-5601-6E4E-B459-5618E02C54C1}">
      <dsp:nvSpPr>
        <dsp:cNvPr id="0" name=""/>
        <dsp:cNvSpPr/>
      </dsp:nvSpPr>
      <dsp:spPr>
        <a:xfrm>
          <a:off x="0" y="0"/>
          <a:ext cx="3723527" cy="372352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FECE2CB-D14B-A14F-AAAE-2116651EEE8F}">
      <dsp:nvSpPr>
        <dsp:cNvPr id="0" name=""/>
        <dsp:cNvSpPr/>
      </dsp:nvSpPr>
      <dsp:spPr>
        <a:xfrm>
          <a:off x="1861763" y="0"/>
          <a:ext cx="8653836" cy="3723527"/>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R" sz="2700" b="1" kern="1200">
              <a:latin typeface="Aptos" panose="020B0004020202020204" pitchFamily="34" charset="0"/>
            </a:rPr>
            <a:t>Valor público</a:t>
          </a:r>
          <a:r>
            <a:rPr lang="es-CR" sz="2700" kern="1200">
              <a:latin typeface="Aptos" panose="020B0004020202020204" pitchFamily="34" charset="0"/>
            </a:rPr>
            <a:t>: </a:t>
          </a:r>
          <a:r>
            <a:rPr lang="es-ES" sz="2700" kern="1200">
              <a:latin typeface="Aptos" panose="020B0004020202020204" pitchFamily="34" charset="0"/>
            </a:rPr>
            <a:t>puede definirse como algo que es valorado por el público o que es bueno para el público en función de varios criterios: transparencia, equidad, etc.</a:t>
          </a:r>
          <a:endParaRPr lang="en-US" sz="2700" kern="1200">
            <a:latin typeface="Aptos" panose="020B0004020202020204" pitchFamily="34" charset="0"/>
          </a:endParaRPr>
        </a:p>
      </dsp:txBody>
      <dsp:txXfrm>
        <a:off x="1861763" y="0"/>
        <a:ext cx="8653836" cy="1768675"/>
      </dsp:txXfrm>
    </dsp:sp>
    <dsp:sp modelId="{8BC2A714-247F-9940-8C17-B81803EEB122}">
      <dsp:nvSpPr>
        <dsp:cNvPr id="0" name=""/>
        <dsp:cNvSpPr/>
      </dsp:nvSpPr>
      <dsp:spPr>
        <a:xfrm>
          <a:off x="977426" y="1768675"/>
          <a:ext cx="1768675" cy="1768675"/>
        </a:xfrm>
        <a:prstGeom prst="pie">
          <a:avLst>
            <a:gd name="adj1" fmla="val 5400000"/>
            <a:gd name="adj2" fmla="val 162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833F29-D17C-F74B-AFEC-9D8EC0701451}">
      <dsp:nvSpPr>
        <dsp:cNvPr id="0" name=""/>
        <dsp:cNvSpPr/>
      </dsp:nvSpPr>
      <dsp:spPr>
        <a:xfrm>
          <a:off x="1861763" y="1768675"/>
          <a:ext cx="8653836" cy="1768675"/>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Aptos"/>
            </a:rPr>
            <a:t>Noción de que </a:t>
          </a:r>
          <a:r>
            <a:rPr lang="es-ES" sz="2000" b="1" kern="1200">
              <a:latin typeface="Aptos"/>
            </a:rPr>
            <a:t>las instituciones públicas proporcionan servicios a una comunidad como beneficiaria</a:t>
          </a:r>
          <a:r>
            <a:rPr lang="es-ES" sz="2000" kern="1200">
              <a:latin typeface="Aptos"/>
            </a:rPr>
            <a:t>, donde ésta, no es solo una </a:t>
          </a:r>
          <a:r>
            <a:rPr lang="es-ES" sz="2000" b="1" kern="1200">
              <a:latin typeface="Aptos"/>
            </a:rPr>
            <a:t>receptora directa </a:t>
          </a:r>
          <a:r>
            <a:rPr lang="es-ES" sz="2000" kern="1200">
              <a:latin typeface="Aptos"/>
            </a:rPr>
            <a:t>de los servicios, sino que la sociedad –en su conjunto– también se beneficia de los </a:t>
          </a:r>
          <a:r>
            <a:rPr lang="es-ES" sz="2000" b="1" kern="1200">
              <a:latin typeface="Aptos"/>
            </a:rPr>
            <a:t>bienes colectivos </a:t>
          </a:r>
          <a:r>
            <a:rPr lang="es-ES" sz="2000" kern="1200">
              <a:latin typeface="Aptos"/>
            </a:rPr>
            <a:t>proporcionados por las instituciones.</a:t>
          </a:r>
          <a:endParaRPr lang="en-US" sz="2000" kern="1200">
            <a:latin typeface="Aptos"/>
          </a:endParaRPr>
        </a:p>
      </dsp:txBody>
      <dsp:txXfrm>
        <a:off x="1861763" y="1768675"/>
        <a:ext cx="8653836" cy="1768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D2B9-20D1-4E60-A77E-A6D55DF727D6}">
      <dsp:nvSpPr>
        <dsp:cNvPr id="0" name=""/>
        <dsp:cNvSpPr/>
      </dsp:nvSpPr>
      <dsp:spPr>
        <a:xfrm>
          <a:off x="996344"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CR" sz="2000" kern="1200"/>
            <a:t>Aumenta la permanencia del estudiante en su programa académico</a:t>
          </a:r>
        </a:p>
        <a:p>
          <a:pPr marL="228600" lvl="1" indent="-228600" algn="l" defTabSz="889000">
            <a:lnSpc>
              <a:spcPct val="90000"/>
            </a:lnSpc>
            <a:spcBef>
              <a:spcPct val="0"/>
            </a:spcBef>
            <a:spcAft>
              <a:spcPct val="15000"/>
            </a:spcAft>
            <a:buChar char="•"/>
          </a:pPr>
          <a:r>
            <a:rPr lang="es-CR" sz="2000" kern="1200"/>
            <a:t>Incrementa el </a:t>
          </a:r>
          <a:r>
            <a:rPr lang="es-ES" sz="2000" kern="1200"/>
            <a:t>proceso de autoaprendizaje del estudiante y el profesor se fortalece como un programador de experiencias didácticas y un orientador del proceso.</a:t>
          </a:r>
          <a:endParaRPr lang="es-CR" sz="2000" kern="1200"/>
        </a:p>
      </dsp:txBody>
      <dsp:txXfrm>
        <a:off x="1062548" y="70275"/>
        <a:ext cx="3652629" cy="2759246"/>
      </dsp:txXfrm>
    </dsp:sp>
    <dsp:sp modelId="{2B9BAEF4-2D8F-483E-9A62-9F98B8A54A91}">
      <dsp:nvSpPr>
        <dsp:cNvPr id="0" name=""/>
        <dsp:cNvSpPr/>
      </dsp:nvSpPr>
      <dsp:spPr>
        <a:xfrm>
          <a:off x="996344"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0" rIns="53340" bIns="0" numCol="1" spcCol="1270" anchor="ctr" anchorCtr="0">
          <a:noAutofit/>
        </a:bodyPr>
        <a:lstStyle/>
        <a:p>
          <a:pPr marL="0" lvl="0" indent="0" algn="l" defTabSz="1866900">
            <a:lnSpc>
              <a:spcPct val="90000"/>
            </a:lnSpc>
            <a:spcBef>
              <a:spcPct val="0"/>
            </a:spcBef>
            <a:spcAft>
              <a:spcPct val="35000"/>
            </a:spcAft>
            <a:buNone/>
          </a:pPr>
          <a:r>
            <a:rPr lang="es-CR" sz="4200" kern="1200"/>
            <a:t>Tutorías</a:t>
          </a:r>
        </a:p>
      </dsp:txBody>
      <dsp:txXfrm>
        <a:off x="996344" y="2829521"/>
        <a:ext cx="2665519" cy="1214943"/>
      </dsp:txXfrm>
    </dsp:sp>
    <dsp:sp modelId="{FE3B046B-E9D2-4764-B1AB-D72CDE66FECE}">
      <dsp:nvSpPr>
        <dsp:cNvPr id="0" name=""/>
        <dsp:cNvSpPr/>
      </dsp:nvSpPr>
      <dsp:spPr>
        <a:xfrm>
          <a:off x="3768936" y="3022503"/>
          <a:ext cx="1324762" cy="13247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092FB-489C-468C-B6AD-C695B4D6B39C}">
      <dsp:nvSpPr>
        <dsp:cNvPr id="0" name=""/>
        <dsp:cNvSpPr/>
      </dsp:nvSpPr>
      <dsp:spPr>
        <a:xfrm>
          <a:off x="5421900"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ES" sz="2000" kern="1200"/>
            <a:t>Incorpora nuevas metodologías de enseñanza que promueven la participación activa de los estudiantes y su comprensión profunda de los contenidos.</a:t>
          </a:r>
          <a:endParaRPr lang="es-CR" sz="2000" kern="1200"/>
        </a:p>
        <a:p>
          <a:pPr marL="228600" lvl="1" indent="-228600" algn="l" defTabSz="889000">
            <a:lnSpc>
              <a:spcPct val="90000"/>
            </a:lnSpc>
            <a:spcBef>
              <a:spcPct val="0"/>
            </a:spcBef>
            <a:spcAft>
              <a:spcPct val="15000"/>
            </a:spcAft>
            <a:buChar char="•"/>
          </a:pPr>
          <a:r>
            <a:rPr lang="es-CR" sz="2000" kern="1200"/>
            <a:t>Incremento de los espacios creativos en las unidades académicas y de investigación para los docentes y estudiantes.</a:t>
          </a:r>
        </a:p>
      </dsp:txBody>
      <dsp:txXfrm>
        <a:off x="5488104" y="70275"/>
        <a:ext cx="3652629" cy="2759246"/>
      </dsp:txXfrm>
    </dsp:sp>
    <dsp:sp modelId="{BA7F72C2-643F-4214-A519-F4BE51C099E3}">
      <dsp:nvSpPr>
        <dsp:cNvPr id="0" name=""/>
        <dsp:cNvSpPr/>
      </dsp:nvSpPr>
      <dsp:spPr>
        <a:xfrm>
          <a:off x="5421900"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0" rIns="53340" bIns="0" numCol="1" spcCol="1270" anchor="ctr" anchorCtr="0">
          <a:noAutofit/>
        </a:bodyPr>
        <a:lstStyle/>
        <a:p>
          <a:pPr marL="0" lvl="0" indent="0" algn="l" defTabSz="1866900">
            <a:lnSpc>
              <a:spcPct val="90000"/>
            </a:lnSpc>
            <a:spcBef>
              <a:spcPct val="0"/>
            </a:spcBef>
            <a:spcAft>
              <a:spcPct val="35000"/>
            </a:spcAft>
            <a:buNone/>
          </a:pPr>
          <a:r>
            <a:rPr lang="es-CR" sz="4200" kern="1200"/>
            <a:t>Innovación Pedagógica</a:t>
          </a:r>
        </a:p>
      </dsp:txBody>
      <dsp:txXfrm>
        <a:off x="5421900" y="2829521"/>
        <a:ext cx="2665519" cy="1214943"/>
      </dsp:txXfrm>
    </dsp:sp>
    <dsp:sp modelId="{6B9F0B28-E1AD-4BD2-81A8-9290C799E9E1}">
      <dsp:nvSpPr>
        <dsp:cNvPr id="0" name=""/>
        <dsp:cNvSpPr/>
      </dsp:nvSpPr>
      <dsp:spPr>
        <a:xfrm>
          <a:off x="8194492" y="3022503"/>
          <a:ext cx="1324762" cy="13247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D2B9-20D1-4E60-A77E-A6D55DF727D6}">
      <dsp:nvSpPr>
        <dsp:cNvPr id="0" name=""/>
        <dsp:cNvSpPr/>
      </dsp:nvSpPr>
      <dsp:spPr>
        <a:xfrm>
          <a:off x="996344"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kern="1200"/>
            <a:t>Facilita la transferencia de conocimientos y tecnologías desarrolladas en la UCR hacia el sector público y privado para resolver problemas reales.</a:t>
          </a:r>
          <a:endParaRPr lang="es-CR" sz="1800" kern="1200"/>
        </a:p>
        <a:p>
          <a:pPr marL="171450" lvl="1" indent="-171450" algn="l" defTabSz="800100">
            <a:lnSpc>
              <a:spcPct val="90000"/>
            </a:lnSpc>
            <a:spcBef>
              <a:spcPct val="0"/>
            </a:spcBef>
            <a:spcAft>
              <a:spcPct val="15000"/>
            </a:spcAft>
            <a:buChar char="•"/>
          </a:pPr>
          <a:r>
            <a:rPr lang="es-CR" sz="1800" kern="1200"/>
            <a:t>Incrementa la capacidad del sector productivo para incorporar nuevos modelos de negocio, enfrentar el cambio climático y aumentar su resiliencia. </a:t>
          </a:r>
        </a:p>
      </dsp:txBody>
      <dsp:txXfrm>
        <a:off x="1062548" y="70275"/>
        <a:ext cx="3652629" cy="2759246"/>
      </dsp:txXfrm>
    </dsp:sp>
    <dsp:sp modelId="{2B9BAEF4-2D8F-483E-9A62-9F98B8A54A91}">
      <dsp:nvSpPr>
        <dsp:cNvPr id="0" name=""/>
        <dsp:cNvSpPr/>
      </dsp:nvSpPr>
      <dsp:spPr>
        <a:xfrm>
          <a:off x="996344"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s-CR" sz="2900" kern="1200"/>
            <a:t>Transferencia de conocimiento</a:t>
          </a:r>
        </a:p>
      </dsp:txBody>
      <dsp:txXfrm>
        <a:off x="996344" y="2829521"/>
        <a:ext cx="2665519" cy="1214943"/>
      </dsp:txXfrm>
    </dsp:sp>
    <dsp:sp modelId="{FE3B046B-E9D2-4764-B1AB-D72CDE66FECE}">
      <dsp:nvSpPr>
        <dsp:cNvPr id="0" name=""/>
        <dsp:cNvSpPr/>
      </dsp:nvSpPr>
      <dsp:spPr>
        <a:xfrm>
          <a:off x="3768936" y="3022503"/>
          <a:ext cx="1324762" cy="13247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092FB-489C-468C-B6AD-C695B4D6B39C}">
      <dsp:nvSpPr>
        <dsp:cNvPr id="0" name=""/>
        <dsp:cNvSpPr/>
      </dsp:nvSpPr>
      <dsp:spPr>
        <a:xfrm>
          <a:off x="5421900"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kern="1200"/>
            <a:t>Aumenta el uso y aprovechamiento de los resultados sobre salud pública, el desarrollo sostenible y las tecnologías accesibles.</a:t>
          </a:r>
          <a:endParaRPr lang="es-CR" sz="1800" kern="1200"/>
        </a:p>
        <a:p>
          <a:pPr marL="171450" lvl="1" indent="-171450" algn="l" defTabSz="800100">
            <a:lnSpc>
              <a:spcPct val="90000"/>
            </a:lnSpc>
            <a:spcBef>
              <a:spcPct val="0"/>
            </a:spcBef>
            <a:spcAft>
              <a:spcPct val="15000"/>
            </a:spcAft>
            <a:buChar char="•"/>
          </a:pPr>
          <a:r>
            <a:rPr lang="es-CR" sz="1800" kern="1200"/>
            <a:t>Incrementa la participación de los estudiantes en procesos de investigación aplicada permitiendo la detección de cuadros de relevo científico.</a:t>
          </a:r>
        </a:p>
      </dsp:txBody>
      <dsp:txXfrm>
        <a:off x="5488104" y="70275"/>
        <a:ext cx="3652629" cy="2759246"/>
      </dsp:txXfrm>
    </dsp:sp>
    <dsp:sp modelId="{BA7F72C2-643F-4214-A519-F4BE51C099E3}">
      <dsp:nvSpPr>
        <dsp:cNvPr id="0" name=""/>
        <dsp:cNvSpPr/>
      </dsp:nvSpPr>
      <dsp:spPr>
        <a:xfrm>
          <a:off x="5421900"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s-CR" sz="2900" kern="1200"/>
            <a:t>Investigación aplicada</a:t>
          </a:r>
        </a:p>
      </dsp:txBody>
      <dsp:txXfrm>
        <a:off x="5421900" y="2829521"/>
        <a:ext cx="2665519" cy="1214943"/>
      </dsp:txXfrm>
    </dsp:sp>
    <dsp:sp modelId="{6B9F0B28-E1AD-4BD2-81A8-9290C799E9E1}">
      <dsp:nvSpPr>
        <dsp:cNvPr id="0" name=""/>
        <dsp:cNvSpPr/>
      </dsp:nvSpPr>
      <dsp:spPr>
        <a:xfrm>
          <a:off x="8194492" y="3022503"/>
          <a:ext cx="1324762" cy="13247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D2B9-20D1-4E60-A77E-A6D55DF727D6}">
      <dsp:nvSpPr>
        <dsp:cNvPr id="0" name=""/>
        <dsp:cNvSpPr/>
      </dsp:nvSpPr>
      <dsp:spPr>
        <a:xfrm>
          <a:off x="713669" y="2897"/>
          <a:ext cx="4036109" cy="30128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a:t>Incide en actividades en comunidades para abordar necesidades sociales, como alfabetización, cuidado del medio ambiente o apoyo a grupos vulnerables.</a:t>
          </a:r>
          <a:endParaRPr lang="es-CR" sz="1600" kern="1200"/>
        </a:p>
        <a:p>
          <a:pPr marL="171450" lvl="1" indent="-171450" algn="l" defTabSz="711200">
            <a:lnSpc>
              <a:spcPct val="90000"/>
            </a:lnSpc>
            <a:spcBef>
              <a:spcPct val="0"/>
            </a:spcBef>
            <a:spcAft>
              <a:spcPct val="15000"/>
            </a:spcAft>
            <a:buChar char="•"/>
          </a:pPr>
          <a:r>
            <a:rPr lang="es-ES" sz="1600" kern="1200"/>
            <a:t>Facilita los mecanismos de coordinación y cooperación entre la comunidad universitaria y la sociedad para el desarrollo de capacidades en comunidades y grupos menos favorecidas a través de espacios artísticos y lúdicos.</a:t>
          </a:r>
          <a:endParaRPr lang="es-CR" sz="1600" kern="1200"/>
        </a:p>
      </dsp:txBody>
      <dsp:txXfrm>
        <a:off x="784264" y="73492"/>
        <a:ext cx="3894919" cy="2942275"/>
      </dsp:txXfrm>
    </dsp:sp>
    <dsp:sp modelId="{2B9BAEF4-2D8F-483E-9A62-9F98B8A54A91}">
      <dsp:nvSpPr>
        <dsp:cNvPr id="0" name=""/>
        <dsp:cNvSpPr/>
      </dsp:nvSpPr>
      <dsp:spPr>
        <a:xfrm>
          <a:off x="713669" y="3015768"/>
          <a:ext cx="4036109" cy="12955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CR" sz="2800" kern="1200"/>
            <a:t>Extensión Cultural y Trabajo Comunal</a:t>
          </a:r>
        </a:p>
      </dsp:txBody>
      <dsp:txXfrm>
        <a:off x="713669" y="3015768"/>
        <a:ext cx="2842330" cy="1295534"/>
      </dsp:txXfrm>
    </dsp:sp>
    <dsp:sp modelId="{FE3B046B-E9D2-4764-B1AB-D72CDE66FECE}">
      <dsp:nvSpPr>
        <dsp:cNvPr id="0" name=""/>
        <dsp:cNvSpPr/>
      </dsp:nvSpPr>
      <dsp:spPr>
        <a:xfrm>
          <a:off x="3670175" y="3221552"/>
          <a:ext cx="1412638" cy="14126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092FB-489C-468C-B6AD-C695B4D6B39C}">
      <dsp:nvSpPr>
        <dsp:cNvPr id="0" name=""/>
        <dsp:cNvSpPr/>
      </dsp:nvSpPr>
      <dsp:spPr>
        <a:xfrm>
          <a:off x="5432786" y="2897"/>
          <a:ext cx="4036109" cy="30128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a:t>Ofrece educación para toda la vida a lo largo de la vida poniendo a disposición de la sociedad, el saber académico con el propósito de brindar oportunidades de promoción, capacitación y actualización dirigida a fortalecer conocimiento y la habilidad para el desempeño ocupacional y la vida en general de las y los costarricenses.</a:t>
          </a:r>
          <a:endParaRPr lang="es-CR" sz="1600" kern="1200"/>
        </a:p>
        <a:p>
          <a:pPr marL="171450" lvl="1" indent="-171450" algn="l" defTabSz="711200">
            <a:lnSpc>
              <a:spcPct val="90000"/>
            </a:lnSpc>
            <a:spcBef>
              <a:spcPct val="0"/>
            </a:spcBef>
            <a:spcAft>
              <a:spcPct val="15000"/>
            </a:spcAft>
            <a:buChar char="•"/>
          </a:pPr>
          <a:r>
            <a:rPr lang="es-ES" sz="1600" kern="1200"/>
            <a:t>Mejora el desarrollo de las actividades educativas estructuradas con objetivos de aprendizaje definidos para el sector público.</a:t>
          </a:r>
          <a:endParaRPr lang="es-CR" sz="1600" kern="1200"/>
        </a:p>
        <a:p>
          <a:pPr marL="114300" lvl="1" indent="-114300" algn="l" defTabSz="622300">
            <a:lnSpc>
              <a:spcPct val="90000"/>
            </a:lnSpc>
            <a:spcBef>
              <a:spcPct val="0"/>
            </a:spcBef>
            <a:spcAft>
              <a:spcPct val="15000"/>
            </a:spcAft>
            <a:buChar char="•"/>
          </a:pPr>
          <a:endParaRPr lang="es-CR" sz="1400" kern="1200"/>
        </a:p>
      </dsp:txBody>
      <dsp:txXfrm>
        <a:off x="5503381" y="73492"/>
        <a:ext cx="3894919" cy="2942275"/>
      </dsp:txXfrm>
    </dsp:sp>
    <dsp:sp modelId="{BA7F72C2-643F-4214-A519-F4BE51C099E3}">
      <dsp:nvSpPr>
        <dsp:cNvPr id="0" name=""/>
        <dsp:cNvSpPr/>
      </dsp:nvSpPr>
      <dsp:spPr>
        <a:xfrm>
          <a:off x="5432786" y="3015768"/>
          <a:ext cx="4036109" cy="12955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ES" sz="2800" kern="1200"/>
            <a:t>Extensión Docente y Educación Continua</a:t>
          </a:r>
          <a:endParaRPr lang="es-CR" sz="2800" kern="1200"/>
        </a:p>
      </dsp:txBody>
      <dsp:txXfrm>
        <a:off x="5432786" y="3015768"/>
        <a:ext cx="2842330" cy="1295534"/>
      </dsp:txXfrm>
    </dsp:sp>
    <dsp:sp modelId="{6B9F0B28-E1AD-4BD2-81A8-9290C799E9E1}">
      <dsp:nvSpPr>
        <dsp:cNvPr id="0" name=""/>
        <dsp:cNvSpPr/>
      </dsp:nvSpPr>
      <dsp:spPr>
        <a:xfrm>
          <a:off x="8389291" y="3221552"/>
          <a:ext cx="1412638" cy="14126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D2B9-20D1-4E60-A77E-A6D55DF727D6}">
      <dsp:nvSpPr>
        <dsp:cNvPr id="0" name=""/>
        <dsp:cNvSpPr/>
      </dsp:nvSpPr>
      <dsp:spPr>
        <a:xfrm>
          <a:off x="996344"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S" sz="1700" kern="1200"/>
            <a:t>Incrementa las oportunidades de los estudiantes de canalizar su tiempo libre hacia nuevas opciones que permitan comprender la realidad, protagonizar su propia biografía y manifestar su potencialidad creadora, logrando, por medio de trabajo voluntario, una vinculación efectiva en la solución de problemas a nivel social, ambiental y/o comunal.</a:t>
          </a:r>
          <a:endParaRPr lang="es-CR" sz="1700" kern="1200"/>
        </a:p>
      </dsp:txBody>
      <dsp:txXfrm>
        <a:off x="1062548" y="70275"/>
        <a:ext cx="3652629" cy="2759246"/>
      </dsp:txXfrm>
    </dsp:sp>
    <dsp:sp modelId="{2B9BAEF4-2D8F-483E-9A62-9F98B8A54A91}">
      <dsp:nvSpPr>
        <dsp:cNvPr id="0" name=""/>
        <dsp:cNvSpPr/>
      </dsp:nvSpPr>
      <dsp:spPr>
        <a:xfrm>
          <a:off x="996344"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CR" sz="3700" kern="1200"/>
            <a:t>Voluntariado</a:t>
          </a:r>
        </a:p>
      </dsp:txBody>
      <dsp:txXfrm>
        <a:off x="996344" y="2829521"/>
        <a:ext cx="2665519" cy="1214943"/>
      </dsp:txXfrm>
    </dsp:sp>
    <dsp:sp modelId="{FE3B046B-E9D2-4764-B1AB-D72CDE66FECE}">
      <dsp:nvSpPr>
        <dsp:cNvPr id="0" name=""/>
        <dsp:cNvSpPr/>
      </dsp:nvSpPr>
      <dsp:spPr>
        <a:xfrm>
          <a:off x="3768936" y="3022503"/>
          <a:ext cx="1324762" cy="13247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3458A-7962-4B45-9C96-887104D34A80}">
      <dsp:nvSpPr>
        <dsp:cNvPr id="0" name=""/>
        <dsp:cNvSpPr/>
      </dsp:nvSpPr>
      <dsp:spPr>
        <a:xfrm>
          <a:off x="5421900"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S" sz="1700" kern="1200"/>
            <a:t>Mejora la calidad de vida de la población universitaria, mediante la promoción, la prevención y los servicios de salud, incluyendo, entre otros, las actividades culturales, artísticas, deportivas y recreativas para las personas estudiantes y la comunidad universitaria en general.</a:t>
          </a:r>
          <a:endParaRPr lang="es-CR" sz="1700" kern="1200"/>
        </a:p>
        <a:p>
          <a:pPr marL="171450" lvl="1" indent="-171450" algn="l" defTabSz="755650">
            <a:lnSpc>
              <a:spcPct val="90000"/>
            </a:lnSpc>
            <a:spcBef>
              <a:spcPct val="0"/>
            </a:spcBef>
            <a:spcAft>
              <a:spcPct val="15000"/>
            </a:spcAft>
            <a:buChar char="•"/>
          </a:pPr>
          <a:endParaRPr lang="es-CR" sz="1700" kern="1200"/>
        </a:p>
      </dsp:txBody>
      <dsp:txXfrm>
        <a:off x="5488104" y="70275"/>
        <a:ext cx="3652629" cy="2759246"/>
      </dsp:txXfrm>
    </dsp:sp>
    <dsp:sp modelId="{3C155503-6A1D-4F89-B086-3A67A676B7D9}">
      <dsp:nvSpPr>
        <dsp:cNvPr id="0" name=""/>
        <dsp:cNvSpPr/>
      </dsp:nvSpPr>
      <dsp:spPr>
        <a:xfrm>
          <a:off x="5421900"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CR" sz="3700" kern="1200"/>
            <a:t>Bienestar y Salud</a:t>
          </a:r>
        </a:p>
      </dsp:txBody>
      <dsp:txXfrm>
        <a:off x="5421900" y="2829521"/>
        <a:ext cx="2665519" cy="1214943"/>
      </dsp:txXfrm>
    </dsp:sp>
    <dsp:sp modelId="{65CC2F12-A4E3-4E64-96D6-F261BD4A16E2}">
      <dsp:nvSpPr>
        <dsp:cNvPr id="0" name=""/>
        <dsp:cNvSpPr/>
      </dsp:nvSpPr>
      <dsp:spPr>
        <a:xfrm>
          <a:off x="8194492" y="3022503"/>
          <a:ext cx="1324762" cy="13247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D2B9-20D1-4E60-A77E-A6D55DF727D6}">
      <dsp:nvSpPr>
        <dsp:cNvPr id="0" name=""/>
        <dsp:cNvSpPr/>
      </dsp:nvSpPr>
      <dsp:spPr>
        <a:xfrm>
          <a:off x="996344"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kern="1200"/>
            <a:t>Incrementa la pertinencia y la calidad de los proyectos de obras mayores, referentes al desarrollo, ampliación, remodelación y acondicionamiento general de la planta física de la Universidad de Costa Rica para mejorar las condiciones en la prestación de los servicios internos y externos.</a:t>
          </a:r>
          <a:endParaRPr lang="es-CR" sz="1800" kern="1200"/>
        </a:p>
      </dsp:txBody>
      <dsp:txXfrm>
        <a:off x="1062548" y="70275"/>
        <a:ext cx="3652629" cy="2759246"/>
      </dsp:txXfrm>
    </dsp:sp>
    <dsp:sp modelId="{2B9BAEF4-2D8F-483E-9A62-9F98B8A54A91}">
      <dsp:nvSpPr>
        <dsp:cNvPr id="0" name=""/>
        <dsp:cNvSpPr/>
      </dsp:nvSpPr>
      <dsp:spPr>
        <a:xfrm>
          <a:off x="996344"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s-CR" sz="3800" kern="1200"/>
            <a:t>Inversiones</a:t>
          </a:r>
        </a:p>
      </dsp:txBody>
      <dsp:txXfrm>
        <a:off x="996344" y="2829521"/>
        <a:ext cx="2665519" cy="1214943"/>
      </dsp:txXfrm>
    </dsp:sp>
    <dsp:sp modelId="{FE3B046B-E9D2-4764-B1AB-D72CDE66FECE}">
      <dsp:nvSpPr>
        <dsp:cNvPr id="0" name=""/>
        <dsp:cNvSpPr/>
      </dsp:nvSpPr>
      <dsp:spPr>
        <a:xfrm>
          <a:off x="3768936" y="3022503"/>
          <a:ext cx="1324762" cy="13247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3458A-7962-4B45-9C96-887104D34A80}">
      <dsp:nvSpPr>
        <dsp:cNvPr id="0" name=""/>
        <dsp:cNvSpPr/>
      </dsp:nvSpPr>
      <dsp:spPr>
        <a:xfrm>
          <a:off x="5421900" y="4071"/>
          <a:ext cx="3785037" cy="28254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kern="1200"/>
            <a:t>Aumenta el uso y aprovechamiento de los recursos financieros y humanos para ofrecer servicios de calidad a la comunidad universitaria.</a:t>
          </a:r>
          <a:endParaRPr lang="es-CR" sz="1800" kern="1200"/>
        </a:p>
        <a:p>
          <a:pPr marL="171450" lvl="1" indent="-171450" algn="l" defTabSz="800100">
            <a:lnSpc>
              <a:spcPct val="90000"/>
            </a:lnSpc>
            <a:spcBef>
              <a:spcPct val="0"/>
            </a:spcBef>
            <a:spcAft>
              <a:spcPct val="15000"/>
            </a:spcAft>
            <a:buChar char="•"/>
          </a:pPr>
          <a:r>
            <a:rPr lang="es-CR" sz="1800" kern="1200"/>
            <a:t>Incrementa la rendición de cuentas hacia la sociedad y muestra los resultados obtenidos por las comunidades en las cuales contribuye a su desarrollo.</a:t>
          </a:r>
        </a:p>
      </dsp:txBody>
      <dsp:txXfrm>
        <a:off x="5488104" y="70275"/>
        <a:ext cx="3652629" cy="2759246"/>
      </dsp:txXfrm>
    </dsp:sp>
    <dsp:sp modelId="{3C155503-6A1D-4F89-B086-3A67A676B7D9}">
      <dsp:nvSpPr>
        <dsp:cNvPr id="0" name=""/>
        <dsp:cNvSpPr/>
      </dsp:nvSpPr>
      <dsp:spPr>
        <a:xfrm>
          <a:off x="5421900" y="2829521"/>
          <a:ext cx="3785037" cy="12149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s-CR" sz="3800" kern="1200"/>
            <a:t>Eficiencia en la gestión</a:t>
          </a:r>
        </a:p>
      </dsp:txBody>
      <dsp:txXfrm>
        <a:off x="5421900" y="2829521"/>
        <a:ext cx="2665519" cy="1214943"/>
      </dsp:txXfrm>
    </dsp:sp>
    <dsp:sp modelId="{65CC2F12-A4E3-4E64-96D6-F261BD4A16E2}">
      <dsp:nvSpPr>
        <dsp:cNvPr id="0" name=""/>
        <dsp:cNvSpPr/>
      </dsp:nvSpPr>
      <dsp:spPr>
        <a:xfrm>
          <a:off x="8194492" y="3022503"/>
          <a:ext cx="1324762" cy="13247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3B163-DDFA-4FC1-A53A-C035D43C5CFF}">
      <dsp:nvSpPr>
        <dsp:cNvPr id="0" name=""/>
        <dsp:cNvSpPr/>
      </dsp:nvSpPr>
      <dsp:spPr>
        <a:xfrm>
          <a:off x="-6417506" y="-981931"/>
          <a:ext cx="7641368" cy="7641368"/>
        </a:xfrm>
        <a:prstGeom prst="blockArc">
          <a:avLst>
            <a:gd name="adj1" fmla="val 18900000"/>
            <a:gd name="adj2" fmla="val 2700000"/>
            <a:gd name="adj3" fmla="val 283"/>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FB38423-FDA3-4B48-AB13-62B4CEE0643C}">
      <dsp:nvSpPr>
        <dsp:cNvPr id="0" name=""/>
        <dsp:cNvSpPr/>
      </dsp:nvSpPr>
      <dsp:spPr>
        <a:xfrm>
          <a:off x="788037" y="567750"/>
          <a:ext cx="10070064" cy="1135501"/>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304"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a:latin typeface="Calibri"/>
              <a:ea typeface="Calibri Light"/>
              <a:cs typeface="Calibri Light"/>
            </a:rPr>
            <a:t>Los productos finales son </a:t>
          </a:r>
          <a:r>
            <a:rPr lang="es-ES" sz="2000" b="1" kern="1200">
              <a:latin typeface="Calibri"/>
              <a:ea typeface="Calibri Light"/>
              <a:cs typeface="Calibri Light"/>
            </a:rPr>
            <a:t>bienes y servicios </a:t>
          </a:r>
          <a:r>
            <a:rPr lang="es-ES" sz="2000" kern="1200">
              <a:latin typeface="Calibri"/>
              <a:ea typeface="Calibri Light"/>
              <a:cs typeface="Calibri Light"/>
            </a:rPr>
            <a:t>que constituyen la </a:t>
          </a:r>
          <a:r>
            <a:rPr lang="es-ES" sz="2000" b="1" kern="1200">
              <a:latin typeface="Calibri"/>
              <a:ea typeface="Calibri Light"/>
              <a:cs typeface="Calibri Light"/>
            </a:rPr>
            <a:t>razón de ser de una institución</a:t>
          </a:r>
          <a:r>
            <a:rPr lang="es-ES" sz="2000" kern="1200">
              <a:latin typeface="Calibri"/>
              <a:ea typeface="Calibri Light"/>
              <a:cs typeface="Calibri Light"/>
            </a:rPr>
            <a:t>.</a:t>
          </a:r>
          <a:endParaRPr lang="es-CR" sz="2000" kern="1200">
            <a:latin typeface="Calibri"/>
            <a:ea typeface="Calibri Light"/>
            <a:cs typeface="Calibri Light"/>
          </a:endParaRPr>
        </a:p>
      </dsp:txBody>
      <dsp:txXfrm>
        <a:off x="843468" y="623181"/>
        <a:ext cx="9959202" cy="1024639"/>
      </dsp:txXfrm>
    </dsp:sp>
    <dsp:sp modelId="{66C7B649-AE47-45D6-97B8-8873703279D1}">
      <dsp:nvSpPr>
        <dsp:cNvPr id="0" name=""/>
        <dsp:cNvSpPr/>
      </dsp:nvSpPr>
      <dsp:spPr>
        <a:xfrm>
          <a:off x="78349" y="425812"/>
          <a:ext cx="1419376" cy="1419376"/>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170837A3-93B0-4BD4-8A7F-C1FD7882842F}">
      <dsp:nvSpPr>
        <dsp:cNvPr id="0" name=""/>
        <dsp:cNvSpPr/>
      </dsp:nvSpPr>
      <dsp:spPr>
        <a:xfrm>
          <a:off x="1200792" y="2271002"/>
          <a:ext cx="9657309" cy="1135501"/>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304"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a:latin typeface="Calibri"/>
              <a:ea typeface="Calibri Light"/>
              <a:cs typeface="Calibri Light"/>
            </a:rPr>
            <a:t>Productos finales = se proveen </a:t>
          </a:r>
          <a:r>
            <a:rPr lang="es-ES" sz="2000" b="1" kern="1200">
              <a:latin typeface="Calibri"/>
              <a:ea typeface="Calibri Light"/>
              <a:cs typeface="Calibri Light"/>
            </a:rPr>
            <a:t>en forma directa a los ciudadanos, que constituyen sus beneficiarios inmediatos</a:t>
          </a:r>
          <a:endParaRPr lang="es-ES" sz="2000" kern="1200">
            <a:latin typeface="Calibri"/>
            <a:ea typeface="Calibri"/>
            <a:cs typeface="Arial"/>
          </a:endParaRPr>
        </a:p>
      </dsp:txBody>
      <dsp:txXfrm>
        <a:off x="1256223" y="2326433"/>
        <a:ext cx="9546447" cy="1024639"/>
      </dsp:txXfrm>
    </dsp:sp>
    <dsp:sp modelId="{CDAA088A-F206-4FEA-A575-A9B464EAECB0}">
      <dsp:nvSpPr>
        <dsp:cNvPr id="0" name=""/>
        <dsp:cNvSpPr/>
      </dsp:nvSpPr>
      <dsp:spPr>
        <a:xfrm>
          <a:off x="491104" y="2129064"/>
          <a:ext cx="1419376" cy="1419376"/>
        </a:xfrm>
        <a:prstGeom prst="ellipse">
          <a:avLst/>
        </a:prstGeom>
        <a:blipFill rotWithShape="0">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047021E4-D95B-4A98-9A74-0A44496FDD0B}">
      <dsp:nvSpPr>
        <dsp:cNvPr id="0" name=""/>
        <dsp:cNvSpPr/>
      </dsp:nvSpPr>
      <dsp:spPr>
        <a:xfrm>
          <a:off x="788037" y="3974254"/>
          <a:ext cx="10070064" cy="1135501"/>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304"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a:latin typeface="Calibri"/>
              <a:ea typeface="Calibri"/>
              <a:cs typeface="Arial"/>
            </a:rPr>
            <a:t>Productos finales </a:t>
          </a:r>
          <a:r>
            <a:rPr lang="es-ES" sz="2000" kern="1200" err="1">
              <a:latin typeface="Calibri"/>
              <a:ea typeface="Calibri"/>
              <a:cs typeface="Arial"/>
            </a:rPr>
            <a:t>intra-sector</a:t>
          </a:r>
          <a:r>
            <a:rPr lang="es-ES" sz="2000" kern="1200">
              <a:latin typeface="Calibri"/>
              <a:ea typeface="Calibri"/>
              <a:cs typeface="Arial"/>
            </a:rPr>
            <a:t> público = se proveen </a:t>
          </a:r>
          <a:r>
            <a:rPr lang="es-ES" sz="2000" kern="1200">
              <a:latin typeface="Calibri"/>
              <a:ea typeface="Calibri Light"/>
              <a:cs typeface="Calibri Light"/>
            </a:rPr>
            <a:t>a otras instituciones del sector público, que los utilizarán en sus propios procesos d</a:t>
          </a:r>
          <a:r>
            <a:rPr lang="es-ES" sz="2000" kern="1200">
              <a:latin typeface="Calibri"/>
              <a:ea typeface="Calibri"/>
              <a:cs typeface="Arial"/>
            </a:rPr>
            <a:t>e producción.</a:t>
          </a:r>
          <a:endParaRPr lang="es-CR" sz="2000" kern="1200">
            <a:latin typeface="Calibri"/>
            <a:ea typeface="Calibri"/>
            <a:cs typeface="Arial"/>
          </a:endParaRPr>
        </a:p>
      </dsp:txBody>
      <dsp:txXfrm>
        <a:off x="843468" y="4029685"/>
        <a:ext cx="9959202" cy="1024639"/>
      </dsp:txXfrm>
    </dsp:sp>
    <dsp:sp modelId="{F88E3E34-4030-4242-BAB2-1ADE90DE8B95}">
      <dsp:nvSpPr>
        <dsp:cNvPr id="0" name=""/>
        <dsp:cNvSpPr/>
      </dsp:nvSpPr>
      <dsp:spPr>
        <a:xfrm>
          <a:off x="78349" y="3832316"/>
          <a:ext cx="1419376" cy="1419376"/>
        </a:xfrm>
        <a:prstGeom prst="ellipse">
          <a:avLst/>
        </a:prstGeom>
        <a:blipFill rotWithShape="0">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C96DB-F030-44C8-801C-685C5C940360}" type="datetimeFigureOut">
              <a:rPr lang="es-CR" smtClean="0"/>
              <a:t>20/3/24</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0AB6F-D7AB-4028-942A-785E585F1D79}" type="slidenum">
              <a:rPr lang="es-CR" smtClean="0"/>
              <a:t>‹Nº›</a:t>
            </a:fld>
            <a:endParaRPr lang="es-CR"/>
          </a:p>
        </p:txBody>
      </p:sp>
    </p:spTree>
    <p:extLst>
      <p:ext uri="{BB962C8B-B14F-4D97-AF65-F5344CB8AC3E}">
        <p14:creationId xmlns:p14="http://schemas.microsoft.com/office/powerpoint/2010/main" val="59275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a:t>Con ejemplo de indicadores de recursos</a:t>
            </a:r>
          </a:p>
        </p:txBody>
      </p:sp>
      <p:sp>
        <p:nvSpPr>
          <p:cNvPr id="4" name="Marcador de número de diapositiva 3"/>
          <p:cNvSpPr>
            <a:spLocks noGrp="1"/>
          </p:cNvSpPr>
          <p:nvPr>
            <p:ph type="sldNum" sz="quarter" idx="5"/>
          </p:nvPr>
        </p:nvSpPr>
        <p:spPr/>
        <p:txBody>
          <a:bodyPr/>
          <a:lstStyle/>
          <a:p>
            <a:fld id="{4370AB6F-D7AB-4028-942A-785E585F1D79}" type="slidenum">
              <a:rPr lang="es-CR" smtClean="0"/>
              <a:t>32</a:t>
            </a:fld>
            <a:endParaRPr lang="es-CR"/>
          </a:p>
        </p:txBody>
      </p:sp>
    </p:spTree>
    <p:extLst>
      <p:ext uri="{BB962C8B-B14F-4D97-AF65-F5344CB8AC3E}">
        <p14:creationId xmlns:p14="http://schemas.microsoft.com/office/powerpoint/2010/main" val="191316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a:t>Con ejemplo de indicadores de recursos-producto</a:t>
            </a:r>
          </a:p>
        </p:txBody>
      </p:sp>
      <p:sp>
        <p:nvSpPr>
          <p:cNvPr id="4" name="Marcador de número de diapositiva 3"/>
          <p:cNvSpPr>
            <a:spLocks noGrp="1"/>
          </p:cNvSpPr>
          <p:nvPr>
            <p:ph type="sldNum" sz="quarter" idx="5"/>
          </p:nvPr>
        </p:nvSpPr>
        <p:spPr/>
        <p:txBody>
          <a:bodyPr/>
          <a:lstStyle/>
          <a:p>
            <a:fld id="{4370AB6F-D7AB-4028-942A-785E585F1D79}" type="slidenum">
              <a:rPr lang="es-CR" smtClean="0"/>
              <a:t>33</a:t>
            </a:fld>
            <a:endParaRPr lang="es-CR"/>
          </a:p>
        </p:txBody>
      </p:sp>
    </p:spTree>
    <p:extLst>
      <p:ext uri="{BB962C8B-B14F-4D97-AF65-F5344CB8AC3E}">
        <p14:creationId xmlns:p14="http://schemas.microsoft.com/office/powerpoint/2010/main" val="209367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a:t>Con ejemplo de indicadores de producto-producto</a:t>
            </a:r>
          </a:p>
        </p:txBody>
      </p:sp>
      <p:sp>
        <p:nvSpPr>
          <p:cNvPr id="4" name="Marcador de número de diapositiva 3"/>
          <p:cNvSpPr>
            <a:spLocks noGrp="1"/>
          </p:cNvSpPr>
          <p:nvPr>
            <p:ph type="sldNum" sz="quarter" idx="5"/>
          </p:nvPr>
        </p:nvSpPr>
        <p:spPr/>
        <p:txBody>
          <a:bodyPr/>
          <a:lstStyle/>
          <a:p>
            <a:fld id="{4370AB6F-D7AB-4028-942A-785E585F1D79}" type="slidenum">
              <a:rPr lang="es-CR" smtClean="0"/>
              <a:t>34</a:t>
            </a:fld>
            <a:endParaRPr lang="es-CR"/>
          </a:p>
        </p:txBody>
      </p:sp>
    </p:spTree>
    <p:extLst>
      <p:ext uri="{BB962C8B-B14F-4D97-AF65-F5344CB8AC3E}">
        <p14:creationId xmlns:p14="http://schemas.microsoft.com/office/powerpoint/2010/main" val="5526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4370AB6F-D7AB-4028-942A-785E585F1D79}" type="slidenum">
              <a:rPr lang="es-CR" smtClean="0"/>
              <a:t>36</a:t>
            </a:fld>
            <a:endParaRPr lang="es-CR"/>
          </a:p>
        </p:txBody>
      </p:sp>
    </p:spTree>
    <p:extLst>
      <p:ext uri="{BB962C8B-B14F-4D97-AF65-F5344CB8AC3E}">
        <p14:creationId xmlns:p14="http://schemas.microsoft.com/office/powerpoint/2010/main" val="73854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7AC8-4E89-3A58-A68D-1438507AD25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7E2A98-C715-3DC9-D7E0-94A1A762FC1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EB993C-C2E2-CC1E-3036-593EFFA8FD8A}"/>
              </a:ext>
            </a:extLst>
          </p:cNvPr>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2666825D-C793-6C1E-B8BE-5CE343DC62F9}"/>
              </a:ext>
            </a:extLst>
          </p:cNvPr>
          <p:cNvSpPr>
            <a:spLocks noGrp="1"/>
          </p:cNvSpPr>
          <p:nvPr>
            <p:ph type="sldNum" sz="quarter" idx="5"/>
          </p:nvPr>
        </p:nvSpPr>
        <p:spPr/>
        <p:txBody>
          <a:bodyPr/>
          <a:lstStyle/>
          <a:p>
            <a:fld id="{4370AB6F-D7AB-4028-942A-785E585F1D79}" type="slidenum">
              <a:rPr lang="es-CR" smtClean="0"/>
              <a:t>37</a:t>
            </a:fld>
            <a:endParaRPr lang="es-CR"/>
          </a:p>
        </p:txBody>
      </p:sp>
    </p:spTree>
    <p:extLst>
      <p:ext uri="{BB962C8B-B14F-4D97-AF65-F5344CB8AC3E}">
        <p14:creationId xmlns:p14="http://schemas.microsoft.com/office/powerpoint/2010/main" val="45932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mj-lt"/>
              <a:buNone/>
            </a:pPr>
            <a:r>
              <a:rPr lang="es-ES" b="1" i="0">
                <a:solidFill>
                  <a:srgbClr val="111111"/>
                </a:solidFill>
                <a:effectLst/>
                <a:latin typeface="-apple-system"/>
              </a:rPr>
              <a:t>Interpretación</a:t>
            </a:r>
            <a:r>
              <a:rPr lang="es-ES" b="0" i="0">
                <a:solidFill>
                  <a:srgbClr val="111111"/>
                </a:solidFill>
                <a:effectLst/>
                <a:latin typeface="-apple-system"/>
              </a:rPr>
              <a:t>:</a:t>
            </a:r>
          </a:p>
          <a:p>
            <a:pPr marL="228600" indent="-228600" algn="l">
              <a:buFont typeface="+mj-lt"/>
              <a:buAutoNum type="arabicPeriod"/>
            </a:pPr>
            <a:r>
              <a:rPr lang="es-ES" b="0" i="0">
                <a:solidFill>
                  <a:srgbClr val="111111"/>
                </a:solidFill>
                <a:effectLst/>
                <a:latin typeface="-apple-system"/>
              </a:rPr>
              <a:t>Un porcentaje de crecimiento positivo indica un aumento en el cobro del arancel de matrícula, mientras que un porcentaje negativo señala una disminución.</a:t>
            </a:r>
          </a:p>
          <a:p>
            <a:pPr marL="228600" indent="-228600" algn="l">
              <a:buFont typeface="+mj-lt"/>
              <a:buAutoNum type="arabicPeriod"/>
            </a:pPr>
            <a:r>
              <a:rPr lang="es-ES" b="0" i="0">
                <a:solidFill>
                  <a:srgbClr val="111111"/>
                </a:solidFill>
                <a:effectLst/>
                <a:latin typeface="-apple-system"/>
              </a:rPr>
              <a:t>Este indicador es útil para evaluar la eficacia de las estrategias de recaudación y la demanda de los programas de posgrado.</a:t>
            </a:r>
            <a:endParaRPr lang="es-CR"/>
          </a:p>
        </p:txBody>
      </p:sp>
      <p:sp>
        <p:nvSpPr>
          <p:cNvPr id="4" name="Marcador de número de diapositiva 3"/>
          <p:cNvSpPr>
            <a:spLocks noGrp="1"/>
          </p:cNvSpPr>
          <p:nvPr>
            <p:ph type="sldNum" sz="quarter" idx="5"/>
          </p:nvPr>
        </p:nvSpPr>
        <p:spPr/>
        <p:txBody>
          <a:bodyPr/>
          <a:lstStyle/>
          <a:p>
            <a:fld id="{4370AB6F-D7AB-4028-942A-785E585F1D79}" type="slidenum">
              <a:rPr lang="es-CR" smtClean="0"/>
              <a:t>41</a:t>
            </a:fld>
            <a:endParaRPr lang="es-CR"/>
          </a:p>
        </p:txBody>
      </p:sp>
    </p:spTree>
    <p:extLst>
      <p:ext uri="{BB962C8B-B14F-4D97-AF65-F5344CB8AC3E}">
        <p14:creationId xmlns:p14="http://schemas.microsoft.com/office/powerpoint/2010/main" val="175129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mj-lt"/>
              <a:buAutoNum type="arabicPeriod"/>
            </a:pPr>
            <a:r>
              <a:rPr lang="es-ES" b="0" i="0">
                <a:solidFill>
                  <a:srgbClr val="111111"/>
                </a:solidFill>
                <a:effectLst/>
                <a:latin typeface="-apple-system"/>
              </a:rPr>
              <a:t>Específicos (</a:t>
            </a:r>
            <a:r>
              <a:rPr lang="es-ES" b="0" i="0" err="1">
                <a:solidFill>
                  <a:srgbClr val="111111"/>
                </a:solidFill>
                <a:effectLst/>
                <a:latin typeface="-apple-system"/>
              </a:rPr>
              <a:t>Specific</a:t>
            </a:r>
            <a:r>
              <a:rPr lang="es-ES" b="0" i="0">
                <a:solidFill>
                  <a:srgbClr val="111111"/>
                </a:solidFill>
                <a:effectLst/>
                <a:latin typeface="-apple-system"/>
              </a:rPr>
              <a:t>)</a:t>
            </a:r>
          </a:p>
          <a:p>
            <a:pPr algn="l">
              <a:buFont typeface="+mj-lt"/>
              <a:buAutoNum type="arabicPeriod"/>
            </a:pPr>
            <a:r>
              <a:rPr lang="es-ES" b="0" i="0">
                <a:solidFill>
                  <a:srgbClr val="111111"/>
                </a:solidFill>
                <a:effectLst/>
                <a:latin typeface="-apple-system"/>
              </a:rPr>
              <a:t>Medibles (Medibles)</a:t>
            </a:r>
          </a:p>
          <a:p>
            <a:pPr algn="l">
              <a:buFont typeface="+mj-lt"/>
              <a:buAutoNum type="arabicPeriod"/>
            </a:pPr>
            <a:r>
              <a:rPr lang="es-ES" b="0" i="0">
                <a:solidFill>
                  <a:srgbClr val="111111"/>
                </a:solidFill>
                <a:effectLst/>
                <a:latin typeface="-apple-system"/>
              </a:rPr>
              <a:t>Alcanzables (</a:t>
            </a:r>
            <a:r>
              <a:rPr lang="es-ES" b="0" i="0" err="1">
                <a:solidFill>
                  <a:srgbClr val="111111"/>
                </a:solidFill>
                <a:effectLst/>
                <a:latin typeface="-apple-system"/>
              </a:rPr>
              <a:t>Achievable</a:t>
            </a:r>
            <a:r>
              <a:rPr lang="es-ES" b="0" i="0">
                <a:solidFill>
                  <a:srgbClr val="111111"/>
                </a:solidFill>
                <a:effectLst/>
                <a:latin typeface="-apple-system"/>
              </a:rPr>
              <a:t>)</a:t>
            </a:r>
          </a:p>
          <a:p>
            <a:pPr algn="l">
              <a:buFont typeface="+mj-lt"/>
              <a:buAutoNum type="arabicPeriod"/>
            </a:pPr>
            <a:r>
              <a:rPr lang="es-ES" b="0" i="0">
                <a:solidFill>
                  <a:srgbClr val="111111"/>
                </a:solidFill>
                <a:effectLst/>
                <a:latin typeface="-apple-system"/>
              </a:rPr>
              <a:t>Realistas (</a:t>
            </a:r>
            <a:r>
              <a:rPr lang="es-ES" b="0" i="0" err="1">
                <a:solidFill>
                  <a:srgbClr val="111111"/>
                </a:solidFill>
                <a:effectLst/>
                <a:latin typeface="-apple-system"/>
              </a:rPr>
              <a:t>Realistic</a:t>
            </a:r>
            <a:r>
              <a:rPr lang="es-ES" b="0" i="0">
                <a:solidFill>
                  <a:srgbClr val="111111"/>
                </a:solidFill>
                <a:effectLst/>
                <a:latin typeface="-apple-system"/>
              </a:rPr>
              <a:t>)</a:t>
            </a:r>
          </a:p>
          <a:p>
            <a:pPr algn="l">
              <a:buFont typeface="+mj-lt"/>
              <a:buAutoNum type="arabicPeriod"/>
            </a:pPr>
            <a:r>
              <a:rPr lang="es-ES" b="0" i="0">
                <a:solidFill>
                  <a:srgbClr val="111111"/>
                </a:solidFill>
                <a:effectLst/>
                <a:latin typeface="-apple-system"/>
              </a:rPr>
              <a:t>De duración limitada (Time-</a:t>
            </a:r>
            <a:r>
              <a:rPr lang="es-ES" b="0" i="0" err="1">
                <a:solidFill>
                  <a:srgbClr val="111111"/>
                </a:solidFill>
                <a:effectLst/>
                <a:latin typeface="-apple-system"/>
              </a:rPr>
              <a:t>bound</a:t>
            </a:r>
            <a:r>
              <a:rPr lang="es-ES" b="0" i="0">
                <a:solidFill>
                  <a:srgbClr val="111111"/>
                </a:solidFill>
                <a:effectLst/>
                <a:latin typeface="-apple-system"/>
              </a:rPr>
              <a:t>)</a:t>
            </a:r>
          </a:p>
          <a:p>
            <a:pPr algn="l">
              <a:buFont typeface="+mj-lt"/>
              <a:buAutoNum type="arabicPeriod"/>
            </a:pPr>
            <a:r>
              <a:rPr lang="es-ES" b="0" i="0">
                <a:solidFill>
                  <a:srgbClr val="111111"/>
                </a:solidFill>
                <a:effectLst/>
                <a:latin typeface="-apple-system"/>
              </a:rPr>
              <a:t>Evaluado (</a:t>
            </a:r>
            <a:r>
              <a:rPr lang="es-ES" b="0" i="0" err="1">
                <a:solidFill>
                  <a:srgbClr val="111111"/>
                </a:solidFill>
                <a:effectLst/>
                <a:latin typeface="-apple-system"/>
              </a:rPr>
              <a:t>Evaluated</a:t>
            </a:r>
            <a:r>
              <a:rPr lang="es-ES" b="0" i="0">
                <a:solidFill>
                  <a:srgbClr val="111111"/>
                </a:solidFill>
                <a:effectLst/>
                <a:latin typeface="-apple-system"/>
              </a:rPr>
              <a:t>)</a:t>
            </a:r>
          </a:p>
          <a:p>
            <a:pPr algn="l">
              <a:buFont typeface="+mj-lt"/>
              <a:buAutoNum type="arabicPeriod"/>
            </a:pPr>
            <a:r>
              <a:rPr lang="es-ES" b="0" i="0">
                <a:solidFill>
                  <a:srgbClr val="111111"/>
                </a:solidFill>
                <a:effectLst/>
                <a:latin typeface="-apple-system"/>
              </a:rPr>
              <a:t>Revisado (</a:t>
            </a:r>
            <a:r>
              <a:rPr lang="es-ES" b="0" i="0" err="1">
                <a:solidFill>
                  <a:srgbClr val="111111"/>
                </a:solidFill>
                <a:effectLst/>
                <a:latin typeface="-apple-system"/>
              </a:rPr>
              <a:t>Revised</a:t>
            </a:r>
            <a:r>
              <a:rPr lang="es-ES" b="0" i="0">
                <a:solidFill>
                  <a:srgbClr val="111111"/>
                </a:solidFill>
                <a:effectLst/>
                <a:latin typeface="-apple-system"/>
              </a:rPr>
              <a:t>)</a:t>
            </a:r>
            <a:endParaRPr lang="es-CR" b="0"/>
          </a:p>
          <a:p>
            <a:endParaRPr lang="es-CR"/>
          </a:p>
        </p:txBody>
      </p:sp>
      <p:sp>
        <p:nvSpPr>
          <p:cNvPr id="4" name="Marcador de número de diapositiva 3"/>
          <p:cNvSpPr>
            <a:spLocks noGrp="1"/>
          </p:cNvSpPr>
          <p:nvPr>
            <p:ph type="sldNum" sz="quarter" idx="5"/>
          </p:nvPr>
        </p:nvSpPr>
        <p:spPr/>
        <p:txBody>
          <a:bodyPr/>
          <a:lstStyle/>
          <a:p>
            <a:fld id="{4370AB6F-D7AB-4028-942A-785E585F1D79}" type="slidenum">
              <a:rPr lang="es-CR" smtClean="0"/>
              <a:t>45</a:t>
            </a:fld>
            <a:endParaRPr lang="es-CR"/>
          </a:p>
        </p:txBody>
      </p:sp>
    </p:spTree>
    <p:extLst>
      <p:ext uri="{BB962C8B-B14F-4D97-AF65-F5344CB8AC3E}">
        <p14:creationId xmlns:p14="http://schemas.microsoft.com/office/powerpoint/2010/main" val="361244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4370AB6F-D7AB-4028-942A-785E585F1D79}" type="slidenum">
              <a:rPr lang="es-CR" smtClean="0"/>
              <a:t>51</a:t>
            </a:fld>
            <a:endParaRPr lang="es-CR"/>
          </a:p>
        </p:txBody>
      </p:sp>
    </p:spTree>
    <p:extLst>
      <p:ext uri="{BB962C8B-B14F-4D97-AF65-F5344CB8AC3E}">
        <p14:creationId xmlns:p14="http://schemas.microsoft.com/office/powerpoint/2010/main" val="20720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Título 1"/>
          <p:cNvSpPr>
            <a:spLocks noGrp="1"/>
          </p:cNvSpPr>
          <p:nvPr>
            <p:ph type="ctrTitle"/>
          </p:nvPr>
        </p:nvSpPr>
        <p:spPr>
          <a:xfrm>
            <a:off x="1524000" y="3191475"/>
            <a:ext cx="9144000" cy="1306297"/>
          </a:xfrm>
        </p:spPr>
        <p:txBody>
          <a:bodyPr anchor="b">
            <a:normAutofit/>
          </a:bodyPr>
          <a:lstStyle>
            <a:lvl1pPr algn="ctr">
              <a:defRPr sz="5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p>
        </p:txBody>
      </p:sp>
      <p:sp>
        <p:nvSpPr>
          <p:cNvPr id="8" name="Subtítulo 2"/>
          <p:cNvSpPr>
            <a:spLocks noGrp="1"/>
          </p:cNvSpPr>
          <p:nvPr>
            <p:ph type="subTitle" idx="1"/>
          </p:nvPr>
        </p:nvSpPr>
        <p:spPr>
          <a:xfrm>
            <a:off x="1524000" y="4726667"/>
            <a:ext cx="9144000" cy="1188941"/>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cxnSp>
        <p:nvCxnSpPr>
          <p:cNvPr id="9" name="Conector recto 8"/>
          <p:cNvCxnSpPr/>
          <p:nvPr userDrawn="1"/>
        </p:nvCxnSpPr>
        <p:spPr>
          <a:xfrm>
            <a:off x="1524000" y="4567893"/>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2"/>
          <p:cNvSpPr>
            <a:spLocks noGrp="1"/>
          </p:cNvSpPr>
          <p:nvPr>
            <p:ph type="pic" idx="13" hasCustomPrompt="1"/>
          </p:nvPr>
        </p:nvSpPr>
        <p:spPr>
          <a:xfrm>
            <a:off x="1523999" y="6074381"/>
            <a:ext cx="1572633" cy="645928"/>
          </a:xfrm>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 identificador</a:t>
            </a:r>
          </a:p>
        </p:txBody>
      </p:sp>
      <p:sp>
        <p:nvSpPr>
          <p:cNvPr id="13" name="Marcador de posición de imagen 2"/>
          <p:cNvSpPr>
            <a:spLocks noGrp="1"/>
          </p:cNvSpPr>
          <p:nvPr>
            <p:ph type="pic" idx="15" hasCustomPrompt="1"/>
          </p:nvPr>
        </p:nvSpPr>
        <p:spPr>
          <a:xfrm>
            <a:off x="9095367" y="6074381"/>
            <a:ext cx="1572633" cy="645928"/>
          </a:xfrm>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 identificador</a:t>
            </a: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98" y="796544"/>
            <a:ext cx="2438402" cy="2104574"/>
          </a:xfrm>
          <a:prstGeom prst="rect">
            <a:avLst/>
          </a:prstGeom>
        </p:spPr>
      </p:pic>
      <p:grpSp>
        <p:nvGrpSpPr>
          <p:cNvPr id="34" name="Grupo 33">
            <a:extLst>
              <a:ext uri="{FF2B5EF4-FFF2-40B4-BE49-F238E27FC236}">
                <a16:creationId xmlns:a16="http://schemas.microsoft.com/office/drawing/2014/main" id="{BD8A2B74-3A3B-823D-85D6-082B82AFBEAC}"/>
              </a:ext>
            </a:extLst>
          </p:cNvPr>
          <p:cNvGrpSpPr/>
          <p:nvPr userDrawn="1"/>
        </p:nvGrpSpPr>
        <p:grpSpPr>
          <a:xfrm>
            <a:off x="4958865" y="5567288"/>
            <a:ext cx="2271226" cy="948728"/>
            <a:chOff x="4958865" y="5567288"/>
            <a:chExt cx="2271226" cy="948728"/>
          </a:xfrm>
        </p:grpSpPr>
        <p:sp>
          <p:nvSpPr>
            <p:cNvPr id="23" name="CuadroTexto 22">
              <a:extLst>
                <a:ext uri="{FF2B5EF4-FFF2-40B4-BE49-F238E27FC236}">
                  <a16:creationId xmlns:a16="http://schemas.microsoft.com/office/drawing/2014/main" id="{BF20070D-9BC8-3954-B5E7-0EE1AC84A29C}"/>
                </a:ext>
              </a:extLst>
            </p:cNvPr>
            <p:cNvSpPr txBox="1"/>
            <p:nvPr/>
          </p:nvSpPr>
          <p:spPr>
            <a:xfrm>
              <a:off x="6778560" y="5803888"/>
              <a:ext cx="240030" cy="329565"/>
            </a:xfrm>
            <a:prstGeom prst="rect">
              <a:avLst/>
            </a:prstGeom>
            <a:noFill/>
          </p:spPr>
          <p:txBody>
            <a:bodyPr wrap="none" rtlCol="0">
              <a:spAutoFit/>
            </a:bodyPr>
            <a:lstStyle/>
            <a:p>
              <a:pPr algn="l"/>
              <a:r>
                <a:rPr lang="es-CR" sz="1650" spc="0" baseline="0">
                  <a:ln/>
                  <a:solidFill>
                    <a:srgbClr val="646567"/>
                  </a:solidFill>
                  <a:latin typeface="Arial"/>
                  <a:cs typeface="Arial"/>
                  <a:sym typeface="Arial"/>
                  <a:rtl val="0"/>
                </a:rPr>
                <a:t> </a:t>
              </a:r>
            </a:p>
          </p:txBody>
        </p:sp>
        <p:sp>
          <p:nvSpPr>
            <p:cNvPr id="25" name="Forma libre: forma 24">
              <a:extLst>
                <a:ext uri="{FF2B5EF4-FFF2-40B4-BE49-F238E27FC236}">
                  <a16:creationId xmlns:a16="http://schemas.microsoft.com/office/drawing/2014/main" id="{FAC3B17A-5414-AFE1-37FA-38ED80F13BE2}"/>
                </a:ext>
              </a:extLst>
            </p:cNvPr>
            <p:cNvSpPr/>
            <p:nvPr/>
          </p:nvSpPr>
          <p:spPr>
            <a:xfrm>
              <a:off x="4958865" y="5966548"/>
              <a:ext cx="2271226" cy="9525"/>
            </a:xfrm>
            <a:custGeom>
              <a:avLst/>
              <a:gdLst>
                <a:gd name="connsiteX0" fmla="*/ 0 w 2271226"/>
                <a:gd name="connsiteY0" fmla="*/ 0 h 9525"/>
                <a:gd name="connsiteX1" fmla="*/ 2271227 w 2271226"/>
                <a:gd name="connsiteY1" fmla="*/ 0 h 9525"/>
              </a:gdLst>
              <a:ahLst/>
              <a:cxnLst>
                <a:cxn ang="0">
                  <a:pos x="connsiteX0" y="connsiteY0"/>
                </a:cxn>
                <a:cxn ang="0">
                  <a:pos x="connsiteX1" y="connsiteY1"/>
                </a:cxn>
              </a:cxnLst>
              <a:rect l="l" t="t" r="r" b="b"/>
              <a:pathLst>
                <a:path w="2271226" h="9525">
                  <a:moveTo>
                    <a:pt x="0" y="0"/>
                  </a:moveTo>
                  <a:lnTo>
                    <a:pt x="2271227" y="0"/>
                  </a:lnTo>
                </a:path>
              </a:pathLst>
            </a:custGeom>
            <a:ln w="19050" cap="flat">
              <a:solidFill>
                <a:srgbClr val="1BBBE9"/>
              </a:solidFill>
              <a:prstDash val="solid"/>
              <a:miter/>
            </a:ln>
          </p:spPr>
          <p:txBody>
            <a:bodyPr rtlCol="0" anchor="ctr"/>
            <a:lstStyle/>
            <a:p>
              <a:endParaRPr lang="es-CR"/>
            </a:p>
          </p:txBody>
        </p:sp>
        <p:grpSp>
          <p:nvGrpSpPr>
            <p:cNvPr id="26" name="Gráfico 20">
              <a:extLst>
                <a:ext uri="{FF2B5EF4-FFF2-40B4-BE49-F238E27FC236}">
                  <a16:creationId xmlns:a16="http://schemas.microsoft.com/office/drawing/2014/main" id="{72CC8396-207E-25D6-6AD7-D22EDF3E2A68}"/>
                </a:ext>
              </a:extLst>
            </p:cNvPr>
            <p:cNvGrpSpPr/>
            <p:nvPr/>
          </p:nvGrpSpPr>
          <p:grpSpPr>
            <a:xfrm>
              <a:off x="5479606" y="5567288"/>
              <a:ext cx="1240326" cy="294903"/>
              <a:chOff x="4974925" y="5567288"/>
              <a:chExt cx="1240326" cy="294903"/>
            </a:xfrm>
            <a:solidFill>
              <a:schemeClr val="bg1"/>
            </a:solidFill>
          </p:grpSpPr>
          <p:sp>
            <p:nvSpPr>
              <p:cNvPr id="27" name="Forma libre: forma 26">
                <a:extLst>
                  <a:ext uri="{FF2B5EF4-FFF2-40B4-BE49-F238E27FC236}">
                    <a16:creationId xmlns:a16="http://schemas.microsoft.com/office/drawing/2014/main" id="{110B4E84-FB30-4B2F-87BC-6D89AC2280F3}"/>
                  </a:ext>
                </a:extLst>
              </p:cNvPr>
              <p:cNvSpPr/>
              <p:nvPr/>
            </p:nvSpPr>
            <p:spPr>
              <a:xfrm>
                <a:off x="4974925" y="5567288"/>
                <a:ext cx="292788" cy="294903"/>
              </a:xfrm>
              <a:custGeom>
                <a:avLst/>
                <a:gdLst>
                  <a:gd name="connsiteX0" fmla="*/ 292789 w 292788"/>
                  <a:gd name="connsiteY0" fmla="*/ 144066 h 294903"/>
                  <a:gd name="connsiteX1" fmla="*/ 144075 w 292788"/>
                  <a:gd name="connsiteY1" fmla="*/ 294904 h 294903"/>
                  <a:gd name="connsiteX2" fmla="*/ 0 w 292788"/>
                  <a:gd name="connsiteY2" fmla="*/ 150828 h 294903"/>
                  <a:gd name="connsiteX3" fmla="*/ 147866 w 292788"/>
                  <a:gd name="connsiteY3" fmla="*/ 0 h 294903"/>
                  <a:gd name="connsiteX4" fmla="*/ 292789 w 292788"/>
                  <a:gd name="connsiteY4" fmla="*/ 144066 h 294903"/>
                  <a:gd name="connsiteX5" fmla="*/ 40557 w 292788"/>
                  <a:gd name="connsiteY5" fmla="*/ 149562 h 294903"/>
                  <a:gd name="connsiteX6" fmla="*/ 146190 w 292788"/>
                  <a:gd name="connsiteY6" fmla="*/ 264481 h 294903"/>
                  <a:gd name="connsiteX7" fmla="*/ 252241 w 292788"/>
                  <a:gd name="connsiteY7" fmla="*/ 146180 h 294903"/>
                  <a:gd name="connsiteX8" fmla="*/ 147037 w 292788"/>
                  <a:gd name="connsiteY8" fmla="*/ 30413 h 294903"/>
                  <a:gd name="connsiteX9" fmla="*/ 40557 w 292788"/>
                  <a:gd name="connsiteY9" fmla="*/ 149562 h 29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88" h="294903">
                    <a:moveTo>
                      <a:pt x="292789" y="144066"/>
                    </a:moveTo>
                    <a:cubicBezTo>
                      <a:pt x="292789" y="239125"/>
                      <a:pt x="225609" y="294904"/>
                      <a:pt x="144075" y="294904"/>
                    </a:cubicBezTo>
                    <a:cubicBezTo>
                      <a:pt x="59150" y="294904"/>
                      <a:pt x="0" y="233639"/>
                      <a:pt x="0" y="150828"/>
                    </a:cubicBezTo>
                    <a:cubicBezTo>
                      <a:pt x="0" y="62113"/>
                      <a:pt x="62951" y="0"/>
                      <a:pt x="147866" y="0"/>
                    </a:cubicBezTo>
                    <a:cubicBezTo>
                      <a:pt x="235334" y="0"/>
                      <a:pt x="292789" y="61684"/>
                      <a:pt x="292789" y="144066"/>
                    </a:cubicBezTo>
                    <a:close/>
                    <a:moveTo>
                      <a:pt x="40557" y="149562"/>
                    </a:moveTo>
                    <a:cubicBezTo>
                      <a:pt x="40557" y="211255"/>
                      <a:pt x="80696" y="264481"/>
                      <a:pt x="146190" y="264481"/>
                    </a:cubicBezTo>
                    <a:cubicBezTo>
                      <a:pt x="211674" y="264481"/>
                      <a:pt x="252241" y="213779"/>
                      <a:pt x="252241" y="146180"/>
                    </a:cubicBezTo>
                    <a:cubicBezTo>
                      <a:pt x="252241" y="88297"/>
                      <a:pt x="215903" y="30413"/>
                      <a:pt x="147037" y="30413"/>
                    </a:cubicBezTo>
                    <a:cubicBezTo>
                      <a:pt x="77314" y="30423"/>
                      <a:pt x="40557" y="85763"/>
                      <a:pt x="40557" y="149562"/>
                    </a:cubicBezTo>
                    <a:close/>
                  </a:path>
                </a:pathLst>
              </a:custGeom>
              <a:grpFill/>
              <a:ln w="9525" cap="flat">
                <a:noFill/>
                <a:prstDash val="solid"/>
                <a:miter/>
              </a:ln>
            </p:spPr>
            <p:txBody>
              <a:bodyPr rtlCol="0" anchor="ctr"/>
              <a:lstStyle/>
              <a:p>
                <a:endParaRPr lang="es-CR"/>
              </a:p>
            </p:txBody>
          </p:sp>
          <p:sp>
            <p:nvSpPr>
              <p:cNvPr id="28" name="Forma libre: forma 27">
                <a:extLst>
                  <a:ext uri="{FF2B5EF4-FFF2-40B4-BE49-F238E27FC236}">
                    <a16:creationId xmlns:a16="http://schemas.microsoft.com/office/drawing/2014/main" id="{6C654CA4-947D-FA45-A3BD-421EDE3C9038}"/>
                  </a:ext>
                </a:extLst>
              </p:cNvPr>
              <p:cNvSpPr/>
              <p:nvPr/>
            </p:nvSpPr>
            <p:spPr>
              <a:xfrm>
                <a:off x="5301899" y="5569822"/>
                <a:ext cx="190547" cy="287312"/>
              </a:xfrm>
              <a:custGeom>
                <a:avLst/>
                <a:gdLst>
                  <a:gd name="connsiteX0" fmla="*/ 0 w 190547"/>
                  <a:gd name="connsiteY0" fmla="*/ 5915 h 287312"/>
                  <a:gd name="connsiteX1" fmla="*/ 78581 w 190547"/>
                  <a:gd name="connsiteY1" fmla="*/ 0 h 287312"/>
                  <a:gd name="connsiteX2" fmla="*/ 163935 w 190547"/>
                  <a:gd name="connsiteY2" fmla="*/ 24508 h 287312"/>
                  <a:gd name="connsiteX3" fmla="*/ 190548 w 190547"/>
                  <a:gd name="connsiteY3" fmla="*/ 84506 h 287312"/>
                  <a:gd name="connsiteX4" fmla="*/ 166897 w 190547"/>
                  <a:gd name="connsiteY4" fmla="*/ 146618 h 287312"/>
                  <a:gd name="connsiteX5" fmla="*/ 73095 w 190547"/>
                  <a:gd name="connsiteY5" fmla="*/ 177451 h 287312"/>
                  <a:gd name="connsiteX6" fmla="*/ 38443 w 190547"/>
                  <a:gd name="connsiteY6" fmla="*/ 174079 h 287312"/>
                  <a:gd name="connsiteX7" fmla="*/ 38443 w 190547"/>
                  <a:gd name="connsiteY7" fmla="*/ 287312 h 287312"/>
                  <a:gd name="connsiteX8" fmla="*/ 0 w 190547"/>
                  <a:gd name="connsiteY8" fmla="*/ 287312 h 287312"/>
                  <a:gd name="connsiteX9" fmla="*/ 0 w 190547"/>
                  <a:gd name="connsiteY9" fmla="*/ 5915 h 287312"/>
                  <a:gd name="connsiteX10" fmla="*/ 38443 w 190547"/>
                  <a:gd name="connsiteY10" fmla="*/ 143227 h 287312"/>
                  <a:gd name="connsiteX11" fmla="*/ 74781 w 190547"/>
                  <a:gd name="connsiteY11" fmla="*/ 147028 h 287312"/>
                  <a:gd name="connsiteX12" fmla="*/ 152095 w 190547"/>
                  <a:gd name="connsiteY12" fmla="*/ 86182 h 287312"/>
                  <a:gd name="connsiteX13" fmla="*/ 78572 w 190547"/>
                  <a:gd name="connsiteY13" fmla="*/ 29994 h 287312"/>
                  <a:gd name="connsiteX14" fmla="*/ 38433 w 190547"/>
                  <a:gd name="connsiteY14" fmla="*/ 32956 h 287312"/>
                  <a:gd name="connsiteX15" fmla="*/ 38433 w 190547"/>
                  <a:gd name="connsiteY15" fmla="*/ 143227 h 2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47" h="287312">
                    <a:moveTo>
                      <a:pt x="0" y="5915"/>
                    </a:moveTo>
                    <a:cubicBezTo>
                      <a:pt x="19431" y="2543"/>
                      <a:pt x="45206" y="0"/>
                      <a:pt x="78581" y="0"/>
                    </a:cubicBezTo>
                    <a:cubicBezTo>
                      <a:pt x="117881" y="0"/>
                      <a:pt x="146190" y="8877"/>
                      <a:pt x="163935" y="24508"/>
                    </a:cubicBezTo>
                    <a:cubicBezTo>
                      <a:pt x="179994" y="38452"/>
                      <a:pt x="190548" y="58731"/>
                      <a:pt x="190548" y="84506"/>
                    </a:cubicBezTo>
                    <a:cubicBezTo>
                      <a:pt x="190548" y="110271"/>
                      <a:pt x="182518" y="131397"/>
                      <a:pt x="166897" y="146618"/>
                    </a:cubicBezTo>
                    <a:cubicBezTo>
                      <a:pt x="145761" y="167316"/>
                      <a:pt x="112814" y="177451"/>
                      <a:pt x="73095" y="177451"/>
                    </a:cubicBezTo>
                    <a:cubicBezTo>
                      <a:pt x="59998" y="177451"/>
                      <a:pt x="48168" y="177032"/>
                      <a:pt x="38443" y="174079"/>
                    </a:cubicBezTo>
                    <a:lnTo>
                      <a:pt x="38443" y="287312"/>
                    </a:lnTo>
                    <a:lnTo>
                      <a:pt x="0" y="287312"/>
                    </a:lnTo>
                    <a:lnTo>
                      <a:pt x="0" y="5915"/>
                    </a:lnTo>
                    <a:close/>
                    <a:moveTo>
                      <a:pt x="38443" y="143227"/>
                    </a:moveTo>
                    <a:cubicBezTo>
                      <a:pt x="48168" y="146190"/>
                      <a:pt x="60417" y="147028"/>
                      <a:pt x="74781" y="147028"/>
                    </a:cubicBezTo>
                    <a:cubicBezTo>
                      <a:pt x="123368" y="147028"/>
                      <a:pt x="152095" y="125054"/>
                      <a:pt x="152095" y="86182"/>
                    </a:cubicBezTo>
                    <a:cubicBezTo>
                      <a:pt x="152095" y="45625"/>
                      <a:pt x="120406" y="29994"/>
                      <a:pt x="78572" y="29994"/>
                    </a:cubicBezTo>
                    <a:cubicBezTo>
                      <a:pt x="59560" y="29994"/>
                      <a:pt x="45615" y="31690"/>
                      <a:pt x="38433" y="32956"/>
                    </a:cubicBezTo>
                    <a:lnTo>
                      <a:pt x="38433" y="143227"/>
                    </a:lnTo>
                    <a:close/>
                  </a:path>
                </a:pathLst>
              </a:custGeom>
              <a:grpFill/>
              <a:ln w="9525" cap="flat">
                <a:noFill/>
                <a:prstDash val="solid"/>
                <a:miter/>
              </a:ln>
            </p:spPr>
            <p:txBody>
              <a:bodyPr rtlCol="0" anchor="ctr"/>
              <a:lstStyle/>
              <a:p>
                <a:endParaRPr lang="es-CR"/>
              </a:p>
            </p:txBody>
          </p:sp>
          <p:sp>
            <p:nvSpPr>
              <p:cNvPr id="29" name="Forma libre: forma 28">
                <a:extLst>
                  <a:ext uri="{FF2B5EF4-FFF2-40B4-BE49-F238E27FC236}">
                    <a16:creationId xmlns:a16="http://schemas.microsoft.com/office/drawing/2014/main" id="{78B2BE67-1296-1B1E-2DFE-7017B54758DC}"/>
                  </a:ext>
                </a:extLst>
              </p:cNvPr>
              <p:cNvSpPr/>
              <p:nvPr/>
            </p:nvSpPr>
            <p:spPr>
              <a:xfrm>
                <a:off x="5528746" y="5572355"/>
                <a:ext cx="174069" cy="284759"/>
              </a:xfrm>
              <a:custGeom>
                <a:avLst/>
                <a:gdLst>
                  <a:gd name="connsiteX0" fmla="*/ 0 w 174069"/>
                  <a:gd name="connsiteY0" fmla="*/ 0 h 284759"/>
                  <a:gd name="connsiteX1" fmla="*/ 38443 w 174069"/>
                  <a:gd name="connsiteY1" fmla="*/ 0 h 284759"/>
                  <a:gd name="connsiteX2" fmla="*/ 38443 w 174069"/>
                  <a:gd name="connsiteY2" fmla="*/ 252651 h 284759"/>
                  <a:gd name="connsiteX3" fmla="*/ 174069 w 174069"/>
                  <a:gd name="connsiteY3" fmla="*/ 252651 h 284759"/>
                  <a:gd name="connsiteX4" fmla="*/ 174069 w 174069"/>
                  <a:gd name="connsiteY4" fmla="*/ 284759 h 284759"/>
                  <a:gd name="connsiteX5" fmla="*/ 0 w 174069"/>
                  <a:gd name="connsiteY5" fmla="*/ 284759 h 284759"/>
                  <a:gd name="connsiteX6" fmla="*/ 0 w 174069"/>
                  <a:gd name="connsiteY6" fmla="*/ 0 h 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69" h="284759">
                    <a:moveTo>
                      <a:pt x="0" y="0"/>
                    </a:moveTo>
                    <a:lnTo>
                      <a:pt x="38443" y="0"/>
                    </a:lnTo>
                    <a:lnTo>
                      <a:pt x="38443" y="252651"/>
                    </a:lnTo>
                    <a:lnTo>
                      <a:pt x="174069" y="252651"/>
                    </a:lnTo>
                    <a:lnTo>
                      <a:pt x="174069" y="284759"/>
                    </a:lnTo>
                    <a:lnTo>
                      <a:pt x="0" y="284759"/>
                    </a:lnTo>
                    <a:lnTo>
                      <a:pt x="0" y="0"/>
                    </a:lnTo>
                    <a:close/>
                  </a:path>
                </a:pathLst>
              </a:custGeom>
              <a:grpFill/>
              <a:ln w="9525" cap="flat">
                <a:noFill/>
                <a:prstDash val="solid"/>
                <a:miter/>
              </a:ln>
            </p:spPr>
            <p:txBody>
              <a:bodyPr rtlCol="0" anchor="ctr"/>
              <a:lstStyle/>
              <a:p>
                <a:endParaRPr lang="es-CR"/>
              </a:p>
            </p:txBody>
          </p:sp>
          <p:sp>
            <p:nvSpPr>
              <p:cNvPr id="30" name="Forma libre: forma 29">
                <a:extLst>
                  <a:ext uri="{FF2B5EF4-FFF2-40B4-BE49-F238E27FC236}">
                    <a16:creationId xmlns:a16="http://schemas.microsoft.com/office/drawing/2014/main" id="{8837401A-7837-794A-6D2E-1B360CFA4818}"/>
                  </a:ext>
                </a:extLst>
              </p:cNvPr>
              <p:cNvSpPr/>
              <p:nvPr/>
            </p:nvSpPr>
            <p:spPr>
              <a:xfrm>
                <a:off x="5706597" y="5572365"/>
                <a:ext cx="262794" cy="284759"/>
              </a:xfrm>
              <a:custGeom>
                <a:avLst/>
                <a:gdLst>
                  <a:gd name="connsiteX0" fmla="*/ 73095 w 262794"/>
                  <a:gd name="connsiteY0" fmla="*/ 193919 h 284759"/>
                  <a:gd name="connsiteX1" fmla="*/ 40557 w 262794"/>
                  <a:gd name="connsiteY1" fmla="*/ 284759 h 284759"/>
                  <a:gd name="connsiteX2" fmla="*/ 0 w 262794"/>
                  <a:gd name="connsiteY2" fmla="*/ 284759 h 284759"/>
                  <a:gd name="connsiteX3" fmla="*/ 107318 w 262794"/>
                  <a:gd name="connsiteY3" fmla="*/ 0 h 284759"/>
                  <a:gd name="connsiteX4" fmla="*/ 154219 w 262794"/>
                  <a:gd name="connsiteY4" fmla="*/ 0 h 284759"/>
                  <a:gd name="connsiteX5" fmla="*/ 262795 w 262794"/>
                  <a:gd name="connsiteY5" fmla="*/ 284759 h 284759"/>
                  <a:gd name="connsiteX6" fmla="*/ 221390 w 262794"/>
                  <a:gd name="connsiteY6" fmla="*/ 284759 h 284759"/>
                  <a:gd name="connsiteX7" fmla="*/ 186738 w 262794"/>
                  <a:gd name="connsiteY7" fmla="*/ 193919 h 284759"/>
                  <a:gd name="connsiteX8" fmla="*/ 73095 w 262794"/>
                  <a:gd name="connsiteY8" fmla="*/ 193919 h 284759"/>
                  <a:gd name="connsiteX9" fmla="*/ 178298 w 262794"/>
                  <a:gd name="connsiteY9" fmla="*/ 164344 h 284759"/>
                  <a:gd name="connsiteX10" fmla="*/ 145761 w 262794"/>
                  <a:gd name="connsiteY10" fmla="*/ 79000 h 284759"/>
                  <a:gd name="connsiteX11" fmla="*/ 130131 w 262794"/>
                  <a:gd name="connsiteY11" fmla="*/ 31671 h 284759"/>
                  <a:gd name="connsiteX12" fmla="*/ 129283 w 262794"/>
                  <a:gd name="connsiteY12" fmla="*/ 31671 h 284759"/>
                  <a:gd name="connsiteX13" fmla="*/ 114071 w 262794"/>
                  <a:gd name="connsiteY13" fmla="*/ 78572 h 284759"/>
                  <a:gd name="connsiteX14" fmla="*/ 81534 w 262794"/>
                  <a:gd name="connsiteY14" fmla="*/ 164344 h 284759"/>
                  <a:gd name="connsiteX15" fmla="*/ 178298 w 262794"/>
                  <a:gd name="connsiteY15" fmla="*/ 164344 h 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794" h="284759">
                    <a:moveTo>
                      <a:pt x="73095" y="193919"/>
                    </a:moveTo>
                    <a:lnTo>
                      <a:pt x="40557" y="284759"/>
                    </a:lnTo>
                    <a:lnTo>
                      <a:pt x="0" y="284759"/>
                    </a:lnTo>
                    <a:lnTo>
                      <a:pt x="107318" y="0"/>
                    </a:lnTo>
                    <a:lnTo>
                      <a:pt x="154219" y="0"/>
                    </a:lnTo>
                    <a:lnTo>
                      <a:pt x="262795" y="284759"/>
                    </a:lnTo>
                    <a:lnTo>
                      <a:pt x="221390" y="284759"/>
                    </a:lnTo>
                    <a:lnTo>
                      <a:pt x="186738" y="193919"/>
                    </a:lnTo>
                    <a:lnTo>
                      <a:pt x="73095" y="193919"/>
                    </a:lnTo>
                    <a:close/>
                    <a:moveTo>
                      <a:pt x="178298" y="164344"/>
                    </a:moveTo>
                    <a:lnTo>
                      <a:pt x="145761" y="79000"/>
                    </a:lnTo>
                    <a:cubicBezTo>
                      <a:pt x="139008" y="60827"/>
                      <a:pt x="134360" y="46044"/>
                      <a:pt x="130131" y="31671"/>
                    </a:cubicBezTo>
                    <a:lnTo>
                      <a:pt x="129283" y="31671"/>
                    </a:lnTo>
                    <a:cubicBezTo>
                      <a:pt x="124635" y="46463"/>
                      <a:pt x="120406" y="61665"/>
                      <a:pt x="114071" y="78572"/>
                    </a:cubicBezTo>
                    <a:lnTo>
                      <a:pt x="81534" y="164344"/>
                    </a:lnTo>
                    <a:lnTo>
                      <a:pt x="178298" y="164344"/>
                    </a:lnTo>
                    <a:close/>
                  </a:path>
                </a:pathLst>
              </a:custGeom>
              <a:grpFill/>
              <a:ln w="9525" cap="flat">
                <a:noFill/>
                <a:prstDash val="solid"/>
                <a:miter/>
              </a:ln>
            </p:spPr>
            <p:txBody>
              <a:bodyPr rtlCol="0" anchor="ctr"/>
              <a:lstStyle/>
              <a:p>
                <a:endParaRPr lang="es-CR"/>
              </a:p>
            </p:txBody>
          </p:sp>
          <p:sp>
            <p:nvSpPr>
              <p:cNvPr id="31" name="Forma libre: forma 30">
                <a:extLst>
                  <a:ext uri="{FF2B5EF4-FFF2-40B4-BE49-F238E27FC236}">
                    <a16:creationId xmlns:a16="http://schemas.microsoft.com/office/drawing/2014/main" id="{610FF65A-C6AA-14AD-E8C4-2FA49D651D11}"/>
                  </a:ext>
                </a:extLst>
              </p:cNvPr>
              <p:cNvSpPr/>
              <p:nvPr/>
            </p:nvSpPr>
            <p:spPr>
              <a:xfrm>
                <a:off x="5983289" y="5572355"/>
                <a:ext cx="231962" cy="289836"/>
              </a:xfrm>
              <a:custGeom>
                <a:avLst/>
                <a:gdLst>
                  <a:gd name="connsiteX0" fmla="*/ 38462 w 231962"/>
                  <a:gd name="connsiteY0" fmla="*/ 0 h 289836"/>
                  <a:gd name="connsiteX1" fmla="*/ 38462 w 231962"/>
                  <a:gd name="connsiteY1" fmla="*/ 161392 h 289836"/>
                  <a:gd name="connsiteX2" fmla="*/ 114509 w 231962"/>
                  <a:gd name="connsiteY2" fmla="*/ 258985 h 289836"/>
                  <a:gd name="connsiteX3" fmla="*/ 193519 w 231962"/>
                  <a:gd name="connsiteY3" fmla="*/ 161392 h 289836"/>
                  <a:gd name="connsiteX4" fmla="*/ 193519 w 231962"/>
                  <a:gd name="connsiteY4" fmla="*/ 0 h 289836"/>
                  <a:gd name="connsiteX5" fmla="*/ 231962 w 231962"/>
                  <a:gd name="connsiteY5" fmla="*/ 0 h 289836"/>
                  <a:gd name="connsiteX6" fmla="*/ 231962 w 231962"/>
                  <a:gd name="connsiteY6" fmla="*/ 159706 h 289836"/>
                  <a:gd name="connsiteX7" fmla="*/ 112395 w 231962"/>
                  <a:gd name="connsiteY7" fmla="*/ 289836 h 289836"/>
                  <a:gd name="connsiteX8" fmla="*/ 0 w 231962"/>
                  <a:gd name="connsiteY8" fmla="*/ 160553 h 289836"/>
                  <a:gd name="connsiteX9" fmla="*/ 0 w 231962"/>
                  <a:gd name="connsiteY9" fmla="*/ 0 h 289836"/>
                  <a:gd name="connsiteX10" fmla="*/ 38462 w 231962"/>
                  <a:gd name="connsiteY10" fmla="*/ 0 h 28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962" h="289836">
                    <a:moveTo>
                      <a:pt x="38462" y="0"/>
                    </a:moveTo>
                    <a:lnTo>
                      <a:pt x="38462" y="161392"/>
                    </a:lnTo>
                    <a:cubicBezTo>
                      <a:pt x="38462" y="228991"/>
                      <a:pt x="70142" y="258985"/>
                      <a:pt x="114509" y="258985"/>
                    </a:cubicBezTo>
                    <a:cubicBezTo>
                      <a:pt x="162249" y="258985"/>
                      <a:pt x="193519" y="228143"/>
                      <a:pt x="193519" y="161392"/>
                    </a:cubicBezTo>
                    <a:lnTo>
                      <a:pt x="193519" y="0"/>
                    </a:lnTo>
                    <a:lnTo>
                      <a:pt x="231962" y="0"/>
                    </a:lnTo>
                    <a:lnTo>
                      <a:pt x="231962" y="159706"/>
                    </a:lnTo>
                    <a:cubicBezTo>
                      <a:pt x="231962" y="251393"/>
                      <a:pt x="180842" y="289836"/>
                      <a:pt x="112395" y="289836"/>
                    </a:cubicBezTo>
                    <a:cubicBezTo>
                      <a:pt x="49016" y="289836"/>
                      <a:pt x="0" y="254765"/>
                      <a:pt x="0" y="160553"/>
                    </a:cubicBezTo>
                    <a:lnTo>
                      <a:pt x="0" y="0"/>
                    </a:lnTo>
                    <a:lnTo>
                      <a:pt x="38462" y="0"/>
                    </a:lnTo>
                    <a:close/>
                  </a:path>
                </a:pathLst>
              </a:custGeom>
              <a:grpFill/>
              <a:ln w="9525" cap="flat">
                <a:noFill/>
                <a:prstDash val="solid"/>
                <a:miter/>
              </a:ln>
            </p:spPr>
            <p:txBody>
              <a:bodyPr rtlCol="0" anchor="ctr"/>
              <a:lstStyle/>
              <a:p>
                <a:endParaRPr lang="es-CR"/>
              </a:p>
            </p:txBody>
          </p:sp>
        </p:grpSp>
        <p:sp>
          <p:nvSpPr>
            <p:cNvPr id="32" name="Forma libre: forma 31">
              <a:extLst>
                <a:ext uri="{FF2B5EF4-FFF2-40B4-BE49-F238E27FC236}">
                  <a16:creationId xmlns:a16="http://schemas.microsoft.com/office/drawing/2014/main" id="{69E6DBCE-A699-2221-A3E9-AF4712DB98C7}"/>
                </a:ext>
              </a:extLst>
            </p:cNvPr>
            <p:cNvSpPr/>
            <p:nvPr/>
          </p:nvSpPr>
          <p:spPr>
            <a:xfrm>
              <a:off x="5681503" y="6111137"/>
              <a:ext cx="836533" cy="153428"/>
            </a:xfrm>
            <a:custGeom>
              <a:avLst/>
              <a:gdLst>
                <a:gd name="connsiteX0" fmla="*/ 129102 w 836533"/>
                <a:gd name="connsiteY0" fmla="*/ 79019 h 153428"/>
                <a:gd name="connsiteX1" fmla="*/ 63503 w 836533"/>
                <a:gd name="connsiteY1" fmla="*/ 153429 h 153428"/>
                <a:gd name="connsiteX2" fmla="*/ 0 w 836533"/>
                <a:gd name="connsiteY2" fmla="*/ 81544 h 153428"/>
                <a:gd name="connsiteX3" fmla="*/ 65389 w 836533"/>
                <a:gd name="connsiteY3" fmla="*/ 7344 h 153428"/>
                <a:gd name="connsiteX4" fmla="*/ 129102 w 836533"/>
                <a:gd name="connsiteY4" fmla="*/ 79019 h 153428"/>
                <a:gd name="connsiteX5" fmla="*/ 19288 w 836533"/>
                <a:gd name="connsiteY5" fmla="*/ 81115 h 153428"/>
                <a:gd name="connsiteX6" fmla="*/ 64560 w 836533"/>
                <a:gd name="connsiteY6" fmla="*/ 138541 h 153428"/>
                <a:gd name="connsiteX7" fmla="*/ 109823 w 836533"/>
                <a:gd name="connsiteY7" fmla="*/ 79858 h 153428"/>
                <a:gd name="connsiteX8" fmla="*/ 64770 w 836533"/>
                <a:gd name="connsiteY8" fmla="*/ 22222 h 153428"/>
                <a:gd name="connsiteX9" fmla="*/ 19288 w 836533"/>
                <a:gd name="connsiteY9" fmla="*/ 81115 h 153428"/>
                <a:gd name="connsiteX10" fmla="*/ 153181 w 836533"/>
                <a:gd name="connsiteY10" fmla="*/ 151114 h 153428"/>
                <a:gd name="connsiteX11" fmla="*/ 153181 w 836533"/>
                <a:gd name="connsiteY11" fmla="*/ 63713 h 153428"/>
                <a:gd name="connsiteX12" fmla="*/ 139132 w 836533"/>
                <a:gd name="connsiteY12" fmla="*/ 63713 h 153428"/>
                <a:gd name="connsiteX13" fmla="*/ 139132 w 836533"/>
                <a:gd name="connsiteY13" fmla="*/ 49673 h 153428"/>
                <a:gd name="connsiteX14" fmla="*/ 153181 w 836533"/>
                <a:gd name="connsiteY14" fmla="*/ 49673 h 153428"/>
                <a:gd name="connsiteX15" fmla="*/ 153181 w 836533"/>
                <a:gd name="connsiteY15" fmla="*/ 44006 h 153428"/>
                <a:gd name="connsiteX16" fmla="*/ 197406 w 836533"/>
                <a:gd name="connsiteY16" fmla="*/ 0 h 153428"/>
                <a:gd name="connsiteX17" fmla="*/ 223180 w 836533"/>
                <a:gd name="connsiteY17" fmla="*/ 6706 h 153428"/>
                <a:gd name="connsiteX18" fmla="*/ 217942 w 836533"/>
                <a:gd name="connsiteY18" fmla="*/ 20745 h 153428"/>
                <a:gd name="connsiteX19" fmla="*/ 196567 w 836533"/>
                <a:gd name="connsiteY19" fmla="*/ 14888 h 153428"/>
                <a:gd name="connsiteX20" fmla="*/ 171412 w 836533"/>
                <a:gd name="connsiteY20" fmla="*/ 44644 h 153428"/>
                <a:gd name="connsiteX21" fmla="*/ 171412 w 836533"/>
                <a:gd name="connsiteY21" fmla="*/ 49673 h 153428"/>
                <a:gd name="connsiteX22" fmla="*/ 230305 w 836533"/>
                <a:gd name="connsiteY22" fmla="*/ 49673 h 153428"/>
                <a:gd name="connsiteX23" fmla="*/ 230305 w 836533"/>
                <a:gd name="connsiteY23" fmla="*/ 151114 h 153428"/>
                <a:gd name="connsiteX24" fmla="*/ 211865 w 836533"/>
                <a:gd name="connsiteY24" fmla="*/ 151114 h 153428"/>
                <a:gd name="connsiteX25" fmla="*/ 211865 w 836533"/>
                <a:gd name="connsiteY25" fmla="*/ 63713 h 153428"/>
                <a:gd name="connsiteX26" fmla="*/ 171412 w 836533"/>
                <a:gd name="connsiteY26" fmla="*/ 63713 h 153428"/>
                <a:gd name="connsiteX27" fmla="*/ 171412 w 836533"/>
                <a:gd name="connsiteY27" fmla="*/ 151114 h 153428"/>
                <a:gd name="connsiteX28" fmla="*/ 153181 w 836533"/>
                <a:gd name="connsiteY28" fmla="*/ 151114 h 153428"/>
                <a:gd name="connsiteX29" fmla="*/ 329003 w 836533"/>
                <a:gd name="connsiteY29" fmla="*/ 147552 h 153428"/>
                <a:gd name="connsiteX30" fmla="*/ 299866 w 836533"/>
                <a:gd name="connsiteY30" fmla="*/ 153419 h 153428"/>
                <a:gd name="connsiteX31" fmla="*/ 249355 w 836533"/>
                <a:gd name="connsiteY31" fmla="*/ 101651 h 153428"/>
                <a:gd name="connsiteX32" fmla="*/ 303847 w 836533"/>
                <a:gd name="connsiteY32" fmla="*/ 47568 h 153428"/>
                <a:gd name="connsiteX33" fmla="*/ 329422 w 836533"/>
                <a:gd name="connsiteY33" fmla="*/ 53016 h 153428"/>
                <a:gd name="connsiteX34" fmla="*/ 325231 w 836533"/>
                <a:gd name="connsiteY34" fmla="*/ 67066 h 153428"/>
                <a:gd name="connsiteX35" fmla="*/ 303857 w 836533"/>
                <a:gd name="connsiteY35" fmla="*/ 62246 h 153428"/>
                <a:gd name="connsiteX36" fmla="*/ 268014 w 836533"/>
                <a:gd name="connsiteY36" fmla="*/ 100594 h 153428"/>
                <a:gd name="connsiteX37" fmla="*/ 303228 w 836533"/>
                <a:gd name="connsiteY37" fmla="*/ 138522 h 153428"/>
                <a:gd name="connsiteX38" fmla="*/ 325860 w 836533"/>
                <a:gd name="connsiteY38" fmla="*/ 133702 h 153428"/>
                <a:gd name="connsiteX39" fmla="*/ 329003 w 836533"/>
                <a:gd name="connsiteY39" fmla="*/ 147552 h 153428"/>
                <a:gd name="connsiteX40" fmla="*/ 366932 w 836533"/>
                <a:gd name="connsiteY40" fmla="*/ 21184 h 153428"/>
                <a:gd name="connsiteX41" fmla="*/ 355197 w 836533"/>
                <a:gd name="connsiteY41" fmla="*/ 32499 h 153428"/>
                <a:gd name="connsiteX42" fmla="*/ 344091 w 836533"/>
                <a:gd name="connsiteY42" fmla="*/ 21184 h 153428"/>
                <a:gd name="connsiteX43" fmla="*/ 355616 w 836533"/>
                <a:gd name="connsiteY43" fmla="*/ 9649 h 153428"/>
                <a:gd name="connsiteX44" fmla="*/ 366932 w 836533"/>
                <a:gd name="connsiteY44" fmla="*/ 21184 h 153428"/>
                <a:gd name="connsiteX45" fmla="*/ 346386 w 836533"/>
                <a:gd name="connsiteY45" fmla="*/ 151114 h 153428"/>
                <a:gd name="connsiteX46" fmla="*/ 346386 w 836533"/>
                <a:gd name="connsiteY46" fmla="*/ 49682 h 153428"/>
                <a:gd name="connsiteX47" fmla="*/ 364827 w 836533"/>
                <a:gd name="connsiteY47" fmla="*/ 49682 h 153428"/>
                <a:gd name="connsiteX48" fmla="*/ 364827 w 836533"/>
                <a:gd name="connsiteY48" fmla="*/ 151114 h 153428"/>
                <a:gd name="connsiteX49" fmla="*/ 346386 w 836533"/>
                <a:gd name="connsiteY49" fmla="*/ 151114 h 153428"/>
                <a:gd name="connsiteX50" fmla="*/ 391220 w 836533"/>
                <a:gd name="connsiteY50" fmla="*/ 77133 h 153428"/>
                <a:gd name="connsiteX51" fmla="*/ 390382 w 836533"/>
                <a:gd name="connsiteY51" fmla="*/ 49682 h 153428"/>
                <a:gd name="connsiteX52" fmla="*/ 406737 w 836533"/>
                <a:gd name="connsiteY52" fmla="*/ 49682 h 153428"/>
                <a:gd name="connsiteX53" fmla="*/ 407775 w 836533"/>
                <a:gd name="connsiteY53" fmla="*/ 66446 h 153428"/>
                <a:gd name="connsiteX54" fmla="*/ 408194 w 836533"/>
                <a:gd name="connsiteY54" fmla="*/ 66446 h 153428"/>
                <a:gd name="connsiteX55" fmla="*/ 441731 w 836533"/>
                <a:gd name="connsiteY55" fmla="*/ 47587 h 153428"/>
                <a:gd name="connsiteX56" fmla="*/ 477574 w 836533"/>
                <a:gd name="connsiteY56" fmla="*/ 90764 h 153428"/>
                <a:gd name="connsiteX57" fmla="*/ 477574 w 836533"/>
                <a:gd name="connsiteY57" fmla="*/ 151124 h 153428"/>
                <a:gd name="connsiteX58" fmla="*/ 459124 w 836533"/>
                <a:gd name="connsiteY58" fmla="*/ 151124 h 153428"/>
                <a:gd name="connsiteX59" fmla="*/ 459124 w 836533"/>
                <a:gd name="connsiteY59" fmla="*/ 92650 h 153428"/>
                <a:gd name="connsiteX60" fmla="*/ 435654 w 836533"/>
                <a:gd name="connsiteY60" fmla="*/ 62684 h 153428"/>
                <a:gd name="connsiteX61" fmla="*/ 410918 w 836533"/>
                <a:gd name="connsiteY61" fmla="*/ 81544 h 153428"/>
                <a:gd name="connsiteX62" fmla="*/ 409661 w 836533"/>
                <a:gd name="connsiteY62" fmla="*/ 90126 h 153428"/>
                <a:gd name="connsiteX63" fmla="*/ 409661 w 836533"/>
                <a:gd name="connsiteY63" fmla="*/ 151114 h 153428"/>
                <a:gd name="connsiteX64" fmla="*/ 391211 w 836533"/>
                <a:gd name="connsiteY64" fmla="*/ 151114 h 153428"/>
                <a:gd name="connsiteX65" fmla="*/ 391211 w 836533"/>
                <a:gd name="connsiteY65" fmla="*/ 77133 h 153428"/>
                <a:gd name="connsiteX66" fmla="*/ 574586 w 836533"/>
                <a:gd name="connsiteY66" fmla="*/ 126797 h 153428"/>
                <a:gd name="connsiteX67" fmla="*/ 576053 w 836533"/>
                <a:gd name="connsiteY67" fmla="*/ 151114 h 153428"/>
                <a:gd name="connsiteX68" fmla="*/ 559499 w 836533"/>
                <a:gd name="connsiteY68" fmla="*/ 151114 h 153428"/>
                <a:gd name="connsiteX69" fmla="*/ 558032 w 836533"/>
                <a:gd name="connsiteY69" fmla="*/ 138332 h 153428"/>
                <a:gd name="connsiteX70" fmla="*/ 557413 w 836533"/>
                <a:gd name="connsiteY70" fmla="*/ 138332 h 153428"/>
                <a:gd name="connsiteX71" fmla="*/ 526390 w 836533"/>
                <a:gd name="connsiteY71" fmla="*/ 153419 h 153428"/>
                <a:gd name="connsiteX72" fmla="*/ 495367 w 836533"/>
                <a:gd name="connsiteY72" fmla="*/ 124282 h 153428"/>
                <a:gd name="connsiteX73" fmla="*/ 556355 w 836533"/>
                <a:gd name="connsiteY73" fmla="*/ 86554 h 153428"/>
                <a:gd name="connsiteX74" fmla="*/ 556355 w 836533"/>
                <a:gd name="connsiteY74" fmla="*/ 84458 h 153428"/>
                <a:gd name="connsiteX75" fmla="*/ 533305 w 836533"/>
                <a:gd name="connsiteY75" fmla="*/ 61198 h 153428"/>
                <a:gd name="connsiteX76" fmla="*/ 506682 w 836533"/>
                <a:gd name="connsiteY76" fmla="*/ 68742 h 153428"/>
                <a:gd name="connsiteX77" fmla="*/ 502501 w 836533"/>
                <a:gd name="connsiteY77" fmla="*/ 56378 h 153428"/>
                <a:gd name="connsiteX78" fmla="*/ 536038 w 836533"/>
                <a:gd name="connsiteY78" fmla="*/ 47568 h 153428"/>
                <a:gd name="connsiteX79" fmla="*/ 574596 w 836533"/>
                <a:gd name="connsiteY79" fmla="*/ 88859 h 153428"/>
                <a:gd name="connsiteX80" fmla="*/ 574596 w 836533"/>
                <a:gd name="connsiteY80" fmla="*/ 126797 h 153428"/>
                <a:gd name="connsiteX81" fmla="*/ 556774 w 836533"/>
                <a:gd name="connsiteY81" fmla="*/ 99355 h 153428"/>
                <a:gd name="connsiteX82" fmla="*/ 513807 w 836533"/>
                <a:gd name="connsiteY82" fmla="*/ 122196 h 153428"/>
                <a:gd name="connsiteX83" fmla="*/ 531000 w 836533"/>
                <a:gd name="connsiteY83" fmla="*/ 139798 h 153428"/>
                <a:gd name="connsiteX84" fmla="*/ 555936 w 836533"/>
                <a:gd name="connsiteY84" fmla="*/ 122825 h 153428"/>
                <a:gd name="connsiteX85" fmla="*/ 556774 w 836533"/>
                <a:gd name="connsiteY85" fmla="*/ 116957 h 153428"/>
                <a:gd name="connsiteX86" fmla="*/ 556774 w 836533"/>
                <a:gd name="connsiteY86" fmla="*/ 99355 h 153428"/>
                <a:gd name="connsiteX87" fmla="*/ 727777 w 836533"/>
                <a:gd name="connsiteY87" fmla="*/ 2315 h 153428"/>
                <a:gd name="connsiteX88" fmla="*/ 727777 w 836533"/>
                <a:gd name="connsiteY88" fmla="*/ 124920 h 153428"/>
                <a:gd name="connsiteX89" fmla="*/ 728615 w 836533"/>
                <a:gd name="connsiteY89" fmla="*/ 151114 h 153428"/>
                <a:gd name="connsiteX90" fmla="*/ 712260 w 836533"/>
                <a:gd name="connsiteY90" fmla="*/ 151114 h 153428"/>
                <a:gd name="connsiteX91" fmla="*/ 711422 w 836533"/>
                <a:gd name="connsiteY91" fmla="*/ 133502 h 153428"/>
                <a:gd name="connsiteX92" fmla="*/ 710803 w 836533"/>
                <a:gd name="connsiteY92" fmla="*/ 133502 h 153428"/>
                <a:gd name="connsiteX93" fmla="*/ 676637 w 836533"/>
                <a:gd name="connsiteY93" fmla="*/ 153419 h 153428"/>
                <a:gd name="connsiteX94" fmla="*/ 633041 w 836533"/>
                <a:gd name="connsiteY94" fmla="*/ 101860 h 153428"/>
                <a:gd name="connsiteX95" fmla="*/ 678523 w 836533"/>
                <a:gd name="connsiteY95" fmla="*/ 47577 h 153428"/>
                <a:gd name="connsiteX96" fmla="*/ 709117 w 836533"/>
                <a:gd name="connsiteY96" fmla="*/ 62875 h 153428"/>
                <a:gd name="connsiteX97" fmla="*/ 709536 w 836533"/>
                <a:gd name="connsiteY97" fmla="*/ 62875 h 153428"/>
                <a:gd name="connsiteX98" fmla="*/ 709536 w 836533"/>
                <a:gd name="connsiteY98" fmla="*/ 2315 h 153428"/>
                <a:gd name="connsiteX99" fmla="*/ 727777 w 836533"/>
                <a:gd name="connsiteY99" fmla="*/ 2315 h 153428"/>
                <a:gd name="connsiteX100" fmla="*/ 709536 w 836533"/>
                <a:gd name="connsiteY100" fmla="*/ 90964 h 153428"/>
                <a:gd name="connsiteX101" fmla="*/ 708698 w 836533"/>
                <a:gd name="connsiteY101" fmla="*/ 83220 h 153428"/>
                <a:gd name="connsiteX102" fmla="*/ 682085 w 836533"/>
                <a:gd name="connsiteY102" fmla="*/ 62046 h 153428"/>
                <a:gd name="connsiteX103" fmla="*/ 651701 w 836533"/>
                <a:gd name="connsiteY103" fmla="*/ 101032 h 153428"/>
                <a:gd name="connsiteX104" fmla="*/ 681666 w 836533"/>
                <a:gd name="connsiteY104" fmla="*/ 138541 h 153428"/>
                <a:gd name="connsiteX105" fmla="*/ 708698 w 836533"/>
                <a:gd name="connsiteY105" fmla="*/ 116529 h 153428"/>
                <a:gd name="connsiteX106" fmla="*/ 709536 w 836533"/>
                <a:gd name="connsiteY106" fmla="*/ 108566 h 153428"/>
                <a:gd name="connsiteX107" fmla="*/ 709536 w 836533"/>
                <a:gd name="connsiteY107" fmla="*/ 90964 h 153428"/>
                <a:gd name="connsiteX108" fmla="*/ 764648 w 836533"/>
                <a:gd name="connsiteY108" fmla="*/ 103756 h 153428"/>
                <a:gd name="connsiteX109" fmla="*/ 799433 w 836533"/>
                <a:gd name="connsiteY109" fmla="*/ 138960 h 153428"/>
                <a:gd name="connsiteX110" fmla="*/ 827523 w 836533"/>
                <a:gd name="connsiteY110" fmla="*/ 133721 h 153428"/>
                <a:gd name="connsiteX111" fmla="*/ 830875 w 836533"/>
                <a:gd name="connsiteY111" fmla="*/ 146923 h 153428"/>
                <a:gd name="connsiteX112" fmla="*/ 796928 w 836533"/>
                <a:gd name="connsiteY112" fmla="*/ 153429 h 153428"/>
                <a:gd name="connsiteX113" fmla="*/ 747055 w 836533"/>
                <a:gd name="connsiteY113" fmla="*/ 102079 h 153428"/>
                <a:gd name="connsiteX114" fmla="*/ 794623 w 836533"/>
                <a:gd name="connsiteY114" fmla="*/ 47577 h 153428"/>
                <a:gd name="connsiteX115" fmla="*/ 836533 w 836533"/>
                <a:gd name="connsiteY115" fmla="*/ 95155 h 153428"/>
                <a:gd name="connsiteX116" fmla="*/ 835914 w 836533"/>
                <a:gd name="connsiteY116" fmla="*/ 103746 h 153428"/>
                <a:gd name="connsiteX117" fmla="*/ 764648 w 836533"/>
                <a:gd name="connsiteY117" fmla="*/ 103746 h 153428"/>
                <a:gd name="connsiteX118" fmla="*/ 818712 w 836533"/>
                <a:gd name="connsiteY118" fmla="*/ 90545 h 153428"/>
                <a:gd name="connsiteX119" fmla="*/ 793137 w 836533"/>
                <a:gd name="connsiteY119" fmla="*/ 60789 h 153428"/>
                <a:gd name="connsiteX120" fmla="*/ 764848 w 836533"/>
                <a:gd name="connsiteY120" fmla="*/ 90545 h 153428"/>
                <a:gd name="connsiteX121" fmla="*/ 818712 w 836533"/>
                <a:gd name="connsiteY121" fmla="*/ 90545 h 15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36533" h="153428">
                  <a:moveTo>
                    <a:pt x="129102" y="79019"/>
                  </a:moveTo>
                  <a:cubicBezTo>
                    <a:pt x="129102" y="127435"/>
                    <a:pt x="99546" y="153429"/>
                    <a:pt x="63503" y="153429"/>
                  </a:cubicBezTo>
                  <a:cubicBezTo>
                    <a:pt x="25994" y="153429"/>
                    <a:pt x="0" y="124292"/>
                    <a:pt x="0" y="81544"/>
                  </a:cubicBezTo>
                  <a:cubicBezTo>
                    <a:pt x="0" y="36690"/>
                    <a:pt x="27661" y="7344"/>
                    <a:pt x="65389" y="7344"/>
                  </a:cubicBezTo>
                  <a:cubicBezTo>
                    <a:pt x="104165" y="7334"/>
                    <a:pt x="129102" y="36890"/>
                    <a:pt x="129102" y="79019"/>
                  </a:cubicBezTo>
                  <a:close/>
                  <a:moveTo>
                    <a:pt x="19288" y="81115"/>
                  </a:moveTo>
                  <a:cubicBezTo>
                    <a:pt x="19288" y="111509"/>
                    <a:pt x="35633" y="138541"/>
                    <a:pt x="64560" y="138541"/>
                  </a:cubicBezTo>
                  <a:cubicBezTo>
                    <a:pt x="93478" y="138541"/>
                    <a:pt x="109823" y="111928"/>
                    <a:pt x="109823" y="79858"/>
                  </a:cubicBezTo>
                  <a:cubicBezTo>
                    <a:pt x="109823" y="51568"/>
                    <a:pt x="95155" y="22222"/>
                    <a:pt x="64770" y="22222"/>
                  </a:cubicBezTo>
                  <a:cubicBezTo>
                    <a:pt x="34385" y="22222"/>
                    <a:pt x="19288" y="50302"/>
                    <a:pt x="19288" y="81115"/>
                  </a:cubicBezTo>
                  <a:close/>
                  <a:moveTo>
                    <a:pt x="153181" y="151114"/>
                  </a:moveTo>
                  <a:lnTo>
                    <a:pt x="153181" y="63713"/>
                  </a:lnTo>
                  <a:lnTo>
                    <a:pt x="139132" y="63713"/>
                  </a:lnTo>
                  <a:lnTo>
                    <a:pt x="139132" y="49673"/>
                  </a:lnTo>
                  <a:lnTo>
                    <a:pt x="153181" y="49673"/>
                  </a:lnTo>
                  <a:lnTo>
                    <a:pt x="153181" y="44006"/>
                  </a:lnTo>
                  <a:cubicBezTo>
                    <a:pt x="153181" y="17393"/>
                    <a:pt x="168897" y="0"/>
                    <a:pt x="197406" y="0"/>
                  </a:cubicBezTo>
                  <a:cubicBezTo>
                    <a:pt x="206835" y="0"/>
                    <a:pt x="217942" y="2934"/>
                    <a:pt x="223180" y="6706"/>
                  </a:cubicBezTo>
                  <a:lnTo>
                    <a:pt x="217942" y="20745"/>
                  </a:lnTo>
                  <a:cubicBezTo>
                    <a:pt x="213331" y="17612"/>
                    <a:pt x="205578" y="14888"/>
                    <a:pt x="196567" y="14888"/>
                  </a:cubicBezTo>
                  <a:cubicBezTo>
                    <a:pt x="177070" y="14888"/>
                    <a:pt x="171412" y="28508"/>
                    <a:pt x="171412" y="44644"/>
                  </a:cubicBezTo>
                  <a:lnTo>
                    <a:pt x="171412" y="49673"/>
                  </a:lnTo>
                  <a:lnTo>
                    <a:pt x="230305" y="49673"/>
                  </a:lnTo>
                  <a:lnTo>
                    <a:pt x="230305" y="151114"/>
                  </a:lnTo>
                  <a:lnTo>
                    <a:pt x="211865" y="151114"/>
                  </a:lnTo>
                  <a:lnTo>
                    <a:pt x="211865" y="63713"/>
                  </a:lnTo>
                  <a:lnTo>
                    <a:pt x="171412" y="63713"/>
                  </a:lnTo>
                  <a:lnTo>
                    <a:pt x="171412" y="151114"/>
                  </a:lnTo>
                  <a:lnTo>
                    <a:pt x="153181" y="151114"/>
                  </a:lnTo>
                  <a:close/>
                  <a:moveTo>
                    <a:pt x="329003" y="147552"/>
                  </a:moveTo>
                  <a:cubicBezTo>
                    <a:pt x="324183" y="149857"/>
                    <a:pt x="313496" y="153419"/>
                    <a:pt x="299866" y="153419"/>
                  </a:cubicBezTo>
                  <a:cubicBezTo>
                    <a:pt x="269262" y="153419"/>
                    <a:pt x="249355" y="132664"/>
                    <a:pt x="249355" y="101651"/>
                  </a:cubicBezTo>
                  <a:cubicBezTo>
                    <a:pt x="249355" y="70418"/>
                    <a:pt x="270729" y="47568"/>
                    <a:pt x="303847" y="47568"/>
                  </a:cubicBezTo>
                  <a:cubicBezTo>
                    <a:pt x="314754" y="47568"/>
                    <a:pt x="324383" y="50292"/>
                    <a:pt x="329422" y="53016"/>
                  </a:cubicBezTo>
                  <a:lnTo>
                    <a:pt x="325231" y="67066"/>
                  </a:lnTo>
                  <a:cubicBezTo>
                    <a:pt x="320831" y="64761"/>
                    <a:pt x="313915" y="62246"/>
                    <a:pt x="303857" y="62246"/>
                  </a:cubicBezTo>
                  <a:cubicBezTo>
                    <a:pt x="280597" y="62246"/>
                    <a:pt x="268014" y="79639"/>
                    <a:pt x="268014" y="100594"/>
                  </a:cubicBezTo>
                  <a:cubicBezTo>
                    <a:pt x="268014" y="124063"/>
                    <a:pt x="283112" y="138522"/>
                    <a:pt x="303228" y="138522"/>
                  </a:cubicBezTo>
                  <a:cubicBezTo>
                    <a:pt x="313706" y="138522"/>
                    <a:pt x="320621" y="136007"/>
                    <a:pt x="325860" y="133702"/>
                  </a:cubicBezTo>
                  <a:lnTo>
                    <a:pt x="329003" y="147552"/>
                  </a:lnTo>
                  <a:close/>
                  <a:moveTo>
                    <a:pt x="366932" y="21184"/>
                  </a:moveTo>
                  <a:cubicBezTo>
                    <a:pt x="366932" y="27461"/>
                    <a:pt x="362521" y="32499"/>
                    <a:pt x="355197" y="32499"/>
                  </a:cubicBezTo>
                  <a:cubicBezTo>
                    <a:pt x="348491" y="32499"/>
                    <a:pt x="344091" y="27470"/>
                    <a:pt x="344091" y="21184"/>
                  </a:cubicBezTo>
                  <a:cubicBezTo>
                    <a:pt x="344091" y="14897"/>
                    <a:pt x="348691" y="9649"/>
                    <a:pt x="355616" y="9649"/>
                  </a:cubicBezTo>
                  <a:cubicBezTo>
                    <a:pt x="362312" y="9649"/>
                    <a:pt x="366932" y="14678"/>
                    <a:pt x="366932" y="21184"/>
                  </a:cubicBezTo>
                  <a:close/>
                  <a:moveTo>
                    <a:pt x="346386" y="151114"/>
                  </a:moveTo>
                  <a:lnTo>
                    <a:pt x="346386" y="49682"/>
                  </a:lnTo>
                  <a:lnTo>
                    <a:pt x="364827" y="49682"/>
                  </a:lnTo>
                  <a:lnTo>
                    <a:pt x="364827" y="151114"/>
                  </a:lnTo>
                  <a:lnTo>
                    <a:pt x="346386" y="151114"/>
                  </a:lnTo>
                  <a:close/>
                  <a:moveTo>
                    <a:pt x="391220" y="77133"/>
                  </a:moveTo>
                  <a:cubicBezTo>
                    <a:pt x="391220" y="66446"/>
                    <a:pt x="391020" y="58064"/>
                    <a:pt x="390382" y="49682"/>
                  </a:cubicBezTo>
                  <a:lnTo>
                    <a:pt x="406737" y="49682"/>
                  </a:lnTo>
                  <a:lnTo>
                    <a:pt x="407775" y="66446"/>
                  </a:lnTo>
                  <a:lnTo>
                    <a:pt x="408194" y="66446"/>
                  </a:lnTo>
                  <a:cubicBezTo>
                    <a:pt x="413223" y="57017"/>
                    <a:pt x="424967" y="47587"/>
                    <a:pt x="441731" y="47587"/>
                  </a:cubicBezTo>
                  <a:cubicBezTo>
                    <a:pt x="455781" y="47587"/>
                    <a:pt x="477574" y="55978"/>
                    <a:pt x="477574" y="90764"/>
                  </a:cubicBezTo>
                  <a:lnTo>
                    <a:pt x="477574" y="151124"/>
                  </a:lnTo>
                  <a:lnTo>
                    <a:pt x="459124" y="151124"/>
                  </a:lnTo>
                  <a:lnTo>
                    <a:pt x="459124" y="92650"/>
                  </a:lnTo>
                  <a:cubicBezTo>
                    <a:pt x="459124" y="76295"/>
                    <a:pt x="453047" y="62684"/>
                    <a:pt x="435654" y="62684"/>
                  </a:cubicBezTo>
                  <a:cubicBezTo>
                    <a:pt x="423710" y="62684"/>
                    <a:pt x="414280" y="71276"/>
                    <a:pt x="410918" y="81544"/>
                  </a:cubicBezTo>
                  <a:cubicBezTo>
                    <a:pt x="410080" y="83839"/>
                    <a:pt x="409661" y="86982"/>
                    <a:pt x="409661" y="90126"/>
                  </a:cubicBezTo>
                  <a:lnTo>
                    <a:pt x="409661" y="151114"/>
                  </a:lnTo>
                  <a:lnTo>
                    <a:pt x="391211" y="151114"/>
                  </a:lnTo>
                  <a:lnTo>
                    <a:pt x="391211" y="77133"/>
                  </a:lnTo>
                  <a:close/>
                  <a:moveTo>
                    <a:pt x="574586" y="126797"/>
                  </a:moveTo>
                  <a:cubicBezTo>
                    <a:pt x="574586" y="135607"/>
                    <a:pt x="575005" y="144189"/>
                    <a:pt x="576053" y="151114"/>
                  </a:cubicBezTo>
                  <a:lnTo>
                    <a:pt x="559499" y="151114"/>
                  </a:lnTo>
                  <a:lnTo>
                    <a:pt x="558032" y="138332"/>
                  </a:lnTo>
                  <a:lnTo>
                    <a:pt x="557413" y="138332"/>
                  </a:lnTo>
                  <a:cubicBezTo>
                    <a:pt x="551745" y="146294"/>
                    <a:pt x="540858" y="153419"/>
                    <a:pt x="526390" y="153419"/>
                  </a:cubicBezTo>
                  <a:cubicBezTo>
                    <a:pt x="505854" y="153419"/>
                    <a:pt x="495367" y="138951"/>
                    <a:pt x="495367" y="124282"/>
                  </a:cubicBezTo>
                  <a:cubicBezTo>
                    <a:pt x="495367" y="99765"/>
                    <a:pt x="517169" y="86354"/>
                    <a:pt x="556355" y="86554"/>
                  </a:cubicBezTo>
                  <a:lnTo>
                    <a:pt x="556355" y="84458"/>
                  </a:lnTo>
                  <a:cubicBezTo>
                    <a:pt x="556355" y="76286"/>
                    <a:pt x="554050" y="60979"/>
                    <a:pt x="533305" y="61198"/>
                  </a:cubicBezTo>
                  <a:cubicBezTo>
                    <a:pt x="523656" y="61198"/>
                    <a:pt x="513807" y="63922"/>
                    <a:pt x="506682" y="68742"/>
                  </a:cubicBezTo>
                  <a:lnTo>
                    <a:pt x="502501" y="56378"/>
                  </a:lnTo>
                  <a:cubicBezTo>
                    <a:pt x="510883" y="51130"/>
                    <a:pt x="523246" y="47568"/>
                    <a:pt x="536038" y="47568"/>
                  </a:cubicBezTo>
                  <a:cubicBezTo>
                    <a:pt x="567052" y="47568"/>
                    <a:pt x="574596" y="68742"/>
                    <a:pt x="574596" y="88859"/>
                  </a:cubicBezTo>
                  <a:lnTo>
                    <a:pt x="574596" y="126797"/>
                  </a:lnTo>
                  <a:close/>
                  <a:moveTo>
                    <a:pt x="556774" y="99355"/>
                  </a:moveTo>
                  <a:cubicBezTo>
                    <a:pt x="536658" y="98936"/>
                    <a:pt x="513807" y="102499"/>
                    <a:pt x="513807" y="122196"/>
                  </a:cubicBezTo>
                  <a:cubicBezTo>
                    <a:pt x="513807" y="134341"/>
                    <a:pt x="521770" y="139798"/>
                    <a:pt x="531000" y="139798"/>
                  </a:cubicBezTo>
                  <a:cubicBezTo>
                    <a:pt x="544411" y="139798"/>
                    <a:pt x="553012" y="131416"/>
                    <a:pt x="555936" y="122825"/>
                  </a:cubicBezTo>
                  <a:cubicBezTo>
                    <a:pt x="556565" y="120729"/>
                    <a:pt x="556774" y="118643"/>
                    <a:pt x="556774" y="116957"/>
                  </a:cubicBezTo>
                  <a:lnTo>
                    <a:pt x="556774" y="99355"/>
                  </a:lnTo>
                  <a:close/>
                  <a:moveTo>
                    <a:pt x="727777" y="2315"/>
                  </a:moveTo>
                  <a:lnTo>
                    <a:pt x="727777" y="124920"/>
                  </a:lnTo>
                  <a:cubicBezTo>
                    <a:pt x="727777" y="133922"/>
                    <a:pt x="728196" y="144189"/>
                    <a:pt x="728615" y="151114"/>
                  </a:cubicBezTo>
                  <a:lnTo>
                    <a:pt x="712260" y="151114"/>
                  </a:lnTo>
                  <a:lnTo>
                    <a:pt x="711422" y="133502"/>
                  </a:lnTo>
                  <a:lnTo>
                    <a:pt x="710803" y="133502"/>
                  </a:lnTo>
                  <a:cubicBezTo>
                    <a:pt x="705355" y="144818"/>
                    <a:pt x="693191" y="153419"/>
                    <a:pt x="676637" y="153419"/>
                  </a:cubicBezTo>
                  <a:cubicBezTo>
                    <a:pt x="652120" y="153419"/>
                    <a:pt x="633041" y="132664"/>
                    <a:pt x="633041" y="101860"/>
                  </a:cubicBezTo>
                  <a:cubicBezTo>
                    <a:pt x="632841" y="68123"/>
                    <a:pt x="654006" y="47577"/>
                    <a:pt x="678523" y="47577"/>
                  </a:cubicBezTo>
                  <a:cubicBezTo>
                    <a:pt x="694239" y="47577"/>
                    <a:pt x="704517" y="54921"/>
                    <a:pt x="709117" y="62875"/>
                  </a:cubicBezTo>
                  <a:lnTo>
                    <a:pt x="709536" y="62875"/>
                  </a:lnTo>
                  <a:lnTo>
                    <a:pt x="709536" y="2315"/>
                  </a:lnTo>
                  <a:lnTo>
                    <a:pt x="727777" y="2315"/>
                  </a:lnTo>
                  <a:close/>
                  <a:moveTo>
                    <a:pt x="709536" y="90964"/>
                  </a:moveTo>
                  <a:cubicBezTo>
                    <a:pt x="709536" y="88668"/>
                    <a:pt x="709336" y="85525"/>
                    <a:pt x="708698" y="83220"/>
                  </a:cubicBezTo>
                  <a:cubicBezTo>
                    <a:pt x="705974" y="71695"/>
                    <a:pt x="695916" y="62046"/>
                    <a:pt x="682085" y="62046"/>
                  </a:cubicBezTo>
                  <a:cubicBezTo>
                    <a:pt x="663007" y="62046"/>
                    <a:pt x="651701" y="78819"/>
                    <a:pt x="651701" y="101032"/>
                  </a:cubicBezTo>
                  <a:cubicBezTo>
                    <a:pt x="651701" y="121568"/>
                    <a:pt x="661968" y="138541"/>
                    <a:pt x="681666" y="138541"/>
                  </a:cubicBezTo>
                  <a:cubicBezTo>
                    <a:pt x="694030" y="138541"/>
                    <a:pt x="705345" y="130159"/>
                    <a:pt x="708698" y="116529"/>
                  </a:cubicBezTo>
                  <a:cubicBezTo>
                    <a:pt x="709327" y="114014"/>
                    <a:pt x="709536" y="111509"/>
                    <a:pt x="709536" y="108566"/>
                  </a:cubicBezTo>
                  <a:lnTo>
                    <a:pt x="709536" y="90964"/>
                  </a:lnTo>
                  <a:close/>
                  <a:moveTo>
                    <a:pt x="764648" y="103756"/>
                  </a:moveTo>
                  <a:cubicBezTo>
                    <a:pt x="765067" y="128692"/>
                    <a:pt x="780783" y="138960"/>
                    <a:pt x="799433" y="138960"/>
                  </a:cubicBezTo>
                  <a:cubicBezTo>
                    <a:pt x="812644" y="138960"/>
                    <a:pt x="820817" y="136655"/>
                    <a:pt x="827523" y="133721"/>
                  </a:cubicBezTo>
                  <a:lnTo>
                    <a:pt x="830875" y="146923"/>
                  </a:lnTo>
                  <a:cubicBezTo>
                    <a:pt x="824379" y="149866"/>
                    <a:pt x="813064" y="153429"/>
                    <a:pt x="796928" y="153429"/>
                  </a:cubicBezTo>
                  <a:cubicBezTo>
                    <a:pt x="765705" y="153429"/>
                    <a:pt x="747055" y="132674"/>
                    <a:pt x="747055" y="102079"/>
                  </a:cubicBezTo>
                  <a:cubicBezTo>
                    <a:pt x="747055" y="71476"/>
                    <a:pt x="765077" y="47577"/>
                    <a:pt x="794623" y="47577"/>
                  </a:cubicBezTo>
                  <a:cubicBezTo>
                    <a:pt x="827951" y="47577"/>
                    <a:pt x="836533" y="76505"/>
                    <a:pt x="836533" y="95155"/>
                  </a:cubicBezTo>
                  <a:cubicBezTo>
                    <a:pt x="836533" y="98927"/>
                    <a:pt x="836333" y="101660"/>
                    <a:pt x="835914" y="103746"/>
                  </a:cubicBezTo>
                  <a:lnTo>
                    <a:pt x="764648" y="103746"/>
                  </a:lnTo>
                  <a:close/>
                  <a:moveTo>
                    <a:pt x="818712" y="90545"/>
                  </a:moveTo>
                  <a:cubicBezTo>
                    <a:pt x="818921" y="79019"/>
                    <a:pt x="813892" y="60789"/>
                    <a:pt x="793137" y="60789"/>
                  </a:cubicBezTo>
                  <a:cubicBezTo>
                    <a:pt x="774287" y="60789"/>
                    <a:pt x="766315" y="77762"/>
                    <a:pt x="764848" y="90545"/>
                  </a:cubicBezTo>
                  <a:lnTo>
                    <a:pt x="818712" y="90545"/>
                  </a:lnTo>
                  <a:close/>
                </a:path>
              </a:pathLst>
            </a:custGeom>
            <a:solidFill>
              <a:schemeClr val="bg1"/>
            </a:solidFill>
            <a:ln w="9525" cap="flat">
              <a:noFill/>
              <a:prstDash val="solid"/>
              <a:miter/>
            </a:ln>
          </p:spPr>
          <p:txBody>
            <a:bodyPr rtlCol="0" anchor="ctr"/>
            <a:lstStyle/>
            <a:p>
              <a:endParaRPr lang="es-CR"/>
            </a:p>
          </p:txBody>
        </p:sp>
        <p:sp>
          <p:nvSpPr>
            <p:cNvPr id="33" name="Forma libre: forma 32">
              <a:extLst>
                <a:ext uri="{FF2B5EF4-FFF2-40B4-BE49-F238E27FC236}">
                  <a16:creationId xmlns:a16="http://schemas.microsoft.com/office/drawing/2014/main" id="{F0A54C3F-F115-83BE-232C-0AE894E8D859}"/>
                </a:ext>
              </a:extLst>
            </p:cNvPr>
            <p:cNvSpPr/>
            <p:nvPr/>
          </p:nvSpPr>
          <p:spPr>
            <a:xfrm>
              <a:off x="4969552" y="6362607"/>
              <a:ext cx="2260434" cy="153409"/>
            </a:xfrm>
            <a:custGeom>
              <a:avLst/>
              <a:gdLst>
                <a:gd name="connsiteX0" fmla="*/ 0 w 2260434"/>
                <a:gd name="connsiteY0" fmla="*/ 11735 h 153409"/>
                <a:gd name="connsiteX1" fmla="*/ 43167 w 2260434"/>
                <a:gd name="connsiteY1" fmla="*/ 8801 h 153409"/>
                <a:gd name="connsiteX2" fmla="*/ 86344 w 2260434"/>
                <a:gd name="connsiteY2" fmla="*/ 20117 h 153409"/>
                <a:gd name="connsiteX3" fmla="*/ 101432 w 2260434"/>
                <a:gd name="connsiteY3" fmla="*/ 52816 h 153409"/>
                <a:gd name="connsiteX4" fmla="*/ 88440 w 2260434"/>
                <a:gd name="connsiteY4" fmla="*/ 86354 h 153409"/>
                <a:gd name="connsiteX5" fmla="*/ 42548 w 2260434"/>
                <a:gd name="connsiteY5" fmla="*/ 101232 h 153409"/>
                <a:gd name="connsiteX6" fmla="*/ 31642 w 2260434"/>
                <a:gd name="connsiteY6" fmla="*/ 100394 h 153409"/>
                <a:gd name="connsiteX7" fmla="*/ 31642 w 2260434"/>
                <a:gd name="connsiteY7" fmla="*/ 151114 h 153409"/>
                <a:gd name="connsiteX8" fmla="*/ 0 w 2260434"/>
                <a:gd name="connsiteY8" fmla="*/ 151114 h 153409"/>
                <a:gd name="connsiteX9" fmla="*/ 0 w 2260434"/>
                <a:gd name="connsiteY9" fmla="*/ 11735 h 153409"/>
                <a:gd name="connsiteX10" fmla="*/ 31652 w 2260434"/>
                <a:gd name="connsiteY10" fmla="*/ 75867 h 153409"/>
                <a:gd name="connsiteX11" fmla="*/ 42339 w 2260434"/>
                <a:gd name="connsiteY11" fmla="*/ 76705 h 153409"/>
                <a:gd name="connsiteX12" fmla="*/ 69799 w 2260434"/>
                <a:gd name="connsiteY12" fmla="*/ 53864 h 153409"/>
                <a:gd name="connsiteX13" fmla="*/ 44644 w 2260434"/>
                <a:gd name="connsiteY13" fmla="*/ 33109 h 153409"/>
                <a:gd name="connsiteX14" fmla="*/ 31652 w 2260434"/>
                <a:gd name="connsiteY14" fmla="*/ 34157 h 153409"/>
                <a:gd name="connsiteX15" fmla="*/ 31652 w 2260434"/>
                <a:gd name="connsiteY15" fmla="*/ 75867 h 153409"/>
                <a:gd name="connsiteX16" fmla="*/ 114414 w 2260434"/>
                <a:gd name="connsiteY16" fmla="*/ 2305 h 153409"/>
                <a:gd name="connsiteX17" fmla="*/ 146275 w 2260434"/>
                <a:gd name="connsiteY17" fmla="*/ 2305 h 153409"/>
                <a:gd name="connsiteX18" fmla="*/ 146275 w 2260434"/>
                <a:gd name="connsiteY18" fmla="*/ 151114 h 153409"/>
                <a:gd name="connsiteX19" fmla="*/ 114414 w 2260434"/>
                <a:gd name="connsiteY19" fmla="*/ 151114 h 153409"/>
                <a:gd name="connsiteX20" fmla="*/ 114414 w 2260434"/>
                <a:gd name="connsiteY20" fmla="*/ 2305 h 153409"/>
                <a:gd name="connsiteX21" fmla="*/ 251050 w 2260434"/>
                <a:gd name="connsiteY21" fmla="*/ 126378 h 153409"/>
                <a:gd name="connsiteX22" fmla="*/ 252736 w 2260434"/>
                <a:gd name="connsiteY22" fmla="*/ 151114 h 153409"/>
                <a:gd name="connsiteX23" fmla="*/ 224018 w 2260434"/>
                <a:gd name="connsiteY23" fmla="*/ 151114 h 153409"/>
                <a:gd name="connsiteX24" fmla="*/ 222133 w 2260434"/>
                <a:gd name="connsiteY24" fmla="*/ 140837 h 153409"/>
                <a:gd name="connsiteX25" fmla="*/ 221504 w 2260434"/>
                <a:gd name="connsiteY25" fmla="*/ 140837 h 153409"/>
                <a:gd name="connsiteX26" fmla="*/ 192167 w 2260434"/>
                <a:gd name="connsiteY26" fmla="*/ 153410 h 153409"/>
                <a:gd name="connsiteX27" fmla="*/ 159048 w 2260434"/>
                <a:gd name="connsiteY27" fmla="*/ 121977 h 153409"/>
                <a:gd name="connsiteX28" fmla="*/ 219199 w 2260434"/>
                <a:gd name="connsiteY28" fmla="*/ 82782 h 153409"/>
                <a:gd name="connsiteX29" fmla="*/ 219199 w 2260434"/>
                <a:gd name="connsiteY29" fmla="*/ 81524 h 153409"/>
                <a:gd name="connsiteX30" fmla="*/ 200539 w 2260434"/>
                <a:gd name="connsiteY30" fmla="*/ 68113 h 153409"/>
                <a:gd name="connsiteX31" fmla="*/ 172250 w 2260434"/>
                <a:gd name="connsiteY31" fmla="*/ 75867 h 153409"/>
                <a:gd name="connsiteX32" fmla="*/ 166383 w 2260434"/>
                <a:gd name="connsiteY32" fmla="*/ 55331 h 153409"/>
                <a:gd name="connsiteX33" fmla="*/ 206207 w 2260434"/>
                <a:gd name="connsiteY33" fmla="*/ 46101 h 153409"/>
                <a:gd name="connsiteX34" fmla="*/ 251050 w 2260434"/>
                <a:gd name="connsiteY34" fmla="*/ 90535 h 153409"/>
                <a:gd name="connsiteX35" fmla="*/ 251050 w 2260434"/>
                <a:gd name="connsiteY35" fmla="*/ 126378 h 153409"/>
                <a:gd name="connsiteX36" fmla="*/ 220237 w 2260434"/>
                <a:gd name="connsiteY36" fmla="*/ 102699 h 153409"/>
                <a:gd name="connsiteX37" fmla="*/ 190481 w 2260434"/>
                <a:gd name="connsiteY37" fmla="*/ 118834 h 153409"/>
                <a:gd name="connsiteX38" fmla="*/ 203054 w 2260434"/>
                <a:gd name="connsiteY38" fmla="*/ 130988 h 153409"/>
                <a:gd name="connsiteX39" fmla="*/ 219608 w 2260434"/>
                <a:gd name="connsiteY39" fmla="*/ 119253 h 153409"/>
                <a:gd name="connsiteX40" fmla="*/ 220228 w 2260434"/>
                <a:gd name="connsiteY40" fmla="*/ 113805 h 153409"/>
                <a:gd name="connsiteX41" fmla="*/ 220228 w 2260434"/>
                <a:gd name="connsiteY41" fmla="*/ 102699 h 153409"/>
                <a:gd name="connsiteX42" fmla="*/ 270110 w 2260434"/>
                <a:gd name="connsiteY42" fmla="*/ 81315 h 153409"/>
                <a:gd name="connsiteX43" fmla="*/ 269272 w 2260434"/>
                <a:gd name="connsiteY43" fmla="*/ 48616 h 153409"/>
                <a:gd name="connsiteX44" fmla="*/ 296932 w 2260434"/>
                <a:gd name="connsiteY44" fmla="*/ 48616 h 153409"/>
                <a:gd name="connsiteX45" fmla="*/ 298399 w 2260434"/>
                <a:gd name="connsiteY45" fmla="*/ 62865 h 153409"/>
                <a:gd name="connsiteX46" fmla="*/ 299018 w 2260434"/>
                <a:gd name="connsiteY46" fmla="*/ 62865 h 153409"/>
                <a:gd name="connsiteX47" fmla="*/ 330670 w 2260434"/>
                <a:gd name="connsiteY47" fmla="*/ 46311 h 153409"/>
                <a:gd name="connsiteX48" fmla="*/ 367351 w 2260434"/>
                <a:gd name="connsiteY48" fmla="*/ 90535 h 153409"/>
                <a:gd name="connsiteX49" fmla="*/ 367351 w 2260434"/>
                <a:gd name="connsiteY49" fmla="*/ 151105 h 153409"/>
                <a:gd name="connsiteX50" fmla="*/ 335490 w 2260434"/>
                <a:gd name="connsiteY50" fmla="*/ 151105 h 153409"/>
                <a:gd name="connsiteX51" fmla="*/ 335490 w 2260434"/>
                <a:gd name="connsiteY51" fmla="*/ 94307 h 153409"/>
                <a:gd name="connsiteX52" fmla="*/ 319354 w 2260434"/>
                <a:gd name="connsiteY52" fmla="*/ 72085 h 153409"/>
                <a:gd name="connsiteX53" fmla="*/ 303009 w 2260434"/>
                <a:gd name="connsiteY53" fmla="*/ 84039 h 153409"/>
                <a:gd name="connsiteX54" fmla="*/ 301962 w 2260434"/>
                <a:gd name="connsiteY54" fmla="*/ 92002 h 153409"/>
                <a:gd name="connsiteX55" fmla="*/ 301962 w 2260434"/>
                <a:gd name="connsiteY55" fmla="*/ 151105 h 153409"/>
                <a:gd name="connsiteX56" fmla="*/ 270100 w 2260434"/>
                <a:gd name="connsiteY56" fmla="*/ 151105 h 153409"/>
                <a:gd name="connsiteX57" fmla="*/ 270100 w 2260434"/>
                <a:gd name="connsiteY57" fmla="*/ 81315 h 153409"/>
                <a:gd name="connsiteX58" fmla="*/ 419519 w 2260434"/>
                <a:gd name="connsiteY58" fmla="*/ 20117 h 153409"/>
                <a:gd name="connsiteX59" fmla="*/ 402326 w 2260434"/>
                <a:gd name="connsiteY59" fmla="*/ 36052 h 153409"/>
                <a:gd name="connsiteX60" fmla="*/ 385782 w 2260434"/>
                <a:gd name="connsiteY60" fmla="*/ 20117 h 153409"/>
                <a:gd name="connsiteX61" fmla="*/ 402755 w 2260434"/>
                <a:gd name="connsiteY61" fmla="*/ 4191 h 153409"/>
                <a:gd name="connsiteX62" fmla="*/ 419519 w 2260434"/>
                <a:gd name="connsiteY62" fmla="*/ 20117 h 153409"/>
                <a:gd name="connsiteX63" fmla="*/ 386620 w 2260434"/>
                <a:gd name="connsiteY63" fmla="*/ 151114 h 153409"/>
                <a:gd name="connsiteX64" fmla="*/ 386620 w 2260434"/>
                <a:gd name="connsiteY64" fmla="*/ 48625 h 153409"/>
                <a:gd name="connsiteX65" fmla="*/ 418471 w 2260434"/>
                <a:gd name="connsiteY65" fmla="*/ 48625 h 153409"/>
                <a:gd name="connsiteX66" fmla="*/ 418471 w 2260434"/>
                <a:gd name="connsiteY66" fmla="*/ 151114 h 153409"/>
                <a:gd name="connsiteX67" fmla="*/ 386620 w 2260434"/>
                <a:gd name="connsiteY67" fmla="*/ 151114 h 153409"/>
                <a:gd name="connsiteX68" fmla="*/ 441522 w 2260434"/>
                <a:gd name="connsiteY68" fmla="*/ 151114 h 153409"/>
                <a:gd name="connsiteX69" fmla="*/ 441522 w 2260434"/>
                <a:gd name="connsiteY69" fmla="*/ 72095 h 153409"/>
                <a:gd name="connsiteX70" fmla="*/ 427901 w 2260434"/>
                <a:gd name="connsiteY70" fmla="*/ 72095 h 153409"/>
                <a:gd name="connsiteX71" fmla="*/ 427901 w 2260434"/>
                <a:gd name="connsiteY71" fmla="*/ 48625 h 153409"/>
                <a:gd name="connsiteX72" fmla="*/ 441522 w 2260434"/>
                <a:gd name="connsiteY72" fmla="*/ 48625 h 153409"/>
                <a:gd name="connsiteX73" fmla="*/ 441522 w 2260434"/>
                <a:gd name="connsiteY73" fmla="*/ 44434 h 153409"/>
                <a:gd name="connsiteX74" fmla="*/ 494967 w 2260434"/>
                <a:gd name="connsiteY74" fmla="*/ 0 h 153409"/>
                <a:gd name="connsiteX75" fmla="*/ 525142 w 2260434"/>
                <a:gd name="connsiteY75" fmla="*/ 6287 h 153409"/>
                <a:gd name="connsiteX76" fmla="*/ 519065 w 2260434"/>
                <a:gd name="connsiteY76" fmla="*/ 30394 h 153409"/>
                <a:gd name="connsiteX77" fmla="*/ 495805 w 2260434"/>
                <a:gd name="connsiteY77" fmla="*/ 25146 h 153409"/>
                <a:gd name="connsiteX78" fmla="*/ 473164 w 2260434"/>
                <a:gd name="connsiteY78" fmla="*/ 45063 h 153409"/>
                <a:gd name="connsiteX79" fmla="*/ 473164 w 2260434"/>
                <a:gd name="connsiteY79" fmla="*/ 48625 h 153409"/>
                <a:gd name="connsiteX80" fmla="*/ 535410 w 2260434"/>
                <a:gd name="connsiteY80" fmla="*/ 48625 h 153409"/>
                <a:gd name="connsiteX81" fmla="*/ 535410 w 2260434"/>
                <a:gd name="connsiteY81" fmla="*/ 151114 h 153409"/>
                <a:gd name="connsiteX82" fmla="*/ 503549 w 2260434"/>
                <a:gd name="connsiteY82" fmla="*/ 151114 h 153409"/>
                <a:gd name="connsiteX83" fmla="*/ 503549 w 2260434"/>
                <a:gd name="connsiteY83" fmla="*/ 72095 h 153409"/>
                <a:gd name="connsiteX84" fmla="*/ 473373 w 2260434"/>
                <a:gd name="connsiteY84" fmla="*/ 72095 h 153409"/>
                <a:gd name="connsiteX85" fmla="*/ 473373 w 2260434"/>
                <a:gd name="connsiteY85" fmla="*/ 151114 h 153409"/>
                <a:gd name="connsiteX86" fmla="*/ 441522 w 2260434"/>
                <a:gd name="connsiteY86" fmla="*/ 151114 h 153409"/>
                <a:gd name="connsiteX87" fmla="*/ 631593 w 2260434"/>
                <a:gd name="connsiteY87" fmla="*/ 148380 h 153409"/>
                <a:gd name="connsiteX88" fmla="*/ 603094 w 2260434"/>
                <a:gd name="connsiteY88" fmla="*/ 153200 h 153409"/>
                <a:gd name="connsiteX89" fmla="*/ 548811 w 2260434"/>
                <a:gd name="connsiteY89" fmla="*/ 100803 h 153409"/>
                <a:gd name="connsiteX90" fmla="*/ 607495 w 2260434"/>
                <a:gd name="connsiteY90" fmla="*/ 46311 h 153409"/>
                <a:gd name="connsiteX91" fmla="*/ 631812 w 2260434"/>
                <a:gd name="connsiteY91" fmla="*/ 50292 h 153409"/>
                <a:gd name="connsiteX92" fmla="*/ 626783 w 2260434"/>
                <a:gd name="connsiteY92" fmla="*/ 73971 h 153409"/>
                <a:gd name="connsiteX93" fmla="*/ 608971 w 2260434"/>
                <a:gd name="connsiteY93" fmla="*/ 70828 h 153409"/>
                <a:gd name="connsiteX94" fmla="*/ 581511 w 2260434"/>
                <a:gd name="connsiteY94" fmla="*/ 99546 h 153409"/>
                <a:gd name="connsiteX95" fmla="*/ 609591 w 2260434"/>
                <a:gd name="connsiteY95" fmla="*/ 128264 h 153409"/>
                <a:gd name="connsiteX96" fmla="*/ 627831 w 2260434"/>
                <a:gd name="connsiteY96" fmla="*/ 124901 h 153409"/>
                <a:gd name="connsiteX97" fmla="*/ 631593 w 2260434"/>
                <a:gd name="connsiteY97" fmla="*/ 148380 h 153409"/>
                <a:gd name="connsiteX98" fmla="*/ 729034 w 2260434"/>
                <a:gd name="connsiteY98" fmla="*/ 126378 h 153409"/>
                <a:gd name="connsiteX99" fmla="*/ 730710 w 2260434"/>
                <a:gd name="connsiteY99" fmla="*/ 151114 h 153409"/>
                <a:gd name="connsiteX100" fmla="*/ 701993 w 2260434"/>
                <a:gd name="connsiteY100" fmla="*/ 151114 h 153409"/>
                <a:gd name="connsiteX101" fmla="*/ 700107 w 2260434"/>
                <a:gd name="connsiteY101" fmla="*/ 140837 h 153409"/>
                <a:gd name="connsiteX102" fmla="*/ 699487 w 2260434"/>
                <a:gd name="connsiteY102" fmla="*/ 140837 h 153409"/>
                <a:gd name="connsiteX103" fmla="*/ 670150 w 2260434"/>
                <a:gd name="connsiteY103" fmla="*/ 153410 h 153409"/>
                <a:gd name="connsiteX104" fmla="*/ 637032 w 2260434"/>
                <a:gd name="connsiteY104" fmla="*/ 121977 h 153409"/>
                <a:gd name="connsiteX105" fmla="*/ 697173 w 2260434"/>
                <a:gd name="connsiteY105" fmla="*/ 82782 h 153409"/>
                <a:gd name="connsiteX106" fmla="*/ 697173 w 2260434"/>
                <a:gd name="connsiteY106" fmla="*/ 81524 h 153409"/>
                <a:gd name="connsiteX107" fmla="*/ 678523 w 2260434"/>
                <a:gd name="connsiteY107" fmla="*/ 68113 h 153409"/>
                <a:gd name="connsiteX108" fmla="*/ 650224 w 2260434"/>
                <a:gd name="connsiteY108" fmla="*/ 75867 h 153409"/>
                <a:gd name="connsiteX109" fmla="*/ 644357 w 2260434"/>
                <a:gd name="connsiteY109" fmla="*/ 55331 h 153409"/>
                <a:gd name="connsiteX110" fmla="*/ 684181 w 2260434"/>
                <a:gd name="connsiteY110" fmla="*/ 46101 h 153409"/>
                <a:gd name="connsiteX111" fmla="*/ 729034 w 2260434"/>
                <a:gd name="connsiteY111" fmla="*/ 90535 h 153409"/>
                <a:gd name="connsiteX112" fmla="*/ 729034 w 2260434"/>
                <a:gd name="connsiteY112" fmla="*/ 126378 h 153409"/>
                <a:gd name="connsiteX113" fmla="*/ 698230 w 2260434"/>
                <a:gd name="connsiteY113" fmla="*/ 102699 h 153409"/>
                <a:gd name="connsiteX114" fmla="*/ 668465 w 2260434"/>
                <a:gd name="connsiteY114" fmla="*/ 118834 h 153409"/>
                <a:gd name="connsiteX115" fmla="*/ 681038 w 2260434"/>
                <a:gd name="connsiteY115" fmla="*/ 130988 h 153409"/>
                <a:gd name="connsiteX116" fmla="*/ 697592 w 2260434"/>
                <a:gd name="connsiteY116" fmla="*/ 119253 h 153409"/>
                <a:gd name="connsiteX117" fmla="*/ 698221 w 2260434"/>
                <a:gd name="connsiteY117" fmla="*/ 113805 h 153409"/>
                <a:gd name="connsiteX118" fmla="*/ 698221 w 2260434"/>
                <a:gd name="connsiteY118" fmla="*/ 102699 h 153409"/>
                <a:gd name="connsiteX119" fmla="*/ 825008 w 2260434"/>
                <a:gd name="connsiteY119" fmla="*/ 148380 h 153409"/>
                <a:gd name="connsiteX120" fmla="*/ 796509 w 2260434"/>
                <a:gd name="connsiteY120" fmla="*/ 153200 h 153409"/>
                <a:gd name="connsiteX121" fmla="*/ 742236 w 2260434"/>
                <a:gd name="connsiteY121" fmla="*/ 100803 h 153409"/>
                <a:gd name="connsiteX122" fmla="*/ 800910 w 2260434"/>
                <a:gd name="connsiteY122" fmla="*/ 46311 h 153409"/>
                <a:gd name="connsiteX123" fmla="*/ 825227 w 2260434"/>
                <a:gd name="connsiteY123" fmla="*/ 50292 h 153409"/>
                <a:gd name="connsiteX124" fmla="*/ 820198 w 2260434"/>
                <a:gd name="connsiteY124" fmla="*/ 73971 h 153409"/>
                <a:gd name="connsiteX125" fmla="*/ 802386 w 2260434"/>
                <a:gd name="connsiteY125" fmla="*/ 70828 h 153409"/>
                <a:gd name="connsiteX126" fmla="*/ 774935 w 2260434"/>
                <a:gd name="connsiteY126" fmla="*/ 99546 h 153409"/>
                <a:gd name="connsiteX127" fmla="*/ 803015 w 2260434"/>
                <a:gd name="connsiteY127" fmla="*/ 128264 h 153409"/>
                <a:gd name="connsiteX128" fmla="*/ 821246 w 2260434"/>
                <a:gd name="connsiteY128" fmla="*/ 124901 h 153409"/>
                <a:gd name="connsiteX129" fmla="*/ 825008 w 2260434"/>
                <a:gd name="connsiteY129" fmla="*/ 148380 h 153409"/>
                <a:gd name="connsiteX130" fmla="*/ 869213 w 2260434"/>
                <a:gd name="connsiteY130" fmla="*/ 20117 h 153409"/>
                <a:gd name="connsiteX131" fmla="*/ 852030 w 2260434"/>
                <a:gd name="connsiteY131" fmla="*/ 36052 h 153409"/>
                <a:gd name="connsiteX132" fmla="*/ 835476 w 2260434"/>
                <a:gd name="connsiteY132" fmla="*/ 20117 h 153409"/>
                <a:gd name="connsiteX133" fmla="*/ 852449 w 2260434"/>
                <a:gd name="connsiteY133" fmla="*/ 4191 h 153409"/>
                <a:gd name="connsiteX134" fmla="*/ 869213 w 2260434"/>
                <a:gd name="connsiteY134" fmla="*/ 20117 h 153409"/>
                <a:gd name="connsiteX135" fmla="*/ 836314 w 2260434"/>
                <a:gd name="connsiteY135" fmla="*/ 151114 h 153409"/>
                <a:gd name="connsiteX136" fmla="*/ 836314 w 2260434"/>
                <a:gd name="connsiteY136" fmla="*/ 48625 h 153409"/>
                <a:gd name="connsiteX137" fmla="*/ 868175 w 2260434"/>
                <a:gd name="connsiteY137" fmla="*/ 48625 h 153409"/>
                <a:gd name="connsiteX138" fmla="*/ 868175 w 2260434"/>
                <a:gd name="connsiteY138" fmla="*/ 151114 h 153409"/>
                <a:gd name="connsiteX139" fmla="*/ 836314 w 2260434"/>
                <a:gd name="connsiteY139" fmla="*/ 151114 h 153409"/>
                <a:gd name="connsiteX140" fmla="*/ 988667 w 2260434"/>
                <a:gd name="connsiteY140" fmla="*/ 98717 h 153409"/>
                <a:gd name="connsiteX141" fmla="*/ 934593 w 2260434"/>
                <a:gd name="connsiteY141" fmla="*/ 153410 h 153409"/>
                <a:gd name="connsiteX142" fmla="*/ 881577 w 2260434"/>
                <a:gd name="connsiteY142" fmla="*/ 100594 h 153409"/>
                <a:gd name="connsiteX143" fmla="*/ 936489 w 2260434"/>
                <a:gd name="connsiteY143" fmla="*/ 46101 h 153409"/>
                <a:gd name="connsiteX144" fmla="*/ 988667 w 2260434"/>
                <a:gd name="connsiteY144" fmla="*/ 98717 h 153409"/>
                <a:gd name="connsiteX145" fmla="*/ 914476 w 2260434"/>
                <a:gd name="connsiteY145" fmla="*/ 99755 h 153409"/>
                <a:gd name="connsiteX146" fmla="*/ 935431 w 2260434"/>
                <a:gd name="connsiteY146" fmla="*/ 130559 h 153409"/>
                <a:gd name="connsiteX147" fmla="*/ 955767 w 2260434"/>
                <a:gd name="connsiteY147" fmla="*/ 99546 h 153409"/>
                <a:gd name="connsiteX148" fmla="*/ 935431 w 2260434"/>
                <a:gd name="connsiteY148" fmla="*/ 68942 h 153409"/>
                <a:gd name="connsiteX149" fmla="*/ 914476 w 2260434"/>
                <a:gd name="connsiteY149" fmla="*/ 99755 h 153409"/>
                <a:gd name="connsiteX150" fmla="*/ 968340 w 2260434"/>
                <a:gd name="connsiteY150" fmla="*/ 3981 h 153409"/>
                <a:gd name="connsiteX151" fmla="*/ 942765 w 2260434"/>
                <a:gd name="connsiteY151" fmla="*/ 35833 h 153409"/>
                <a:gd name="connsiteX152" fmla="*/ 920972 w 2260434"/>
                <a:gd name="connsiteY152" fmla="*/ 35833 h 153409"/>
                <a:gd name="connsiteX153" fmla="*/ 938994 w 2260434"/>
                <a:gd name="connsiteY153" fmla="*/ 3981 h 153409"/>
                <a:gd name="connsiteX154" fmla="*/ 968340 w 2260434"/>
                <a:gd name="connsiteY154" fmla="*/ 3981 h 153409"/>
                <a:gd name="connsiteX155" fmla="*/ 1002059 w 2260434"/>
                <a:gd name="connsiteY155" fmla="*/ 81315 h 153409"/>
                <a:gd name="connsiteX156" fmla="*/ 1001220 w 2260434"/>
                <a:gd name="connsiteY156" fmla="*/ 48616 h 153409"/>
                <a:gd name="connsiteX157" fmla="*/ 1028881 w 2260434"/>
                <a:gd name="connsiteY157" fmla="*/ 48616 h 153409"/>
                <a:gd name="connsiteX158" fmla="*/ 1030348 w 2260434"/>
                <a:gd name="connsiteY158" fmla="*/ 62865 h 153409"/>
                <a:gd name="connsiteX159" fmla="*/ 1030977 w 2260434"/>
                <a:gd name="connsiteY159" fmla="*/ 62865 h 153409"/>
                <a:gd name="connsiteX160" fmla="*/ 1062619 w 2260434"/>
                <a:gd name="connsiteY160" fmla="*/ 46311 h 153409"/>
                <a:gd name="connsiteX161" fmla="*/ 1099299 w 2260434"/>
                <a:gd name="connsiteY161" fmla="*/ 90535 h 153409"/>
                <a:gd name="connsiteX162" fmla="*/ 1099299 w 2260434"/>
                <a:gd name="connsiteY162" fmla="*/ 151105 h 153409"/>
                <a:gd name="connsiteX163" fmla="*/ 1067438 w 2260434"/>
                <a:gd name="connsiteY163" fmla="*/ 151105 h 153409"/>
                <a:gd name="connsiteX164" fmla="*/ 1067438 w 2260434"/>
                <a:gd name="connsiteY164" fmla="*/ 94307 h 153409"/>
                <a:gd name="connsiteX165" fmla="*/ 1051303 w 2260434"/>
                <a:gd name="connsiteY165" fmla="*/ 72085 h 153409"/>
                <a:gd name="connsiteX166" fmla="*/ 1034958 w 2260434"/>
                <a:gd name="connsiteY166" fmla="*/ 84039 h 153409"/>
                <a:gd name="connsiteX167" fmla="*/ 1033910 w 2260434"/>
                <a:gd name="connsiteY167" fmla="*/ 92002 h 153409"/>
                <a:gd name="connsiteX168" fmla="*/ 1033910 w 2260434"/>
                <a:gd name="connsiteY168" fmla="*/ 151105 h 153409"/>
                <a:gd name="connsiteX169" fmla="*/ 1002049 w 2260434"/>
                <a:gd name="connsiteY169" fmla="*/ 151105 h 153409"/>
                <a:gd name="connsiteX170" fmla="*/ 1002049 w 2260434"/>
                <a:gd name="connsiteY170" fmla="*/ 81315 h 153409"/>
                <a:gd name="connsiteX171" fmla="*/ 1187520 w 2260434"/>
                <a:gd name="connsiteY171" fmla="*/ 9839 h 153409"/>
                <a:gd name="connsiteX172" fmla="*/ 1187520 w 2260434"/>
                <a:gd name="connsiteY172" fmla="*/ 90954 h 153409"/>
                <a:gd name="connsiteX173" fmla="*/ 1213095 w 2260434"/>
                <a:gd name="connsiteY173" fmla="*/ 127845 h 153409"/>
                <a:gd name="connsiteX174" fmla="*/ 1239088 w 2260434"/>
                <a:gd name="connsiteY174" fmla="*/ 90954 h 153409"/>
                <a:gd name="connsiteX175" fmla="*/ 1239088 w 2260434"/>
                <a:gd name="connsiteY175" fmla="*/ 9839 h 153409"/>
                <a:gd name="connsiteX176" fmla="*/ 1270940 w 2260434"/>
                <a:gd name="connsiteY176" fmla="*/ 9839 h 153409"/>
                <a:gd name="connsiteX177" fmla="*/ 1270940 w 2260434"/>
                <a:gd name="connsiteY177" fmla="*/ 89059 h 153409"/>
                <a:gd name="connsiteX178" fmla="*/ 1212037 w 2260434"/>
                <a:gd name="connsiteY178" fmla="*/ 153400 h 153409"/>
                <a:gd name="connsiteX179" fmla="*/ 1155659 w 2260434"/>
                <a:gd name="connsiteY179" fmla="*/ 88640 h 153409"/>
                <a:gd name="connsiteX180" fmla="*/ 1155659 w 2260434"/>
                <a:gd name="connsiteY180" fmla="*/ 9839 h 153409"/>
                <a:gd name="connsiteX181" fmla="*/ 1187520 w 2260434"/>
                <a:gd name="connsiteY181" fmla="*/ 9839 h 153409"/>
                <a:gd name="connsiteX182" fmla="*/ 1291247 w 2260434"/>
                <a:gd name="connsiteY182" fmla="*/ 81315 h 153409"/>
                <a:gd name="connsiteX183" fmla="*/ 1290409 w 2260434"/>
                <a:gd name="connsiteY183" fmla="*/ 48616 h 153409"/>
                <a:gd name="connsiteX184" fmla="*/ 1318070 w 2260434"/>
                <a:gd name="connsiteY184" fmla="*/ 48616 h 153409"/>
                <a:gd name="connsiteX185" fmla="*/ 1319536 w 2260434"/>
                <a:gd name="connsiteY185" fmla="*/ 62865 h 153409"/>
                <a:gd name="connsiteX186" fmla="*/ 1320156 w 2260434"/>
                <a:gd name="connsiteY186" fmla="*/ 62865 h 153409"/>
                <a:gd name="connsiteX187" fmla="*/ 1351807 w 2260434"/>
                <a:gd name="connsiteY187" fmla="*/ 46311 h 153409"/>
                <a:gd name="connsiteX188" fmla="*/ 1388488 w 2260434"/>
                <a:gd name="connsiteY188" fmla="*/ 90535 h 153409"/>
                <a:gd name="connsiteX189" fmla="*/ 1388488 w 2260434"/>
                <a:gd name="connsiteY189" fmla="*/ 151105 h 153409"/>
                <a:gd name="connsiteX190" fmla="*/ 1356627 w 2260434"/>
                <a:gd name="connsiteY190" fmla="*/ 151105 h 153409"/>
                <a:gd name="connsiteX191" fmla="*/ 1356627 w 2260434"/>
                <a:gd name="connsiteY191" fmla="*/ 94307 h 153409"/>
                <a:gd name="connsiteX192" fmla="*/ 1340491 w 2260434"/>
                <a:gd name="connsiteY192" fmla="*/ 72085 h 153409"/>
                <a:gd name="connsiteX193" fmla="*/ 1324146 w 2260434"/>
                <a:gd name="connsiteY193" fmla="*/ 84039 h 153409"/>
                <a:gd name="connsiteX194" fmla="*/ 1323099 w 2260434"/>
                <a:gd name="connsiteY194" fmla="*/ 92002 h 153409"/>
                <a:gd name="connsiteX195" fmla="*/ 1323099 w 2260434"/>
                <a:gd name="connsiteY195" fmla="*/ 151105 h 153409"/>
                <a:gd name="connsiteX196" fmla="*/ 1291238 w 2260434"/>
                <a:gd name="connsiteY196" fmla="*/ 151105 h 153409"/>
                <a:gd name="connsiteX197" fmla="*/ 1291238 w 2260434"/>
                <a:gd name="connsiteY197" fmla="*/ 81315 h 153409"/>
                <a:gd name="connsiteX198" fmla="*/ 1440656 w 2260434"/>
                <a:gd name="connsiteY198" fmla="*/ 20117 h 153409"/>
                <a:gd name="connsiteX199" fmla="*/ 1423473 w 2260434"/>
                <a:gd name="connsiteY199" fmla="*/ 36052 h 153409"/>
                <a:gd name="connsiteX200" fmla="*/ 1406919 w 2260434"/>
                <a:gd name="connsiteY200" fmla="*/ 20117 h 153409"/>
                <a:gd name="connsiteX201" fmla="*/ 1423892 w 2260434"/>
                <a:gd name="connsiteY201" fmla="*/ 4191 h 153409"/>
                <a:gd name="connsiteX202" fmla="*/ 1440656 w 2260434"/>
                <a:gd name="connsiteY202" fmla="*/ 20117 h 153409"/>
                <a:gd name="connsiteX203" fmla="*/ 1407757 w 2260434"/>
                <a:gd name="connsiteY203" fmla="*/ 151114 h 153409"/>
                <a:gd name="connsiteX204" fmla="*/ 1407757 w 2260434"/>
                <a:gd name="connsiteY204" fmla="*/ 48625 h 153409"/>
                <a:gd name="connsiteX205" fmla="*/ 1439608 w 2260434"/>
                <a:gd name="connsiteY205" fmla="*/ 48625 h 153409"/>
                <a:gd name="connsiteX206" fmla="*/ 1439608 w 2260434"/>
                <a:gd name="connsiteY206" fmla="*/ 151114 h 153409"/>
                <a:gd name="connsiteX207" fmla="*/ 1407757 w 2260434"/>
                <a:gd name="connsiteY207" fmla="*/ 151114 h 153409"/>
                <a:gd name="connsiteX208" fmla="*/ 1482576 w 2260434"/>
                <a:gd name="connsiteY208" fmla="*/ 48625 h 153409"/>
                <a:gd name="connsiteX209" fmla="*/ 1496406 w 2260434"/>
                <a:gd name="connsiteY209" fmla="*/ 96193 h 153409"/>
                <a:gd name="connsiteX210" fmla="*/ 1502274 w 2260434"/>
                <a:gd name="connsiteY210" fmla="*/ 121139 h 153409"/>
                <a:gd name="connsiteX211" fmla="*/ 1502893 w 2260434"/>
                <a:gd name="connsiteY211" fmla="*/ 121139 h 153409"/>
                <a:gd name="connsiteX212" fmla="*/ 1508550 w 2260434"/>
                <a:gd name="connsiteY212" fmla="*/ 96193 h 153409"/>
                <a:gd name="connsiteX213" fmla="*/ 1521762 w 2260434"/>
                <a:gd name="connsiteY213" fmla="*/ 48625 h 153409"/>
                <a:gd name="connsiteX214" fmla="*/ 1555299 w 2260434"/>
                <a:gd name="connsiteY214" fmla="*/ 48625 h 153409"/>
                <a:gd name="connsiteX215" fmla="*/ 1517152 w 2260434"/>
                <a:gd name="connsiteY215" fmla="*/ 151114 h 153409"/>
                <a:gd name="connsiteX216" fmla="*/ 1485300 w 2260434"/>
                <a:gd name="connsiteY216" fmla="*/ 151114 h 153409"/>
                <a:gd name="connsiteX217" fmla="*/ 1447991 w 2260434"/>
                <a:gd name="connsiteY217" fmla="*/ 48625 h 153409"/>
                <a:gd name="connsiteX218" fmla="*/ 1482576 w 2260434"/>
                <a:gd name="connsiteY218" fmla="*/ 48625 h 153409"/>
                <a:gd name="connsiteX219" fmla="*/ 1585046 w 2260434"/>
                <a:gd name="connsiteY219" fmla="*/ 110023 h 153409"/>
                <a:gd name="connsiteX220" fmla="*/ 1613964 w 2260434"/>
                <a:gd name="connsiteY220" fmla="*/ 129521 h 153409"/>
                <a:gd name="connsiteX221" fmla="*/ 1642262 w 2260434"/>
                <a:gd name="connsiteY221" fmla="*/ 125120 h 153409"/>
                <a:gd name="connsiteX222" fmla="*/ 1646444 w 2260434"/>
                <a:gd name="connsiteY222" fmla="*/ 146704 h 153409"/>
                <a:gd name="connsiteX223" fmla="*/ 1609344 w 2260434"/>
                <a:gd name="connsiteY223" fmla="*/ 153210 h 153409"/>
                <a:gd name="connsiteX224" fmla="*/ 1554651 w 2260434"/>
                <a:gd name="connsiteY224" fmla="*/ 101022 h 153409"/>
                <a:gd name="connsiteX225" fmla="*/ 1606420 w 2260434"/>
                <a:gd name="connsiteY225" fmla="*/ 46320 h 153409"/>
                <a:gd name="connsiteX226" fmla="*/ 1652111 w 2260434"/>
                <a:gd name="connsiteY226" fmla="*/ 97460 h 153409"/>
                <a:gd name="connsiteX227" fmla="*/ 1651064 w 2260434"/>
                <a:gd name="connsiteY227" fmla="*/ 110023 h 153409"/>
                <a:gd name="connsiteX228" fmla="*/ 1585046 w 2260434"/>
                <a:gd name="connsiteY228" fmla="*/ 110023 h 153409"/>
                <a:gd name="connsiteX229" fmla="*/ 1622555 w 2260434"/>
                <a:gd name="connsiteY229" fmla="*/ 88230 h 153409"/>
                <a:gd name="connsiteX230" fmla="*/ 1604524 w 2260434"/>
                <a:gd name="connsiteY230" fmla="*/ 67485 h 153409"/>
                <a:gd name="connsiteX231" fmla="*/ 1584827 w 2260434"/>
                <a:gd name="connsiteY231" fmla="*/ 88230 h 153409"/>
                <a:gd name="connsiteX232" fmla="*/ 1622555 w 2260434"/>
                <a:gd name="connsiteY232" fmla="*/ 88230 h 153409"/>
                <a:gd name="connsiteX233" fmla="*/ 1664875 w 2260434"/>
                <a:gd name="connsiteY233" fmla="*/ 82363 h 153409"/>
                <a:gd name="connsiteX234" fmla="*/ 1664037 w 2260434"/>
                <a:gd name="connsiteY234" fmla="*/ 48625 h 153409"/>
                <a:gd name="connsiteX235" fmla="*/ 1691278 w 2260434"/>
                <a:gd name="connsiteY235" fmla="*/ 48625 h 153409"/>
                <a:gd name="connsiteX236" fmla="*/ 1692535 w 2260434"/>
                <a:gd name="connsiteY236" fmla="*/ 67485 h 153409"/>
                <a:gd name="connsiteX237" fmla="*/ 1693374 w 2260434"/>
                <a:gd name="connsiteY237" fmla="*/ 67485 h 153409"/>
                <a:gd name="connsiteX238" fmla="*/ 1721034 w 2260434"/>
                <a:gd name="connsiteY238" fmla="*/ 46101 h 153409"/>
                <a:gd name="connsiteX239" fmla="*/ 1727740 w 2260434"/>
                <a:gd name="connsiteY239" fmla="*/ 46730 h 153409"/>
                <a:gd name="connsiteX240" fmla="*/ 1727740 w 2260434"/>
                <a:gd name="connsiteY240" fmla="*/ 76695 h 153409"/>
                <a:gd name="connsiteX241" fmla="*/ 1719158 w 2260434"/>
                <a:gd name="connsiteY241" fmla="*/ 75857 h 153409"/>
                <a:gd name="connsiteX242" fmla="*/ 1697355 w 2260434"/>
                <a:gd name="connsiteY242" fmla="*/ 91992 h 153409"/>
                <a:gd name="connsiteX243" fmla="*/ 1696726 w 2260434"/>
                <a:gd name="connsiteY243" fmla="*/ 99117 h 153409"/>
                <a:gd name="connsiteX244" fmla="*/ 1696726 w 2260434"/>
                <a:gd name="connsiteY244" fmla="*/ 151095 h 153409"/>
                <a:gd name="connsiteX245" fmla="*/ 1664875 w 2260434"/>
                <a:gd name="connsiteY245" fmla="*/ 151095 h 153409"/>
                <a:gd name="connsiteX246" fmla="*/ 1664875 w 2260434"/>
                <a:gd name="connsiteY246" fmla="*/ 82363 h 153409"/>
                <a:gd name="connsiteX247" fmla="*/ 1738008 w 2260434"/>
                <a:gd name="connsiteY247" fmla="*/ 123434 h 153409"/>
                <a:gd name="connsiteX248" fmla="*/ 1765468 w 2260434"/>
                <a:gd name="connsiteY248" fmla="*/ 130988 h 153409"/>
                <a:gd name="connsiteX249" fmla="*/ 1779089 w 2260434"/>
                <a:gd name="connsiteY249" fmla="*/ 122596 h 153409"/>
                <a:gd name="connsiteX250" fmla="*/ 1764211 w 2260434"/>
                <a:gd name="connsiteY250" fmla="*/ 110652 h 153409"/>
                <a:gd name="connsiteX251" fmla="*/ 1734874 w 2260434"/>
                <a:gd name="connsiteY251" fmla="*/ 79848 h 153409"/>
                <a:gd name="connsiteX252" fmla="*/ 1776584 w 2260434"/>
                <a:gd name="connsiteY252" fmla="*/ 46101 h 153409"/>
                <a:gd name="connsiteX253" fmla="*/ 1805292 w 2260434"/>
                <a:gd name="connsiteY253" fmla="*/ 52188 h 153409"/>
                <a:gd name="connsiteX254" fmla="*/ 1799854 w 2260434"/>
                <a:gd name="connsiteY254" fmla="*/ 74200 h 153409"/>
                <a:gd name="connsiteX255" fmla="*/ 1777632 w 2260434"/>
                <a:gd name="connsiteY255" fmla="*/ 68332 h 153409"/>
                <a:gd name="connsiteX256" fmla="*/ 1765487 w 2260434"/>
                <a:gd name="connsiteY256" fmla="*/ 76495 h 153409"/>
                <a:gd name="connsiteX257" fmla="*/ 1782042 w 2260434"/>
                <a:gd name="connsiteY257" fmla="*/ 88449 h 153409"/>
                <a:gd name="connsiteX258" fmla="*/ 1809702 w 2260434"/>
                <a:gd name="connsiteY258" fmla="*/ 120091 h 153409"/>
                <a:gd name="connsiteX259" fmla="*/ 1765478 w 2260434"/>
                <a:gd name="connsiteY259" fmla="*/ 153410 h 153409"/>
                <a:gd name="connsiteX260" fmla="*/ 1732359 w 2260434"/>
                <a:gd name="connsiteY260" fmla="*/ 146075 h 153409"/>
                <a:gd name="connsiteX261" fmla="*/ 1738008 w 2260434"/>
                <a:gd name="connsiteY261" fmla="*/ 123434 h 153409"/>
                <a:gd name="connsiteX262" fmla="*/ 1855784 w 2260434"/>
                <a:gd name="connsiteY262" fmla="*/ 20117 h 153409"/>
                <a:gd name="connsiteX263" fmla="*/ 1838592 w 2260434"/>
                <a:gd name="connsiteY263" fmla="*/ 36052 h 153409"/>
                <a:gd name="connsiteX264" fmla="*/ 1822037 w 2260434"/>
                <a:gd name="connsiteY264" fmla="*/ 20117 h 153409"/>
                <a:gd name="connsiteX265" fmla="*/ 1839011 w 2260434"/>
                <a:gd name="connsiteY265" fmla="*/ 4191 h 153409"/>
                <a:gd name="connsiteX266" fmla="*/ 1855784 w 2260434"/>
                <a:gd name="connsiteY266" fmla="*/ 20117 h 153409"/>
                <a:gd name="connsiteX267" fmla="*/ 1822875 w 2260434"/>
                <a:gd name="connsiteY267" fmla="*/ 151114 h 153409"/>
                <a:gd name="connsiteX268" fmla="*/ 1822875 w 2260434"/>
                <a:gd name="connsiteY268" fmla="*/ 48625 h 153409"/>
                <a:gd name="connsiteX269" fmla="*/ 1854737 w 2260434"/>
                <a:gd name="connsiteY269" fmla="*/ 48625 h 153409"/>
                <a:gd name="connsiteX270" fmla="*/ 1854737 w 2260434"/>
                <a:gd name="connsiteY270" fmla="*/ 151114 h 153409"/>
                <a:gd name="connsiteX271" fmla="*/ 1822875 w 2260434"/>
                <a:gd name="connsiteY271" fmla="*/ 151114 h 153409"/>
                <a:gd name="connsiteX272" fmla="*/ 1909648 w 2260434"/>
                <a:gd name="connsiteY272" fmla="*/ 20955 h 153409"/>
                <a:gd name="connsiteX273" fmla="*/ 1909648 w 2260434"/>
                <a:gd name="connsiteY273" fmla="*/ 48616 h 153409"/>
                <a:gd name="connsiteX274" fmla="*/ 1932489 w 2260434"/>
                <a:gd name="connsiteY274" fmla="*/ 48616 h 153409"/>
                <a:gd name="connsiteX275" fmla="*/ 1932489 w 2260434"/>
                <a:gd name="connsiteY275" fmla="*/ 72085 h 153409"/>
                <a:gd name="connsiteX276" fmla="*/ 1909648 w 2260434"/>
                <a:gd name="connsiteY276" fmla="*/ 72085 h 153409"/>
                <a:gd name="connsiteX277" fmla="*/ 1909648 w 2260434"/>
                <a:gd name="connsiteY277" fmla="*/ 109185 h 153409"/>
                <a:gd name="connsiteX278" fmla="*/ 1922212 w 2260434"/>
                <a:gd name="connsiteY278" fmla="*/ 127216 h 153409"/>
                <a:gd name="connsiteX279" fmla="*/ 1931642 w 2260434"/>
                <a:gd name="connsiteY279" fmla="*/ 126378 h 153409"/>
                <a:gd name="connsiteX280" fmla="*/ 1931851 w 2260434"/>
                <a:gd name="connsiteY280" fmla="*/ 150476 h 153409"/>
                <a:gd name="connsiteX281" fmla="*/ 1911315 w 2260434"/>
                <a:gd name="connsiteY281" fmla="*/ 153200 h 153409"/>
                <a:gd name="connsiteX282" fmla="*/ 1887207 w 2260434"/>
                <a:gd name="connsiteY282" fmla="*/ 144399 h 153409"/>
                <a:gd name="connsiteX283" fmla="*/ 1878406 w 2260434"/>
                <a:gd name="connsiteY283" fmla="*/ 114005 h 153409"/>
                <a:gd name="connsiteX284" fmla="*/ 1878406 w 2260434"/>
                <a:gd name="connsiteY284" fmla="*/ 72095 h 153409"/>
                <a:gd name="connsiteX285" fmla="*/ 1864785 w 2260434"/>
                <a:gd name="connsiteY285" fmla="*/ 72095 h 153409"/>
                <a:gd name="connsiteX286" fmla="*/ 1864785 w 2260434"/>
                <a:gd name="connsiteY286" fmla="*/ 48625 h 153409"/>
                <a:gd name="connsiteX287" fmla="*/ 1878406 w 2260434"/>
                <a:gd name="connsiteY287" fmla="*/ 48625 h 153409"/>
                <a:gd name="connsiteX288" fmla="*/ 1878406 w 2260434"/>
                <a:gd name="connsiteY288" fmla="*/ 29547 h 153409"/>
                <a:gd name="connsiteX289" fmla="*/ 1909648 w 2260434"/>
                <a:gd name="connsiteY289" fmla="*/ 20955 h 153409"/>
                <a:gd name="connsiteX290" fmla="*/ 2029939 w 2260434"/>
                <a:gd name="connsiteY290" fmla="*/ 126378 h 153409"/>
                <a:gd name="connsiteX291" fmla="*/ 2031616 w 2260434"/>
                <a:gd name="connsiteY291" fmla="*/ 151114 h 153409"/>
                <a:gd name="connsiteX292" fmla="*/ 2002898 w 2260434"/>
                <a:gd name="connsiteY292" fmla="*/ 151114 h 153409"/>
                <a:gd name="connsiteX293" fmla="*/ 2001012 w 2260434"/>
                <a:gd name="connsiteY293" fmla="*/ 140837 h 153409"/>
                <a:gd name="connsiteX294" fmla="*/ 2000383 w 2260434"/>
                <a:gd name="connsiteY294" fmla="*/ 140837 h 153409"/>
                <a:gd name="connsiteX295" fmla="*/ 1971046 w 2260434"/>
                <a:gd name="connsiteY295" fmla="*/ 153410 h 153409"/>
                <a:gd name="connsiteX296" fmla="*/ 1937928 w 2260434"/>
                <a:gd name="connsiteY296" fmla="*/ 121977 h 153409"/>
                <a:gd name="connsiteX297" fmla="*/ 1998069 w 2260434"/>
                <a:gd name="connsiteY297" fmla="*/ 82782 h 153409"/>
                <a:gd name="connsiteX298" fmla="*/ 1998069 w 2260434"/>
                <a:gd name="connsiteY298" fmla="*/ 81524 h 153409"/>
                <a:gd name="connsiteX299" fmla="*/ 1979428 w 2260434"/>
                <a:gd name="connsiteY299" fmla="*/ 68113 h 153409"/>
                <a:gd name="connsiteX300" fmla="*/ 1951130 w 2260434"/>
                <a:gd name="connsiteY300" fmla="*/ 75867 h 153409"/>
                <a:gd name="connsiteX301" fmla="*/ 1945253 w 2260434"/>
                <a:gd name="connsiteY301" fmla="*/ 55331 h 153409"/>
                <a:gd name="connsiteX302" fmla="*/ 1985086 w 2260434"/>
                <a:gd name="connsiteY302" fmla="*/ 46101 h 153409"/>
                <a:gd name="connsiteX303" fmla="*/ 2029939 w 2260434"/>
                <a:gd name="connsiteY303" fmla="*/ 90535 h 153409"/>
                <a:gd name="connsiteX304" fmla="*/ 2029939 w 2260434"/>
                <a:gd name="connsiteY304" fmla="*/ 126378 h 153409"/>
                <a:gd name="connsiteX305" fmla="*/ 1999117 w 2260434"/>
                <a:gd name="connsiteY305" fmla="*/ 102699 h 153409"/>
                <a:gd name="connsiteX306" fmla="*/ 1969360 w 2260434"/>
                <a:gd name="connsiteY306" fmla="*/ 118834 h 153409"/>
                <a:gd name="connsiteX307" fmla="*/ 1981934 w 2260434"/>
                <a:gd name="connsiteY307" fmla="*/ 130988 h 153409"/>
                <a:gd name="connsiteX308" fmla="*/ 1998488 w 2260434"/>
                <a:gd name="connsiteY308" fmla="*/ 119253 h 153409"/>
                <a:gd name="connsiteX309" fmla="*/ 1999107 w 2260434"/>
                <a:gd name="connsiteY309" fmla="*/ 113805 h 153409"/>
                <a:gd name="connsiteX310" fmla="*/ 1999107 w 2260434"/>
                <a:gd name="connsiteY310" fmla="*/ 102699 h 153409"/>
                <a:gd name="connsiteX311" fmla="*/ 2048989 w 2260434"/>
                <a:gd name="connsiteY311" fmla="*/ 82363 h 153409"/>
                <a:gd name="connsiteX312" fmla="*/ 2048151 w 2260434"/>
                <a:gd name="connsiteY312" fmla="*/ 48625 h 153409"/>
                <a:gd name="connsiteX313" fmla="*/ 2075393 w 2260434"/>
                <a:gd name="connsiteY313" fmla="*/ 48625 h 153409"/>
                <a:gd name="connsiteX314" fmla="*/ 2076650 w 2260434"/>
                <a:gd name="connsiteY314" fmla="*/ 67485 h 153409"/>
                <a:gd name="connsiteX315" fmla="*/ 2077488 w 2260434"/>
                <a:gd name="connsiteY315" fmla="*/ 67485 h 153409"/>
                <a:gd name="connsiteX316" fmla="*/ 2105149 w 2260434"/>
                <a:gd name="connsiteY316" fmla="*/ 46101 h 153409"/>
                <a:gd name="connsiteX317" fmla="*/ 2111864 w 2260434"/>
                <a:gd name="connsiteY317" fmla="*/ 46730 h 153409"/>
                <a:gd name="connsiteX318" fmla="*/ 2111864 w 2260434"/>
                <a:gd name="connsiteY318" fmla="*/ 76695 h 153409"/>
                <a:gd name="connsiteX319" fmla="*/ 2103273 w 2260434"/>
                <a:gd name="connsiteY319" fmla="*/ 75857 h 153409"/>
                <a:gd name="connsiteX320" fmla="*/ 2081470 w 2260434"/>
                <a:gd name="connsiteY320" fmla="*/ 91992 h 153409"/>
                <a:gd name="connsiteX321" fmla="*/ 2080851 w 2260434"/>
                <a:gd name="connsiteY321" fmla="*/ 99117 h 153409"/>
                <a:gd name="connsiteX322" fmla="*/ 2080851 w 2260434"/>
                <a:gd name="connsiteY322" fmla="*/ 151095 h 153409"/>
                <a:gd name="connsiteX323" fmla="*/ 2048989 w 2260434"/>
                <a:gd name="connsiteY323" fmla="*/ 151095 h 153409"/>
                <a:gd name="connsiteX324" fmla="*/ 2048989 w 2260434"/>
                <a:gd name="connsiteY324" fmla="*/ 82363 h 153409"/>
                <a:gd name="connsiteX325" fmla="*/ 2155231 w 2260434"/>
                <a:gd name="connsiteY325" fmla="*/ 20117 h 153409"/>
                <a:gd name="connsiteX326" fmla="*/ 2138048 w 2260434"/>
                <a:gd name="connsiteY326" fmla="*/ 36052 h 153409"/>
                <a:gd name="connsiteX327" fmla="*/ 2121494 w 2260434"/>
                <a:gd name="connsiteY327" fmla="*/ 20117 h 153409"/>
                <a:gd name="connsiteX328" fmla="*/ 2138467 w 2260434"/>
                <a:gd name="connsiteY328" fmla="*/ 4191 h 153409"/>
                <a:gd name="connsiteX329" fmla="*/ 2155231 w 2260434"/>
                <a:gd name="connsiteY329" fmla="*/ 20117 h 153409"/>
                <a:gd name="connsiteX330" fmla="*/ 2122332 w 2260434"/>
                <a:gd name="connsiteY330" fmla="*/ 151114 h 153409"/>
                <a:gd name="connsiteX331" fmla="*/ 2122332 w 2260434"/>
                <a:gd name="connsiteY331" fmla="*/ 48625 h 153409"/>
                <a:gd name="connsiteX332" fmla="*/ 2154193 w 2260434"/>
                <a:gd name="connsiteY332" fmla="*/ 48625 h 153409"/>
                <a:gd name="connsiteX333" fmla="*/ 2154193 w 2260434"/>
                <a:gd name="connsiteY333" fmla="*/ 151114 h 153409"/>
                <a:gd name="connsiteX334" fmla="*/ 2122332 w 2260434"/>
                <a:gd name="connsiteY334" fmla="*/ 151114 h 153409"/>
                <a:gd name="connsiteX335" fmla="*/ 2258759 w 2260434"/>
                <a:gd name="connsiteY335" fmla="*/ 126378 h 153409"/>
                <a:gd name="connsiteX336" fmla="*/ 2260435 w 2260434"/>
                <a:gd name="connsiteY336" fmla="*/ 151114 h 153409"/>
                <a:gd name="connsiteX337" fmla="*/ 2231727 w 2260434"/>
                <a:gd name="connsiteY337" fmla="*/ 151114 h 153409"/>
                <a:gd name="connsiteX338" fmla="*/ 2229841 w 2260434"/>
                <a:gd name="connsiteY338" fmla="*/ 140837 h 153409"/>
                <a:gd name="connsiteX339" fmla="*/ 2229212 w 2260434"/>
                <a:gd name="connsiteY339" fmla="*/ 140837 h 153409"/>
                <a:gd name="connsiteX340" fmla="*/ 2199875 w 2260434"/>
                <a:gd name="connsiteY340" fmla="*/ 153410 h 153409"/>
                <a:gd name="connsiteX341" fmla="*/ 2166757 w 2260434"/>
                <a:gd name="connsiteY341" fmla="*/ 121977 h 153409"/>
                <a:gd name="connsiteX342" fmla="*/ 2226907 w 2260434"/>
                <a:gd name="connsiteY342" fmla="*/ 82782 h 153409"/>
                <a:gd name="connsiteX343" fmla="*/ 2226907 w 2260434"/>
                <a:gd name="connsiteY343" fmla="*/ 81524 h 153409"/>
                <a:gd name="connsiteX344" fmla="*/ 2208248 w 2260434"/>
                <a:gd name="connsiteY344" fmla="*/ 68113 h 153409"/>
                <a:gd name="connsiteX345" fmla="*/ 2179949 w 2260434"/>
                <a:gd name="connsiteY345" fmla="*/ 75867 h 153409"/>
                <a:gd name="connsiteX346" fmla="*/ 2174091 w 2260434"/>
                <a:gd name="connsiteY346" fmla="*/ 55331 h 153409"/>
                <a:gd name="connsiteX347" fmla="*/ 2213905 w 2260434"/>
                <a:gd name="connsiteY347" fmla="*/ 46101 h 153409"/>
                <a:gd name="connsiteX348" fmla="*/ 2258759 w 2260434"/>
                <a:gd name="connsiteY348" fmla="*/ 90535 h 153409"/>
                <a:gd name="connsiteX349" fmla="*/ 2258759 w 2260434"/>
                <a:gd name="connsiteY349" fmla="*/ 126378 h 153409"/>
                <a:gd name="connsiteX350" fmla="*/ 2227955 w 2260434"/>
                <a:gd name="connsiteY350" fmla="*/ 102699 h 153409"/>
                <a:gd name="connsiteX351" fmla="*/ 2198189 w 2260434"/>
                <a:gd name="connsiteY351" fmla="*/ 118834 h 153409"/>
                <a:gd name="connsiteX352" fmla="*/ 2210762 w 2260434"/>
                <a:gd name="connsiteY352" fmla="*/ 130988 h 153409"/>
                <a:gd name="connsiteX353" fmla="*/ 2227317 w 2260434"/>
                <a:gd name="connsiteY353" fmla="*/ 119253 h 153409"/>
                <a:gd name="connsiteX354" fmla="*/ 2227945 w 2260434"/>
                <a:gd name="connsiteY354" fmla="*/ 113805 h 153409"/>
                <a:gd name="connsiteX355" fmla="*/ 2227945 w 2260434"/>
                <a:gd name="connsiteY355" fmla="*/ 102699 h 1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260434" h="153409">
                  <a:moveTo>
                    <a:pt x="0" y="11735"/>
                  </a:moveTo>
                  <a:cubicBezTo>
                    <a:pt x="9849" y="10058"/>
                    <a:pt x="23679" y="8801"/>
                    <a:pt x="43167" y="8801"/>
                  </a:cubicBezTo>
                  <a:cubicBezTo>
                    <a:pt x="62865" y="8801"/>
                    <a:pt x="76914" y="12573"/>
                    <a:pt x="86344" y="20117"/>
                  </a:cubicBezTo>
                  <a:cubicBezTo>
                    <a:pt x="95564" y="27251"/>
                    <a:pt x="101432" y="38976"/>
                    <a:pt x="101432" y="52816"/>
                  </a:cubicBezTo>
                  <a:cubicBezTo>
                    <a:pt x="101432" y="66656"/>
                    <a:pt x="97031" y="78600"/>
                    <a:pt x="88440" y="86354"/>
                  </a:cubicBezTo>
                  <a:cubicBezTo>
                    <a:pt x="77533" y="96422"/>
                    <a:pt x="61398" y="101232"/>
                    <a:pt x="42548" y="101232"/>
                  </a:cubicBezTo>
                  <a:cubicBezTo>
                    <a:pt x="38357" y="101232"/>
                    <a:pt x="34576" y="101032"/>
                    <a:pt x="31642" y="100394"/>
                  </a:cubicBezTo>
                  <a:lnTo>
                    <a:pt x="31642" y="151114"/>
                  </a:lnTo>
                  <a:lnTo>
                    <a:pt x="0" y="151114"/>
                  </a:lnTo>
                  <a:lnTo>
                    <a:pt x="0" y="11735"/>
                  </a:lnTo>
                  <a:close/>
                  <a:moveTo>
                    <a:pt x="31652" y="75867"/>
                  </a:moveTo>
                  <a:cubicBezTo>
                    <a:pt x="34376" y="76486"/>
                    <a:pt x="37519" y="76705"/>
                    <a:pt x="42339" y="76705"/>
                  </a:cubicBezTo>
                  <a:cubicBezTo>
                    <a:pt x="59312" y="76705"/>
                    <a:pt x="69799" y="68113"/>
                    <a:pt x="69799" y="53864"/>
                  </a:cubicBezTo>
                  <a:cubicBezTo>
                    <a:pt x="69799" y="40872"/>
                    <a:pt x="60789" y="33109"/>
                    <a:pt x="44644" y="33109"/>
                  </a:cubicBezTo>
                  <a:cubicBezTo>
                    <a:pt x="38357" y="33109"/>
                    <a:pt x="33957" y="33528"/>
                    <a:pt x="31652" y="34157"/>
                  </a:cubicBezTo>
                  <a:lnTo>
                    <a:pt x="31652" y="75867"/>
                  </a:lnTo>
                  <a:close/>
                  <a:moveTo>
                    <a:pt x="114414" y="2305"/>
                  </a:moveTo>
                  <a:lnTo>
                    <a:pt x="146275" y="2305"/>
                  </a:lnTo>
                  <a:lnTo>
                    <a:pt x="146275" y="151114"/>
                  </a:lnTo>
                  <a:lnTo>
                    <a:pt x="114414" y="151114"/>
                  </a:lnTo>
                  <a:lnTo>
                    <a:pt x="114414" y="2305"/>
                  </a:lnTo>
                  <a:close/>
                  <a:moveTo>
                    <a:pt x="251050" y="126378"/>
                  </a:moveTo>
                  <a:cubicBezTo>
                    <a:pt x="251050" y="136017"/>
                    <a:pt x="251470" y="145447"/>
                    <a:pt x="252736" y="151114"/>
                  </a:cubicBezTo>
                  <a:lnTo>
                    <a:pt x="224018" y="151114"/>
                  </a:lnTo>
                  <a:lnTo>
                    <a:pt x="222133" y="140837"/>
                  </a:lnTo>
                  <a:lnTo>
                    <a:pt x="221504" y="140837"/>
                  </a:lnTo>
                  <a:cubicBezTo>
                    <a:pt x="214798" y="149009"/>
                    <a:pt x="204321" y="153410"/>
                    <a:pt x="192167" y="153410"/>
                  </a:cubicBezTo>
                  <a:cubicBezTo>
                    <a:pt x="171421" y="153410"/>
                    <a:pt x="159048" y="138322"/>
                    <a:pt x="159048" y="121977"/>
                  </a:cubicBezTo>
                  <a:cubicBezTo>
                    <a:pt x="159048" y="95355"/>
                    <a:pt x="182947" y="82782"/>
                    <a:pt x="219199" y="82782"/>
                  </a:cubicBezTo>
                  <a:lnTo>
                    <a:pt x="219199" y="81524"/>
                  </a:lnTo>
                  <a:cubicBezTo>
                    <a:pt x="219199" y="75867"/>
                    <a:pt x="216256" y="68113"/>
                    <a:pt x="200539" y="68113"/>
                  </a:cubicBezTo>
                  <a:cubicBezTo>
                    <a:pt x="190062" y="68113"/>
                    <a:pt x="178956" y="71676"/>
                    <a:pt x="172250" y="75867"/>
                  </a:cubicBezTo>
                  <a:lnTo>
                    <a:pt x="166383" y="55331"/>
                  </a:lnTo>
                  <a:cubicBezTo>
                    <a:pt x="173507" y="51349"/>
                    <a:pt x="187547" y="46101"/>
                    <a:pt x="206207" y="46101"/>
                  </a:cubicBezTo>
                  <a:cubicBezTo>
                    <a:pt x="240363" y="46101"/>
                    <a:pt x="251050" y="66218"/>
                    <a:pt x="251050" y="90535"/>
                  </a:cubicBezTo>
                  <a:lnTo>
                    <a:pt x="251050" y="126378"/>
                  </a:lnTo>
                  <a:close/>
                  <a:moveTo>
                    <a:pt x="220237" y="102699"/>
                  </a:moveTo>
                  <a:cubicBezTo>
                    <a:pt x="203473" y="102699"/>
                    <a:pt x="190481" y="106680"/>
                    <a:pt x="190481" y="118834"/>
                  </a:cubicBezTo>
                  <a:cubicBezTo>
                    <a:pt x="190481" y="126997"/>
                    <a:pt x="195929" y="130988"/>
                    <a:pt x="203054" y="130988"/>
                  </a:cubicBezTo>
                  <a:cubicBezTo>
                    <a:pt x="210798" y="130988"/>
                    <a:pt x="217513" y="125740"/>
                    <a:pt x="219608" y="119253"/>
                  </a:cubicBezTo>
                  <a:cubicBezTo>
                    <a:pt x="220027" y="117577"/>
                    <a:pt x="220228" y="115691"/>
                    <a:pt x="220228" y="113805"/>
                  </a:cubicBezTo>
                  <a:lnTo>
                    <a:pt x="220228" y="102699"/>
                  </a:lnTo>
                  <a:close/>
                  <a:moveTo>
                    <a:pt x="270110" y="81315"/>
                  </a:moveTo>
                  <a:cubicBezTo>
                    <a:pt x="270110" y="68523"/>
                    <a:pt x="269691" y="57836"/>
                    <a:pt x="269272" y="48616"/>
                  </a:cubicBezTo>
                  <a:lnTo>
                    <a:pt x="296932" y="48616"/>
                  </a:lnTo>
                  <a:lnTo>
                    <a:pt x="298399" y="62865"/>
                  </a:lnTo>
                  <a:lnTo>
                    <a:pt x="299018" y="62865"/>
                  </a:lnTo>
                  <a:cubicBezTo>
                    <a:pt x="303209" y="56159"/>
                    <a:pt x="313487" y="46311"/>
                    <a:pt x="330670" y="46311"/>
                  </a:cubicBezTo>
                  <a:cubicBezTo>
                    <a:pt x="351625" y="46311"/>
                    <a:pt x="367351" y="60350"/>
                    <a:pt x="367351" y="90535"/>
                  </a:cubicBezTo>
                  <a:lnTo>
                    <a:pt x="367351" y="151105"/>
                  </a:lnTo>
                  <a:lnTo>
                    <a:pt x="335490" y="151105"/>
                  </a:lnTo>
                  <a:lnTo>
                    <a:pt x="335490" y="94307"/>
                  </a:lnTo>
                  <a:cubicBezTo>
                    <a:pt x="335490" y="81096"/>
                    <a:pt x="330879" y="72085"/>
                    <a:pt x="319354" y="72085"/>
                  </a:cubicBezTo>
                  <a:cubicBezTo>
                    <a:pt x="310553" y="72085"/>
                    <a:pt x="305305" y="78172"/>
                    <a:pt x="303009" y="84039"/>
                  </a:cubicBezTo>
                  <a:cubicBezTo>
                    <a:pt x="302162" y="86135"/>
                    <a:pt x="301962" y="89059"/>
                    <a:pt x="301962" y="92002"/>
                  </a:cubicBezTo>
                  <a:lnTo>
                    <a:pt x="301962" y="151105"/>
                  </a:lnTo>
                  <a:lnTo>
                    <a:pt x="270100" y="151105"/>
                  </a:lnTo>
                  <a:lnTo>
                    <a:pt x="270100" y="81315"/>
                  </a:lnTo>
                  <a:close/>
                  <a:moveTo>
                    <a:pt x="419519" y="20117"/>
                  </a:moveTo>
                  <a:cubicBezTo>
                    <a:pt x="419519" y="28927"/>
                    <a:pt x="413023" y="36052"/>
                    <a:pt x="402326" y="36052"/>
                  </a:cubicBezTo>
                  <a:cubicBezTo>
                    <a:pt x="392268" y="36052"/>
                    <a:pt x="385782" y="28927"/>
                    <a:pt x="385782" y="20117"/>
                  </a:cubicBezTo>
                  <a:cubicBezTo>
                    <a:pt x="385782" y="11116"/>
                    <a:pt x="392487" y="4191"/>
                    <a:pt x="402755" y="4191"/>
                  </a:cubicBezTo>
                  <a:cubicBezTo>
                    <a:pt x="413023" y="4191"/>
                    <a:pt x="419319" y="11106"/>
                    <a:pt x="419519" y="20117"/>
                  </a:cubicBezTo>
                  <a:close/>
                  <a:moveTo>
                    <a:pt x="386620" y="151114"/>
                  </a:moveTo>
                  <a:lnTo>
                    <a:pt x="386620" y="48625"/>
                  </a:lnTo>
                  <a:lnTo>
                    <a:pt x="418471" y="48625"/>
                  </a:lnTo>
                  <a:lnTo>
                    <a:pt x="418471" y="151114"/>
                  </a:lnTo>
                  <a:lnTo>
                    <a:pt x="386620" y="151114"/>
                  </a:lnTo>
                  <a:close/>
                  <a:moveTo>
                    <a:pt x="441522" y="151114"/>
                  </a:moveTo>
                  <a:lnTo>
                    <a:pt x="441522" y="72095"/>
                  </a:lnTo>
                  <a:lnTo>
                    <a:pt x="427901" y="72095"/>
                  </a:lnTo>
                  <a:lnTo>
                    <a:pt x="427901" y="48625"/>
                  </a:lnTo>
                  <a:lnTo>
                    <a:pt x="441522" y="48625"/>
                  </a:lnTo>
                  <a:lnTo>
                    <a:pt x="441522" y="44434"/>
                  </a:lnTo>
                  <a:cubicBezTo>
                    <a:pt x="441522" y="15935"/>
                    <a:pt x="463315" y="0"/>
                    <a:pt x="494967" y="0"/>
                  </a:cubicBezTo>
                  <a:cubicBezTo>
                    <a:pt x="505863" y="0"/>
                    <a:pt x="518855" y="2524"/>
                    <a:pt x="525142" y="6287"/>
                  </a:cubicBezTo>
                  <a:lnTo>
                    <a:pt x="519065" y="30394"/>
                  </a:lnTo>
                  <a:cubicBezTo>
                    <a:pt x="514036" y="27670"/>
                    <a:pt x="505854" y="25146"/>
                    <a:pt x="495805" y="25146"/>
                  </a:cubicBezTo>
                  <a:cubicBezTo>
                    <a:pt x="479031" y="25146"/>
                    <a:pt x="473164" y="33738"/>
                    <a:pt x="473164" y="45063"/>
                  </a:cubicBezTo>
                  <a:lnTo>
                    <a:pt x="473164" y="48625"/>
                  </a:lnTo>
                  <a:lnTo>
                    <a:pt x="535410" y="48625"/>
                  </a:lnTo>
                  <a:lnTo>
                    <a:pt x="535410" y="151114"/>
                  </a:lnTo>
                  <a:lnTo>
                    <a:pt x="503549" y="151114"/>
                  </a:lnTo>
                  <a:lnTo>
                    <a:pt x="503549" y="72095"/>
                  </a:lnTo>
                  <a:lnTo>
                    <a:pt x="473373" y="72095"/>
                  </a:lnTo>
                  <a:lnTo>
                    <a:pt x="473373" y="151114"/>
                  </a:lnTo>
                  <a:lnTo>
                    <a:pt x="441522" y="151114"/>
                  </a:lnTo>
                  <a:close/>
                  <a:moveTo>
                    <a:pt x="631593" y="148380"/>
                  </a:moveTo>
                  <a:cubicBezTo>
                    <a:pt x="625935" y="151105"/>
                    <a:pt x="615248" y="153200"/>
                    <a:pt x="603094" y="153200"/>
                  </a:cubicBezTo>
                  <a:cubicBezTo>
                    <a:pt x="569976" y="153200"/>
                    <a:pt x="548811" y="132864"/>
                    <a:pt x="548811" y="100803"/>
                  </a:cubicBezTo>
                  <a:cubicBezTo>
                    <a:pt x="548811" y="70837"/>
                    <a:pt x="569347" y="46311"/>
                    <a:pt x="607495" y="46311"/>
                  </a:cubicBezTo>
                  <a:cubicBezTo>
                    <a:pt x="615877" y="46311"/>
                    <a:pt x="625107" y="47777"/>
                    <a:pt x="631812" y="50292"/>
                  </a:cubicBezTo>
                  <a:lnTo>
                    <a:pt x="626783" y="73971"/>
                  </a:lnTo>
                  <a:cubicBezTo>
                    <a:pt x="623011" y="72295"/>
                    <a:pt x="617353" y="70828"/>
                    <a:pt x="608971" y="70828"/>
                  </a:cubicBezTo>
                  <a:cubicBezTo>
                    <a:pt x="592198" y="70828"/>
                    <a:pt x="581311" y="82772"/>
                    <a:pt x="581511" y="99546"/>
                  </a:cubicBezTo>
                  <a:cubicBezTo>
                    <a:pt x="581511" y="118196"/>
                    <a:pt x="594084" y="128264"/>
                    <a:pt x="609591" y="128264"/>
                  </a:cubicBezTo>
                  <a:cubicBezTo>
                    <a:pt x="617134" y="128264"/>
                    <a:pt x="623002" y="126997"/>
                    <a:pt x="627831" y="124901"/>
                  </a:cubicBezTo>
                  <a:lnTo>
                    <a:pt x="631593" y="148380"/>
                  </a:lnTo>
                  <a:close/>
                  <a:moveTo>
                    <a:pt x="729034" y="126378"/>
                  </a:moveTo>
                  <a:cubicBezTo>
                    <a:pt x="729034" y="136017"/>
                    <a:pt x="729453" y="145447"/>
                    <a:pt x="730710" y="151114"/>
                  </a:cubicBezTo>
                  <a:lnTo>
                    <a:pt x="701993" y="151114"/>
                  </a:lnTo>
                  <a:lnTo>
                    <a:pt x="700107" y="140837"/>
                  </a:lnTo>
                  <a:lnTo>
                    <a:pt x="699487" y="140837"/>
                  </a:lnTo>
                  <a:cubicBezTo>
                    <a:pt x="692782" y="149009"/>
                    <a:pt x="682295" y="153410"/>
                    <a:pt x="670150" y="153410"/>
                  </a:cubicBezTo>
                  <a:cubicBezTo>
                    <a:pt x="649395" y="153410"/>
                    <a:pt x="637032" y="138322"/>
                    <a:pt x="637032" y="121977"/>
                  </a:cubicBezTo>
                  <a:cubicBezTo>
                    <a:pt x="637032" y="95355"/>
                    <a:pt x="660921" y="82782"/>
                    <a:pt x="697173" y="82782"/>
                  </a:cubicBezTo>
                  <a:lnTo>
                    <a:pt x="697173" y="81524"/>
                  </a:lnTo>
                  <a:cubicBezTo>
                    <a:pt x="697173" y="75867"/>
                    <a:pt x="694239" y="68113"/>
                    <a:pt x="678523" y="68113"/>
                  </a:cubicBezTo>
                  <a:cubicBezTo>
                    <a:pt x="668036" y="68113"/>
                    <a:pt x="656930" y="71676"/>
                    <a:pt x="650224" y="75867"/>
                  </a:cubicBezTo>
                  <a:lnTo>
                    <a:pt x="644357" y="55331"/>
                  </a:lnTo>
                  <a:cubicBezTo>
                    <a:pt x="651481" y="51349"/>
                    <a:pt x="665531" y="46101"/>
                    <a:pt x="684181" y="46101"/>
                  </a:cubicBezTo>
                  <a:cubicBezTo>
                    <a:pt x="718347" y="46101"/>
                    <a:pt x="729034" y="66218"/>
                    <a:pt x="729034" y="90535"/>
                  </a:cubicBezTo>
                  <a:lnTo>
                    <a:pt x="729034" y="126378"/>
                  </a:lnTo>
                  <a:close/>
                  <a:moveTo>
                    <a:pt x="698230" y="102699"/>
                  </a:moveTo>
                  <a:cubicBezTo>
                    <a:pt x="681457" y="102699"/>
                    <a:pt x="668465" y="106680"/>
                    <a:pt x="668465" y="118834"/>
                  </a:cubicBezTo>
                  <a:cubicBezTo>
                    <a:pt x="668465" y="126997"/>
                    <a:pt x="673913" y="130988"/>
                    <a:pt x="681038" y="130988"/>
                  </a:cubicBezTo>
                  <a:cubicBezTo>
                    <a:pt x="688791" y="130988"/>
                    <a:pt x="695506" y="125740"/>
                    <a:pt x="697592" y="119253"/>
                  </a:cubicBezTo>
                  <a:cubicBezTo>
                    <a:pt x="698011" y="117577"/>
                    <a:pt x="698221" y="115691"/>
                    <a:pt x="698221" y="113805"/>
                  </a:cubicBezTo>
                  <a:lnTo>
                    <a:pt x="698221" y="102699"/>
                  </a:lnTo>
                  <a:close/>
                  <a:moveTo>
                    <a:pt x="825008" y="148380"/>
                  </a:moveTo>
                  <a:cubicBezTo>
                    <a:pt x="819350" y="151105"/>
                    <a:pt x="808663" y="153200"/>
                    <a:pt x="796509" y="153200"/>
                  </a:cubicBezTo>
                  <a:cubicBezTo>
                    <a:pt x="763391" y="153200"/>
                    <a:pt x="742236" y="132864"/>
                    <a:pt x="742236" y="100803"/>
                  </a:cubicBezTo>
                  <a:cubicBezTo>
                    <a:pt x="742236" y="70837"/>
                    <a:pt x="762772" y="46311"/>
                    <a:pt x="800910" y="46311"/>
                  </a:cubicBezTo>
                  <a:cubicBezTo>
                    <a:pt x="809301" y="46311"/>
                    <a:pt x="818521" y="47777"/>
                    <a:pt x="825227" y="50292"/>
                  </a:cubicBezTo>
                  <a:lnTo>
                    <a:pt x="820198" y="73971"/>
                  </a:lnTo>
                  <a:cubicBezTo>
                    <a:pt x="816426" y="72295"/>
                    <a:pt x="810768" y="70828"/>
                    <a:pt x="802386" y="70828"/>
                  </a:cubicBezTo>
                  <a:cubicBezTo>
                    <a:pt x="785622" y="70828"/>
                    <a:pt x="774725" y="82772"/>
                    <a:pt x="774935" y="99546"/>
                  </a:cubicBezTo>
                  <a:cubicBezTo>
                    <a:pt x="774935" y="118196"/>
                    <a:pt x="787498" y="128264"/>
                    <a:pt x="803015" y="128264"/>
                  </a:cubicBezTo>
                  <a:cubicBezTo>
                    <a:pt x="810558" y="128264"/>
                    <a:pt x="816426" y="126997"/>
                    <a:pt x="821246" y="124901"/>
                  </a:cubicBezTo>
                  <a:lnTo>
                    <a:pt x="825008" y="148380"/>
                  </a:lnTo>
                  <a:close/>
                  <a:moveTo>
                    <a:pt x="869213" y="20117"/>
                  </a:moveTo>
                  <a:cubicBezTo>
                    <a:pt x="869213" y="28927"/>
                    <a:pt x="862717" y="36052"/>
                    <a:pt x="852030" y="36052"/>
                  </a:cubicBezTo>
                  <a:cubicBezTo>
                    <a:pt x="841962" y="36052"/>
                    <a:pt x="835476" y="28927"/>
                    <a:pt x="835476" y="20117"/>
                  </a:cubicBezTo>
                  <a:cubicBezTo>
                    <a:pt x="835476" y="11116"/>
                    <a:pt x="842181" y="4191"/>
                    <a:pt x="852449" y="4191"/>
                  </a:cubicBezTo>
                  <a:cubicBezTo>
                    <a:pt x="862717" y="4191"/>
                    <a:pt x="869013" y="11106"/>
                    <a:pt x="869213" y="20117"/>
                  </a:cubicBezTo>
                  <a:close/>
                  <a:moveTo>
                    <a:pt x="836314" y="151114"/>
                  </a:moveTo>
                  <a:lnTo>
                    <a:pt x="836314" y="48625"/>
                  </a:lnTo>
                  <a:lnTo>
                    <a:pt x="868175" y="48625"/>
                  </a:lnTo>
                  <a:lnTo>
                    <a:pt x="868175" y="151114"/>
                  </a:lnTo>
                  <a:lnTo>
                    <a:pt x="836314" y="151114"/>
                  </a:lnTo>
                  <a:close/>
                  <a:moveTo>
                    <a:pt x="988667" y="98717"/>
                  </a:moveTo>
                  <a:cubicBezTo>
                    <a:pt x="988667" y="136227"/>
                    <a:pt x="962054" y="153410"/>
                    <a:pt x="934593" y="153410"/>
                  </a:cubicBezTo>
                  <a:cubicBezTo>
                    <a:pt x="904627" y="153410"/>
                    <a:pt x="881577" y="133712"/>
                    <a:pt x="881577" y="100594"/>
                  </a:cubicBezTo>
                  <a:cubicBezTo>
                    <a:pt x="881577" y="67275"/>
                    <a:pt x="903370" y="46101"/>
                    <a:pt x="936489" y="46101"/>
                  </a:cubicBezTo>
                  <a:cubicBezTo>
                    <a:pt x="967711" y="46101"/>
                    <a:pt x="988667" y="67694"/>
                    <a:pt x="988667" y="98717"/>
                  </a:cubicBezTo>
                  <a:close/>
                  <a:moveTo>
                    <a:pt x="914476" y="99755"/>
                  </a:moveTo>
                  <a:cubicBezTo>
                    <a:pt x="914476" y="117367"/>
                    <a:pt x="921820" y="130559"/>
                    <a:pt x="935431" y="130559"/>
                  </a:cubicBezTo>
                  <a:cubicBezTo>
                    <a:pt x="948004" y="130559"/>
                    <a:pt x="955767" y="118196"/>
                    <a:pt x="955767" y="99546"/>
                  </a:cubicBezTo>
                  <a:cubicBezTo>
                    <a:pt x="955767" y="84458"/>
                    <a:pt x="949900" y="68942"/>
                    <a:pt x="935431" y="68942"/>
                  </a:cubicBezTo>
                  <a:cubicBezTo>
                    <a:pt x="920344" y="68951"/>
                    <a:pt x="914476" y="84668"/>
                    <a:pt x="914476" y="99755"/>
                  </a:cubicBezTo>
                  <a:close/>
                  <a:moveTo>
                    <a:pt x="968340" y="3981"/>
                  </a:moveTo>
                  <a:lnTo>
                    <a:pt x="942765" y="35833"/>
                  </a:lnTo>
                  <a:lnTo>
                    <a:pt x="920972" y="35833"/>
                  </a:lnTo>
                  <a:lnTo>
                    <a:pt x="938994" y="3981"/>
                  </a:lnTo>
                  <a:lnTo>
                    <a:pt x="968340" y="3981"/>
                  </a:lnTo>
                  <a:close/>
                  <a:moveTo>
                    <a:pt x="1002059" y="81315"/>
                  </a:moveTo>
                  <a:cubicBezTo>
                    <a:pt x="1002059" y="68523"/>
                    <a:pt x="1001640" y="57836"/>
                    <a:pt x="1001220" y="48616"/>
                  </a:cubicBezTo>
                  <a:lnTo>
                    <a:pt x="1028881" y="48616"/>
                  </a:lnTo>
                  <a:lnTo>
                    <a:pt x="1030348" y="62865"/>
                  </a:lnTo>
                  <a:lnTo>
                    <a:pt x="1030977" y="62865"/>
                  </a:lnTo>
                  <a:cubicBezTo>
                    <a:pt x="1035158" y="56159"/>
                    <a:pt x="1045435" y="46311"/>
                    <a:pt x="1062619" y="46311"/>
                  </a:cubicBezTo>
                  <a:cubicBezTo>
                    <a:pt x="1083574" y="46311"/>
                    <a:pt x="1099299" y="60350"/>
                    <a:pt x="1099299" y="90535"/>
                  </a:cubicBezTo>
                  <a:lnTo>
                    <a:pt x="1099299" y="151105"/>
                  </a:lnTo>
                  <a:lnTo>
                    <a:pt x="1067438" y="151105"/>
                  </a:lnTo>
                  <a:lnTo>
                    <a:pt x="1067438" y="94307"/>
                  </a:lnTo>
                  <a:cubicBezTo>
                    <a:pt x="1067438" y="81096"/>
                    <a:pt x="1062838" y="72085"/>
                    <a:pt x="1051303" y="72085"/>
                  </a:cubicBezTo>
                  <a:cubicBezTo>
                    <a:pt x="1042502" y="72085"/>
                    <a:pt x="1037263" y="78172"/>
                    <a:pt x="1034958" y="84039"/>
                  </a:cubicBezTo>
                  <a:cubicBezTo>
                    <a:pt x="1034120" y="86135"/>
                    <a:pt x="1033910" y="89059"/>
                    <a:pt x="1033910" y="92002"/>
                  </a:cubicBezTo>
                  <a:lnTo>
                    <a:pt x="1033910" y="151105"/>
                  </a:lnTo>
                  <a:lnTo>
                    <a:pt x="1002049" y="151105"/>
                  </a:lnTo>
                  <a:lnTo>
                    <a:pt x="1002049" y="81315"/>
                  </a:lnTo>
                  <a:close/>
                  <a:moveTo>
                    <a:pt x="1187520" y="9839"/>
                  </a:moveTo>
                  <a:lnTo>
                    <a:pt x="1187520" y="90954"/>
                  </a:lnTo>
                  <a:cubicBezTo>
                    <a:pt x="1187520" y="115472"/>
                    <a:pt x="1196950" y="127845"/>
                    <a:pt x="1213095" y="127845"/>
                  </a:cubicBezTo>
                  <a:cubicBezTo>
                    <a:pt x="1229858" y="127845"/>
                    <a:pt x="1239088" y="116110"/>
                    <a:pt x="1239088" y="90954"/>
                  </a:cubicBezTo>
                  <a:lnTo>
                    <a:pt x="1239088" y="9839"/>
                  </a:lnTo>
                  <a:lnTo>
                    <a:pt x="1270940" y="9839"/>
                  </a:lnTo>
                  <a:lnTo>
                    <a:pt x="1270940" y="89059"/>
                  </a:lnTo>
                  <a:cubicBezTo>
                    <a:pt x="1270940" y="132655"/>
                    <a:pt x="1248928" y="153400"/>
                    <a:pt x="1212037" y="153400"/>
                  </a:cubicBezTo>
                  <a:cubicBezTo>
                    <a:pt x="1176414" y="153400"/>
                    <a:pt x="1155659" y="133493"/>
                    <a:pt x="1155659" y="88640"/>
                  </a:cubicBezTo>
                  <a:lnTo>
                    <a:pt x="1155659" y="9839"/>
                  </a:lnTo>
                  <a:lnTo>
                    <a:pt x="1187520" y="9839"/>
                  </a:lnTo>
                  <a:close/>
                  <a:moveTo>
                    <a:pt x="1291247" y="81315"/>
                  </a:moveTo>
                  <a:cubicBezTo>
                    <a:pt x="1291247" y="68523"/>
                    <a:pt x="1290828" y="57836"/>
                    <a:pt x="1290409" y="48616"/>
                  </a:cubicBezTo>
                  <a:lnTo>
                    <a:pt x="1318070" y="48616"/>
                  </a:lnTo>
                  <a:lnTo>
                    <a:pt x="1319536" y="62865"/>
                  </a:lnTo>
                  <a:lnTo>
                    <a:pt x="1320156" y="62865"/>
                  </a:lnTo>
                  <a:cubicBezTo>
                    <a:pt x="1324346" y="56159"/>
                    <a:pt x="1334624" y="46311"/>
                    <a:pt x="1351807" y="46311"/>
                  </a:cubicBezTo>
                  <a:cubicBezTo>
                    <a:pt x="1372762" y="46311"/>
                    <a:pt x="1388488" y="60350"/>
                    <a:pt x="1388488" y="90535"/>
                  </a:cubicBezTo>
                  <a:lnTo>
                    <a:pt x="1388488" y="151105"/>
                  </a:lnTo>
                  <a:lnTo>
                    <a:pt x="1356627" y="151105"/>
                  </a:lnTo>
                  <a:lnTo>
                    <a:pt x="1356627" y="94307"/>
                  </a:lnTo>
                  <a:cubicBezTo>
                    <a:pt x="1356627" y="81096"/>
                    <a:pt x="1352017" y="72085"/>
                    <a:pt x="1340491" y="72085"/>
                  </a:cubicBezTo>
                  <a:cubicBezTo>
                    <a:pt x="1331690" y="72085"/>
                    <a:pt x="1326442" y="78172"/>
                    <a:pt x="1324146" y="84039"/>
                  </a:cubicBezTo>
                  <a:cubicBezTo>
                    <a:pt x="1323299" y="86135"/>
                    <a:pt x="1323099" y="89059"/>
                    <a:pt x="1323099" y="92002"/>
                  </a:cubicBezTo>
                  <a:lnTo>
                    <a:pt x="1323099" y="151105"/>
                  </a:lnTo>
                  <a:lnTo>
                    <a:pt x="1291238" y="151105"/>
                  </a:lnTo>
                  <a:lnTo>
                    <a:pt x="1291238" y="81315"/>
                  </a:lnTo>
                  <a:close/>
                  <a:moveTo>
                    <a:pt x="1440656" y="20117"/>
                  </a:moveTo>
                  <a:cubicBezTo>
                    <a:pt x="1440656" y="28927"/>
                    <a:pt x="1434160" y="36052"/>
                    <a:pt x="1423473" y="36052"/>
                  </a:cubicBezTo>
                  <a:cubicBezTo>
                    <a:pt x="1413405" y="36052"/>
                    <a:pt x="1406919" y="28927"/>
                    <a:pt x="1406919" y="20117"/>
                  </a:cubicBezTo>
                  <a:cubicBezTo>
                    <a:pt x="1406919" y="11116"/>
                    <a:pt x="1413624" y="4191"/>
                    <a:pt x="1423892" y="4191"/>
                  </a:cubicBezTo>
                  <a:cubicBezTo>
                    <a:pt x="1434160" y="4191"/>
                    <a:pt x="1440456" y="11106"/>
                    <a:pt x="1440656" y="20117"/>
                  </a:cubicBezTo>
                  <a:close/>
                  <a:moveTo>
                    <a:pt x="1407757" y="151114"/>
                  </a:moveTo>
                  <a:lnTo>
                    <a:pt x="1407757" y="48625"/>
                  </a:lnTo>
                  <a:lnTo>
                    <a:pt x="1439608" y="48625"/>
                  </a:lnTo>
                  <a:lnTo>
                    <a:pt x="1439608" y="151114"/>
                  </a:lnTo>
                  <a:lnTo>
                    <a:pt x="1407757" y="151114"/>
                  </a:lnTo>
                  <a:close/>
                  <a:moveTo>
                    <a:pt x="1482576" y="48625"/>
                  </a:moveTo>
                  <a:lnTo>
                    <a:pt x="1496406" y="96193"/>
                  </a:lnTo>
                  <a:cubicBezTo>
                    <a:pt x="1498921" y="105004"/>
                    <a:pt x="1500588" y="112967"/>
                    <a:pt x="1502274" y="121139"/>
                  </a:cubicBezTo>
                  <a:lnTo>
                    <a:pt x="1502893" y="121139"/>
                  </a:lnTo>
                  <a:cubicBezTo>
                    <a:pt x="1504569" y="112747"/>
                    <a:pt x="1506255" y="105004"/>
                    <a:pt x="1508550" y="96193"/>
                  </a:cubicBezTo>
                  <a:lnTo>
                    <a:pt x="1521762" y="48625"/>
                  </a:lnTo>
                  <a:lnTo>
                    <a:pt x="1555299" y="48625"/>
                  </a:lnTo>
                  <a:lnTo>
                    <a:pt x="1517152" y="151114"/>
                  </a:lnTo>
                  <a:lnTo>
                    <a:pt x="1485300" y="151114"/>
                  </a:lnTo>
                  <a:lnTo>
                    <a:pt x="1447991" y="48625"/>
                  </a:lnTo>
                  <a:lnTo>
                    <a:pt x="1482576" y="48625"/>
                  </a:lnTo>
                  <a:close/>
                  <a:moveTo>
                    <a:pt x="1585046" y="110023"/>
                  </a:moveTo>
                  <a:cubicBezTo>
                    <a:pt x="1585884" y="123234"/>
                    <a:pt x="1599086" y="129521"/>
                    <a:pt x="1613964" y="129521"/>
                  </a:cubicBezTo>
                  <a:cubicBezTo>
                    <a:pt x="1624870" y="129521"/>
                    <a:pt x="1633661" y="128054"/>
                    <a:pt x="1642262" y="125120"/>
                  </a:cubicBezTo>
                  <a:lnTo>
                    <a:pt x="1646444" y="146704"/>
                  </a:lnTo>
                  <a:cubicBezTo>
                    <a:pt x="1635966" y="151114"/>
                    <a:pt x="1623193" y="153210"/>
                    <a:pt x="1609344" y="153210"/>
                  </a:cubicBezTo>
                  <a:cubicBezTo>
                    <a:pt x="1574559" y="153210"/>
                    <a:pt x="1554651" y="133093"/>
                    <a:pt x="1554651" y="101022"/>
                  </a:cubicBezTo>
                  <a:cubicBezTo>
                    <a:pt x="1554651" y="75028"/>
                    <a:pt x="1570787" y="46320"/>
                    <a:pt x="1606420" y="46320"/>
                  </a:cubicBezTo>
                  <a:cubicBezTo>
                    <a:pt x="1639538" y="46320"/>
                    <a:pt x="1652111" y="72095"/>
                    <a:pt x="1652111" y="97460"/>
                  </a:cubicBezTo>
                  <a:cubicBezTo>
                    <a:pt x="1652111" y="102899"/>
                    <a:pt x="1651492" y="107728"/>
                    <a:pt x="1651064" y="110023"/>
                  </a:cubicBezTo>
                  <a:lnTo>
                    <a:pt x="1585046" y="110023"/>
                  </a:lnTo>
                  <a:close/>
                  <a:moveTo>
                    <a:pt x="1622555" y="88230"/>
                  </a:moveTo>
                  <a:cubicBezTo>
                    <a:pt x="1622555" y="80477"/>
                    <a:pt x="1619202" y="67485"/>
                    <a:pt x="1604524" y="67485"/>
                  </a:cubicBezTo>
                  <a:cubicBezTo>
                    <a:pt x="1591113" y="67485"/>
                    <a:pt x="1585665" y="79848"/>
                    <a:pt x="1584827" y="88230"/>
                  </a:cubicBezTo>
                  <a:lnTo>
                    <a:pt x="1622555" y="88230"/>
                  </a:lnTo>
                  <a:close/>
                  <a:moveTo>
                    <a:pt x="1664875" y="82363"/>
                  </a:moveTo>
                  <a:cubicBezTo>
                    <a:pt x="1664875" y="67275"/>
                    <a:pt x="1664675" y="57426"/>
                    <a:pt x="1664037" y="48625"/>
                  </a:cubicBezTo>
                  <a:lnTo>
                    <a:pt x="1691278" y="48625"/>
                  </a:lnTo>
                  <a:lnTo>
                    <a:pt x="1692535" y="67485"/>
                  </a:lnTo>
                  <a:lnTo>
                    <a:pt x="1693374" y="67485"/>
                  </a:lnTo>
                  <a:cubicBezTo>
                    <a:pt x="1698622" y="52388"/>
                    <a:pt x="1710976" y="46101"/>
                    <a:pt x="1721034" y="46101"/>
                  </a:cubicBezTo>
                  <a:cubicBezTo>
                    <a:pt x="1723977" y="46101"/>
                    <a:pt x="1725444" y="46311"/>
                    <a:pt x="1727740" y="46730"/>
                  </a:cubicBezTo>
                  <a:lnTo>
                    <a:pt x="1727740" y="76695"/>
                  </a:lnTo>
                  <a:cubicBezTo>
                    <a:pt x="1725225" y="76276"/>
                    <a:pt x="1722711" y="75857"/>
                    <a:pt x="1719158" y="75857"/>
                  </a:cubicBezTo>
                  <a:cubicBezTo>
                    <a:pt x="1707423" y="75857"/>
                    <a:pt x="1699460" y="82144"/>
                    <a:pt x="1697355" y="91992"/>
                  </a:cubicBezTo>
                  <a:cubicBezTo>
                    <a:pt x="1696936" y="94088"/>
                    <a:pt x="1696726" y="96593"/>
                    <a:pt x="1696726" y="99117"/>
                  </a:cubicBezTo>
                  <a:lnTo>
                    <a:pt x="1696726" y="151095"/>
                  </a:lnTo>
                  <a:lnTo>
                    <a:pt x="1664875" y="151095"/>
                  </a:lnTo>
                  <a:lnTo>
                    <a:pt x="1664875" y="82363"/>
                  </a:lnTo>
                  <a:close/>
                  <a:moveTo>
                    <a:pt x="1738008" y="123434"/>
                  </a:moveTo>
                  <a:cubicBezTo>
                    <a:pt x="1743875" y="126997"/>
                    <a:pt x="1756039" y="130988"/>
                    <a:pt x="1765468" y="130988"/>
                  </a:cubicBezTo>
                  <a:cubicBezTo>
                    <a:pt x="1775108" y="130988"/>
                    <a:pt x="1779089" y="127845"/>
                    <a:pt x="1779089" y="122596"/>
                  </a:cubicBezTo>
                  <a:cubicBezTo>
                    <a:pt x="1779089" y="117148"/>
                    <a:pt x="1775946" y="114633"/>
                    <a:pt x="1764211" y="110652"/>
                  </a:cubicBezTo>
                  <a:cubicBezTo>
                    <a:pt x="1742837" y="103527"/>
                    <a:pt x="1734664" y="92002"/>
                    <a:pt x="1734874" y="79848"/>
                  </a:cubicBezTo>
                  <a:cubicBezTo>
                    <a:pt x="1734874" y="60569"/>
                    <a:pt x="1751228" y="46101"/>
                    <a:pt x="1776584" y="46101"/>
                  </a:cubicBezTo>
                  <a:cubicBezTo>
                    <a:pt x="1788528" y="46101"/>
                    <a:pt x="1799006" y="49044"/>
                    <a:pt x="1805292" y="52188"/>
                  </a:cubicBezTo>
                  <a:lnTo>
                    <a:pt x="1799854" y="74200"/>
                  </a:lnTo>
                  <a:cubicBezTo>
                    <a:pt x="1795243" y="71676"/>
                    <a:pt x="1786223" y="68332"/>
                    <a:pt x="1777632" y="68332"/>
                  </a:cubicBezTo>
                  <a:cubicBezTo>
                    <a:pt x="1769888" y="68332"/>
                    <a:pt x="1765487" y="71476"/>
                    <a:pt x="1765487" y="76495"/>
                  </a:cubicBezTo>
                  <a:cubicBezTo>
                    <a:pt x="1765487" y="81524"/>
                    <a:pt x="1769469" y="84049"/>
                    <a:pt x="1782042" y="88449"/>
                  </a:cubicBezTo>
                  <a:cubicBezTo>
                    <a:pt x="1801530" y="95155"/>
                    <a:pt x="1809502" y="105213"/>
                    <a:pt x="1809702" y="120091"/>
                  </a:cubicBezTo>
                  <a:cubicBezTo>
                    <a:pt x="1809702" y="139370"/>
                    <a:pt x="1794824" y="153410"/>
                    <a:pt x="1765478" y="153410"/>
                  </a:cubicBezTo>
                  <a:cubicBezTo>
                    <a:pt x="1752067" y="153410"/>
                    <a:pt x="1740122" y="150266"/>
                    <a:pt x="1732359" y="146075"/>
                  </a:cubicBezTo>
                  <a:lnTo>
                    <a:pt x="1738008" y="123434"/>
                  </a:lnTo>
                  <a:close/>
                  <a:moveTo>
                    <a:pt x="1855784" y="20117"/>
                  </a:moveTo>
                  <a:cubicBezTo>
                    <a:pt x="1855784" y="28927"/>
                    <a:pt x="1849279" y="36052"/>
                    <a:pt x="1838592" y="36052"/>
                  </a:cubicBezTo>
                  <a:cubicBezTo>
                    <a:pt x="1828524" y="36052"/>
                    <a:pt x="1822037" y="28927"/>
                    <a:pt x="1822037" y="20117"/>
                  </a:cubicBezTo>
                  <a:cubicBezTo>
                    <a:pt x="1822037" y="11116"/>
                    <a:pt x="1828743" y="4191"/>
                    <a:pt x="1839011" y="4191"/>
                  </a:cubicBezTo>
                  <a:cubicBezTo>
                    <a:pt x="1849279" y="4191"/>
                    <a:pt x="1855575" y="11106"/>
                    <a:pt x="1855784" y="20117"/>
                  </a:cubicBezTo>
                  <a:close/>
                  <a:moveTo>
                    <a:pt x="1822875" y="151114"/>
                  </a:moveTo>
                  <a:lnTo>
                    <a:pt x="1822875" y="48625"/>
                  </a:lnTo>
                  <a:lnTo>
                    <a:pt x="1854737" y="48625"/>
                  </a:lnTo>
                  <a:lnTo>
                    <a:pt x="1854737" y="151114"/>
                  </a:lnTo>
                  <a:lnTo>
                    <a:pt x="1822875" y="151114"/>
                  </a:lnTo>
                  <a:close/>
                  <a:moveTo>
                    <a:pt x="1909648" y="20955"/>
                  </a:moveTo>
                  <a:lnTo>
                    <a:pt x="1909648" y="48616"/>
                  </a:lnTo>
                  <a:lnTo>
                    <a:pt x="1932489" y="48616"/>
                  </a:lnTo>
                  <a:lnTo>
                    <a:pt x="1932489" y="72085"/>
                  </a:lnTo>
                  <a:lnTo>
                    <a:pt x="1909648" y="72085"/>
                  </a:lnTo>
                  <a:lnTo>
                    <a:pt x="1909648" y="109185"/>
                  </a:lnTo>
                  <a:cubicBezTo>
                    <a:pt x="1909648" y="121558"/>
                    <a:pt x="1912792" y="127216"/>
                    <a:pt x="1922212" y="127216"/>
                  </a:cubicBezTo>
                  <a:cubicBezTo>
                    <a:pt x="1926612" y="127216"/>
                    <a:pt x="1928717" y="127006"/>
                    <a:pt x="1931642" y="126378"/>
                  </a:cubicBezTo>
                  <a:lnTo>
                    <a:pt x="1931851" y="150476"/>
                  </a:lnTo>
                  <a:cubicBezTo>
                    <a:pt x="1927870" y="151943"/>
                    <a:pt x="1920116" y="153200"/>
                    <a:pt x="1911315" y="153200"/>
                  </a:cubicBezTo>
                  <a:cubicBezTo>
                    <a:pt x="1901047" y="153200"/>
                    <a:pt x="1892456" y="149638"/>
                    <a:pt x="1887207" y="144399"/>
                  </a:cubicBezTo>
                  <a:cubicBezTo>
                    <a:pt x="1881350" y="138313"/>
                    <a:pt x="1878406" y="128464"/>
                    <a:pt x="1878406" y="114005"/>
                  </a:cubicBezTo>
                  <a:lnTo>
                    <a:pt x="1878406" y="72095"/>
                  </a:lnTo>
                  <a:lnTo>
                    <a:pt x="1864785" y="72095"/>
                  </a:lnTo>
                  <a:lnTo>
                    <a:pt x="1864785" y="48625"/>
                  </a:lnTo>
                  <a:lnTo>
                    <a:pt x="1878406" y="48625"/>
                  </a:lnTo>
                  <a:lnTo>
                    <a:pt x="1878406" y="29547"/>
                  </a:lnTo>
                  <a:lnTo>
                    <a:pt x="1909648" y="20955"/>
                  </a:lnTo>
                  <a:close/>
                  <a:moveTo>
                    <a:pt x="2029939" y="126378"/>
                  </a:moveTo>
                  <a:cubicBezTo>
                    <a:pt x="2029939" y="136017"/>
                    <a:pt x="2030349" y="145447"/>
                    <a:pt x="2031616" y="151114"/>
                  </a:cubicBezTo>
                  <a:lnTo>
                    <a:pt x="2002898" y="151114"/>
                  </a:lnTo>
                  <a:lnTo>
                    <a:pt x="2001012" y="140837"/>
                  </a:lnTo>
                  <a:lnTo>
                    <a:pt x="2000383" y="140837"/>
                  </a:lnTo>
                  <a:cubicBezTo>
                    <a:pt x="1993687" y="149009"/>
                    <a:pt x="1983200" y="153410"/>
                    <a:pt x="1971046" y="153410"/>
                  </a:cubicBezTo>
                  <a:cubicBezTo>
                    <a:pt x="1950301" y="153410"/>
                    <a:pt x="1937928" y="138322"/>
                    <a:pt x="1937928" y="121977"/>
                  </a:cubicBezTo>
                  <a:cubicBezTo>
                    <a:pt x="1937928" y="95355"/>
                    <a:pt x="1961817" y="82782"/>
                    <a:pt x="1998069" y="82782"/>
                  </a:cubicBezTo>
                  <a:lnTo>
                    <a:pt x="1998069" y="81524"/>
                  </a:lnTo>
                  <a:cubicBezTo>
                    <a:pt x="1998069" y="75867"/>
                    <a:pt x="1995135" y="68113"/>
                    <a:pt x="1979428" y="68113"/>
                  </a:cubicBezTo>
                  <a:cubicBezTo>
                    <a:pt x="1968932" y="68113"/>
                    <a:pt x="1957826" y="71676"/>
                    <a:pt x="1951130" y="75867"/>
                  </a:cubicBezTo>
                  <a:lnTo>
                    <a:pt x="1945253" y="55331"/>
                  </a:lnTo>
                  <a:cubicBezTo>
                    <a:pt x="1952387" y="51349"/>
                    <a:pt x="1966427" y="46101"/>
                    <a:pt x="1985086" y="46101"/>
                  </a:cubicBezTo>
                  <a:cubicBezTo>
                    <a:pt x="2019243" y="46101"/>
                    <a:pt x="2029939" y="66218"/>
                    <a:pt x="2029939" y="90535"/>
                  </a:cubicBezTo>
                  <a:lnTo>
                    <a:pt x="2029939" y="126378"/>
                  </a:lnTo>
                  <a:close/>
                  <a:moveTo>
                    <a:pt x="1999117" y="102699"/>
                  </a:moveTo>
                  <a:cubicBezTo>
                    <a:pt x="1982343" y="102699"/>
                    <a:pt x="1969360" y="106680"/>
                    <a:pt x="1969360" y="118834"/>
                  </a:cubicBezTo>
                  <a:cubicBezTo>
                    <a:pt x="1969360" y="126997"/>
                    <a:pt x="1974809" y="130988"/>
                    <a:pt x="1981934" y="130988"/>
                  </a:cubicBezTo>
                  <a:cubicBezTo>
                    <a:pt x="1989687" y="130988"/>
                    <a:pt x="1996392" y="125740"/>
                    <a:pt x="1998488" y="119253"/>
                  </a:cubicBezTo>
                  <a:cubicBezTo>
                    <a:pt x="1998897" y="117577"/>
                    <a:pt x="1999107" y="115691"/>
                    <a:pt x="1999107" y="113805"/>
                  </a:cubicBezTo>
                  <a:lnTo>
                    <a:pt x="1999107" y="102699"/>
                  </a:lnTo>
                  <a:close/>
                  <a:moveTo>
                    <a:pt x="2048989" y="82363"/>
                  </a:moveTo>
                  <a:cubicBezTo>
                    <a:pt x="2048989" y="67275"/>
                    <a:pt x="2048789" y="57426"/>
                    <a:pt x="2048151" y="48625"/>
                  </a:cubicBezTo>
                  <a:lnTo>
                    <a:pt x="2075393" y="48625"/>
                  </a:lnTo>
                  <a:lnTo>
                    <a:pt x="2076650" y="67485"/>
                  </a:lnTo>
                  <a:lnTo>
                    <a:pt x="2077488" y="67485"/>
                  </a:lnTo>
                  <a:cubicBezTo>
                    <a:pt x="2082737" y="52388"/>
                    <a:pt x="2095100" y="46101"/>
                    <a:pt x="2105149" y="46101"/>
                  </a:cubicBezTo>
                  <a:cubicBezTo>
                    <a:pt x="2108092" y="46101"/>
                    <a:pt x="2109559" y="46311"/>
                    <a:pt x="2111864" y="46730"/>
                  </a:cubicBezTo>
                  <a:lnTo>
                    <a:pt x="2111864" y="76695"/>
                  </a:lnTo>
                  <a:cubicBezTo>
                    <a:pt x="2109340" y="76276"/>
                    <a:pt x="2106825" y="75857"/>
                    <a:pt x="2103273" y="75857"/>
                  </a:cubicBezTo>
                  <a:cubicBezTo>
                    <a:pt x="2091538" y="75857"/>
                    <a:pt x="2083575" y="82144"/>
                    <a:pt x="2081470" y="91992"/>
                  </a:cubicBezTo>
                  <a:cubicBezTo>
                    <a:pt x="2081060" y="94088"/>
                    <a:pt x="2080851" y="96593"/>
                    <a:pt x="2080851" y="99117"/>
                  </a:cubicBezTo>
                  <a:lnTo>
                    <a:pt x="2080851" y="151095"/>
                  </a:lnTo>
                  <a:lnTo>
                    <a:pt x="2048989" y="151095"/>
                  </a:lnTo>
                  <a:lnTo>
                    <a:pt x="2048989" y="82363"/>
                  </a:lnTo>
                  <a:close/>
                  <a:moveTo>
                    <a:pt x="2155231" y="20117"/>
                  </a:moveTo>
                  <a:cubicBezTo>
                    <a:pt x="2155231" y="28927"/>
                    <a:pt x="2148735" y="36052"/>
                    <a:pt x="2138048" y="36052"/>
                  </a:cubicBezTo>
                  <a:cubicBezTo>
                    <a:pt x="2127990" y="36052"/>
                    <a:pt x="2121494" y="28927"/>
                    <a:pt x="2121494" y="20117"/>
                  </a:cubicBezTo>
                  <a:cubicBezTo>
                    <a:pt x="2121494" y="11116"/>
                    <a:pt x="2128200" y="4191"/>
                    <a:pt x="2138467" y="4191"/>
                  </a:cubicBezTo>
                  <a:cubicBezTo>
                    <a:pt x="2148735" y="4191"/>
                    <a:pt x="2155022" y="11106"/>
                    <a:pt x="2155231" y="20117"/>
                  </a:cubicBezTo>
                  <a:close/>
                  <a:moveTo>
                    <a:pt x="2122332" y="151114"/>
                  </a:moveTo>
                  <a:lnTo>
                    <a:pt x="2122332" y="48625"/>
                  </a:lnTo>
                  <a:lnTo>
                    <a:pt x="2154193" y="48625"/>
                  </a:lnTo>
                  <a:lnTo>
                    <a:pt x="2154193" y="151114"/>
                  </a:lnTo>
                  <a:lnTo>
                    <a:pt x="2122332" y="151114"/>
                  </a:lnTo>
                  <a:close/>
                  <a:moveTo>
                    <a:pt x="2258759" y="126378"/>
                  </a:moveTo>
                  <a:cubicBezTo>
                    <a:pt x="2258759" y="136017"/>
                    <a:pt x="2259178" y="145447"/>
                    <a:pt x="2260435" y="151114"/>
                  </a:cubicBezTo>
                  <a:lnTo>
                    <a:pt x="2231727" y="151114"/>
                  </a:lnTo>
                  <a:lnTo>
                    <a:pt x="2229841" y="140837"/>
                  </a:lnTo>
                  <a:lnTo>
                    <a:pt x="2229212" y="140837"/>
                  </a:lnTo>
                  <a:cubicBezTo>
                    <a:pt x="2222507" y="149009"/>
                    <a:pt x="2212029" y="153410"/>
                    <a:pt x="2199875" y="153410"/>
                  </a:cubicBezTo>
                  <a:cubicBezTo>
                    <a:pt x="2179120" y="153410"/>
                    <a:pt x="2166757" y="138322"/>
                    <a:pt x="2166757" y="121977"/>
                  </a:cubicBezTo>
                  <a:cubicBezTo>
                    <a:pt x="2166757" y="95355"/>
                    <a:pt x="2190655" y="82782"/>
                    <a:pt x="2226907" y="82782"/>
                  </a:cubicBezTo>
                  <a:lnTo>
                    <a:pt x="2226907" y="81524"/>
                  </a:lnTo>
                  <a:cubicBezTo>
                    <a:pt x="2226907" y="75867"/>
                    <a:pt x="2223964" y="68113"/>
                    <a:pt x="2208248" y="68113"/>
                  </a:cubicBezTo>
                  <a:cubicBezTo>
                    <a:pt x="2197770" y="68113"/>
                    <a:pt x="2186664" y="71676"/>
                    <a:pt x="2179949" y="75867"/>
                  </a:cubicBezTo>
                  <a:lnTo>
                    <a:pt x="2174091" y="55331"/>
                  </a:lnTo>
                  <a:cubicBezTo>
                    <a:pt x="2181216" y="51349"/>
                    <a:pt x="2195255" y="46101"/>
                    <a:pt x="2213905" y="46101"/>
                  </a:cubicBezTo>
                  <a:cubicBezTo>
                    <a:pt x="2248072" y="46101"/>
                    <a:pt x="2258759" y="66218"/>
                    <a:pt x="2258759" y="90535"/>
                  </a:cubicBezTo>
                  <a:lnTo>
                    <a:pt x="2258759" y="126378"/>
                  </a:lnTo>
                  <a:close/>
                  <a:moveTo>
                    <a:pt x="2227955" y="102699"/>
                  </a:moveTo>
                  <a:cubicBezTo>
                    <a:pt x="2211191" y="102699"/>
                    <a:pt x="2198189" y="106680"/>
                    <a:pt x="2198189" y="118834"/>
                  </a:cubicBezTo>
                  <a:cubicBezTo>
                    <a:pt x="2198189" y="126997"/>
                    <a:pt x="2203637" y="130988"/>
                    <a:pt x="2210762" y="130988"/>
                  </a:cubicBezTo>
                  <a:cubicBezTo>
                    <a:pt x="2218516" y="130988"/>
                    <a:pt x="2225231" y="125740"/>
                    <a:pt x="2227317" y="119253"/>
                  </a:cubicBezTo>
                  <a:cubicBezTo>
                    <a:pt x="2227745" y="117577"/>
                    <a:pt x="2227945" y="115691"/>
                    <a:pt x="2227945" y="113805"/>
                  </a:cubicBezTo>
                  <a:lnTo>
                    <a:pt x="2227945" y="102699"/>
                  </a:lnTo>
                  <a:close/>
                </a:path>
              </a:pathLst>
            </a:custGeom>
            <a:solidFill>
              <a:schemeClr val="bg1"/>
            </a:solidFill>
            <a:ln w="9525" cap="flat">
              <a:noFill/>
              <a:prstDash val="solid"/>
              <a:miter/>
            </a:ln>
          </p:spPr>
          <p:txBody>
            <a:bodyPr rtlCol="0" anchor="ctr"/>
            <a:lstStyle/>
            <a:p>
              <a:endParaRPr lang="es-CR"/>
            </a:p>
          </p:txBody>
        </p:sp>
      </p:grpSp>
    </p:spTree>
    <p:extLst>
      <p:ext uri="{BB962C8B-B14F-4D97-AF65-F5344CB8AC3E}">
        <p14:creationId xmlns:p14="http://schemas.microsoft.com/office/powerpoint/2010/main" val="507004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grpSp>
        <p:nvGrpSpPr>
          <p:cNvPr id="7" name="Grupo 6">
            <a:extLst>
              <a:ext uri="{FF2B5EF4-FFF2-40B4-BE49-F238E27FC236}">
                <a16:creationId xmlns:a16="http://schemas.microsoft.com/office/drawing/2014/main" id="{F2F4AE3B-0C8E-97D2-9532-A782164A2E28}"/>
              </a:ext>
            </a:extLst>
          </p:cNvPr>
          <p:cNvGrpSpPr/>
          <p:nvPr userDrawn="1"/>
        </p:nvGrpSpPr>
        <p:grpSpPr>
          <a:xfrm>
            <a:off x="9610526" y="200165"/>
            <a:ext cx="2390852" cy="254967"/>
            <a:chOff x="9610526" y="200165"/>
            <a:chExt cx="2390852" cy="254967"/>
          </a:xfrm>
        </p:grpSpPr>
        <p:sp>
          <p:nvSpPr>
            <p:cNvPr id="8" name="Forma libre: forma 7">
              <a:extLst>
                <a:ext uri="{FF2B5EF4-FFF2-40B4-BE49-F238E27FC236}">
                  <a16:creationId xmlns:a16="http://schemas.microsoft.com/office/drawing/2014/main" id="{F4113EC9-0E17-D71C-9A21-7491CF90F8EA}"/>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9" name="Grupo 8">
              <a:extLst>
                <a:ext uri="{FF2B5EF4-FFF2-40B4-BE49-F238E27FC236}">
                  <a16:creationId xmlns:a16="http://schemas.microsoft.com/office/drawing/2014/main" id="{DB9BE47D-3025-1DB5-9663-4E69A1B7F850}"/>
                </a:ext>
              </a:extLst>
            </p:cNvPr>
            <p:cNvGrpSpPr/>
            <p:nvPr userDrawn="1"/>
          </p:nvGrpSpPr>
          <p:grpSpPr>
            <a:xfrm>
              <a:off x="9631825" y="200165"/>
              <a:ext cx="773632" cy="183938"/>
              <a:chOff x="9631825" y="200165"/>
              <a:chExt cx="773632" cy="183938"/>
            </a:xfrm>
          </p:grpSpPr>
          <p:sp>
            <p:nvSpPr>
              <p:cNvPr id="12" name="Forma libre: forma 11">
                <a:extLst>
                  <a:ext uri="{FF2B5EF4-FFF2-40B4-BE49-F238E27FC236}">
                    <a16:creationId xmlns:a16="http://schemas.microsoft.com/office/drawing/2014/main" id="{CF0D6F21-C308-CA8D-4300-4272064CB129}"/>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31D4D10E-6485-BCFC-D714-D22A706F664E}"/>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2966ED38-F93B-CC67-7293-CC21A902507C}"/>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DDDD031B-4F5E-0A8C-8A02-13D56861D3F3}"/>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8A1E8E5D-136C-3423-8AB3-A45345BD2102}"/>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0" name="Forma libre: forma 9">
              <a:extLst>
                <a:ext uri="{FF2B5EF4-FFF2-40B4-BE49-F238E27FC236}">
                  <a16:creationId xmlns:a16="http://schemas.microsoft.com/office/drawing/2014/main" id="{8AFFF7B3-9FA1-A0D4-5B47-626955FD06D8}"/>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1" name="Forma libre: forma 10">
              <a:extLst>
                <a:ext uri="{FF2B5EF4-FFF2-40B4-BE49-F238E27FC236}">
                  <a16:creationId xmlns:a16="http://schemas.microsoft.com/office/drawing/2014/main" id="{366D4294-9DED-B7AB-E49E-55A5932045D1}"/>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27886634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grpSp>
        <p:nvGrpSpPr>
          <p:cNvPr id="7" name="Grupo 6">
            <a:extLst>
              <a:ext uri="{FF2B5EF4-FFF2-40B4-BE49-F238E27FC236}">
                <a16:creationId xmlns:a16="http://schemas.microsoft.com/office/drawing/2014/main" id="{C98EB0F3-EDE7-182E-9E97-B931B9794D66}"/>
              </a:ext>
            </a:extLst>
          </p:cNvPr>
          <p:cNvGrpSpPr/>
          <p:nvPr userDrawn="1"/>
        </p:nvGrpSpPr>
        <p:grpSpPr>
          <a:xfrm rot="5400000">
            <a:off x="10658093" y="1238852"/>
            <a:ext cx="2390852" cy="254967"/>
            <a:chOff x="9610526" y="200165"/>
            <a:chExt cx="2390852" cy="254967"/>
          </a:xfrm>
        </p:grpSpPr>
        <p:sp>
          <p:nvSpPr>
            <p:cNvPr id="8" name="Forma libre: forma 7">
              <a:extLst>
                <a:ext uri="{FF2B5EF4-FFF2-40B4-BE49-F238E27FC236}">
                  <a16:creationId xmlns:a16="http://schemas.microsoft.com/office/drawing/2014/main" id="{ECCAA5F7-E525-BA45-8782-255062AE7378}"/>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9" name="Grupo 8">
              <a:extLst>
                <a:ext uri="{FF2B5EF4-FFF2-40B4-BE49-F238E27FC236}">
                  <a16:creationId xmlns:a16="http://schemas.microsoft.com/office/drawing/2014/main" id="{AA197DAC-F7BB-01A3-704B-0D1173E88343}"/>
                </a:ext>
              </a:extLst>
            </p:cNvPr>
            <p:cNvGrpSpPr/>
            <p:nvPr userDrawn="1"/>
          </p:nvGrpSpPr>
          <p:grpSpPr>
            <a:xfrm>
              <a:off x="9631825" y="200165"/>
              <a:ext cx="773632" cy="183938"/>
              <a:chOff x="9631825" y="200165"/>
              <a:chExt cx="773632" cy="183938"/>
            </a:xfrm>
          </p:grpSpPr>
          <p:sp>
            <p:nvSpPr>
              <p:cNvPr id="12" name="Forma libre: forma 11">
                <a:extLst>
                  <a:ext uri="{FF2B5EF4-FFF2-40B4-BE49-F238E27FC236}">
                    <a16:creationId xmlns:a16="http://schemas.microsoft.com/office/drawing/2014/main" id="{8B6916D7-BA7D-1296-2C6C-799606411DC1}"/>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ACDBF091-023E-AE2B-7D1F-697221B5A5E5}"/>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5C86FE85-00B7-9FA0-7A31-438375C62AA1}"/>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88D2949B-80F5-1094-76E0-29079CBB9789}"/>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7C1C87B2-BCB7-0048-224C-1E443F7A7EAB}"/>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0" name="Forma libre: forma 9">
              <a:extLst>
                <a:ext uri="{FF2B5EF4-FFF2-40B4-BE49-F238E27FC236}">
                  <a16:creationId xmlns:a16="http://schemas.microsoft.com/office/drawing/2014/main" id="{65451330-388A-A1DD-344A-8F3C722F9D48}"/>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1" name="Forma libre: forma 10">
              <a:extLst>
                <a:ext uri="{FF2B5EF4-FFF2-40B4-BE49-F238E27FC236}">
                  <a16:creationId xmlns:a16="http://schemas.microsoft.com/office/drawing/2014/main" id="{6811AA30-3ED3-1794-0BA7-0EEA0CCF9BE9}"/>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1322934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2" name="Rectángulo 11"/>
          <p:cNvSpPr/>
          <p:nvPr userDrawn="1"/>
        </p:nvSpPr>
        <p:spPr>
          <a:xfrm>
            <a:off x="0" y="5932449"/>
            <a:ext cx="12192000" cy="925551"/>
          </a:xfrm>
          <a:prstGeom prst="rect">
            <a:avLst/>
          </a:prstGeom>
          <a:solidFill>
            <a:srgbClr val="005D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userDrawn="1"/>
        </p:nvGrpSpPr>
        <p:grpSpPr>
          <a:xfrm>
            <a:off x="0" y="0"/>
            <a:ext cx="12192000" cy="2163337"/>
            <a:chOff x="0" y="0"/>
            <a:chExt cx="12192000" cy="2163337"/>
          </a:xfrm>
        </p:grpSpPr>
        <p:sp>
          <p:nvSpPr>
            <p:cNvPr id="7" name="Rectángulo 6"/>
            <p:cNvSpPr/>
            <p:nvPr userDrawn="1"/>
          </p:nvSpPr>
          <p:spPr>
            <a:xfrm>
              <a:off x="0" y="0"/>
              <a:ext cx="12192000" cy="2163337"/>
            </a:xfrm>
            <a:prstGeom prst="rect">
              <a:avLst/>
            </a:prstGeom>
            <a:solidFill>
              <a:srgbClr val="005D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193" y="456633"/>
              <a:ext cx="3308198" cy="1250070"/>
            </a:xfrm>
            <a:prstGeom prst="rect">
              <a:avLst/>
            </a:prstGeom>
          </p:spPr>
        </p:pic>
      </p:grpSp>
      <p:sp>
        <p:nvSpPr>
          <p:cNvPr id="2" name="Título 1"/>
          <p:cNvSpPr>
            <a:spLocks noGrp="1"/>
          </p:cNvSpPr>
          <p:nvPr>
            <p:ph type="ctrTitle"/>
          </p:nvPr>
        </p:nvSpPr>
        <p:spPr>
          <a:xfrm>
            <a:off x="1524000" y="2330605"/>
            <a:ext cx="9144000" cy="1851238"/>
          </a:xfrm>
        </p:spPr>
        <p:txBody>
          <a:bodyPr anchor="b">
            <a:normAutofit/>
          </a:bodyPr>
          <a:lstStyle>
            <a:lvl1pPr algn="ctr">
              <a:defRPr sz="5000"/>
            </a:lvl1pPr>
          </a:lstStyle>
          <a:p>
            <a:r>
              <a:rPr lang="es-ES"/>
              <a:t>Haga clic para modificar el estilo de título del patrón</a:t>
            </a:r>
          </a:p>
        </p:txBody>
      </p:sp>
      <p:sp>
        <p:nvSpPr>
          <p:cNvPr id="3" name="Subtítulo 2"/>
          <p:cNvSpPr>
            <a:spLocks noGrp="1"/>
          </p:cNvSpPr>
          <p:nvPr>
            <p:ph type="subTitle" idx="1"/>
          </p:nvPr>
        </p:nvSpPr>
        <p:spPr>
          <a:xfrm>
            <a:off x="1524000" y="41818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s-ES"/>
          </a:p>
        </p:txBody>
      </p:sp>
      <p:grpSp>
        <p:nvGrpSpPr>
          <p:cNvPr id="21" name="Grupo 20">
            <a:extLst>
              <a:ext uri="{FF2B5EF4-FFF2-40B4-BE49-F238E27FC236}">
                <a16:creationId xmlns:a16="http://schemas.microsoft.com/office/drawing/2014/main" id="{AE64A955-DF86-C679-9441-5A91D78CC061}"/>
              </a:ext>
            </a:extLst>
          </p:cNvPr>
          <p:cNvGrpSpPr/>
          <p:nvPr userDrawn="1"/>
        </p:nvGrpSpPr>
        <p:grpSpPr>
          <a:xfrm>
            <a:off x="9279581" y="607304"/>
            <a:ext cx="2271226" cy="948728"/>
            <a:chOff x="9279581" y="674843"/>
            <a:chExt cx="2271226" cy="948728"/>
          </a:xfrm>
        </p:grpSpPr>
        <p:sp>
          <p:nvSpPr>
            <p:cNvPr id="8" name="CuadroTexto 7">
              <a:extLst>
                <a:ext uri="{FF2B5EF4-FFF2-40B4-BE49-F238E27FC236}">
                  <a16:creationId xmlns:a16="http://schemas.microsoft.com/office/drawing/2014/main" id="{E754EACE-FF2A-29C5-FE5B-F7C3F7160A5B}"/>
                </a:ext>
              </a:extLst>
            </p:cNvPr>
            <p:cNvSpPr txBox="1"/>
            <p:nvPr/>
          </p:nvSpPr>
          <p:spPr>
            <a:xfrm>
              <a:off x="9290268" y="911443"/>
              <a:ext cx="240030" cy="329565"/>
            </a:xfrm>
            <a:prstGeom prst="rect">
              <a:avLst/>
            </a:prstGeom>
            <a:noFill/>
          </p:spPr>
          <p:txBody>
            <a:bodyPr wrap="none" rtlCol="0">
              <a:spAutoFit/>
            </a:bodyPr>
            <a:lstStyle/>
            <a:p>
              <a:pPr algn="l"/>
              <a:r>
                <a:rPr lang="es-CR" sz="1650" spc="0" baseline="0">
                  <a:ln/>
                  <a:solidFill>
                    <a:srgbClr val="646567"/>
                  </a:solidFill>
                  <a:latin typeface="Arial"/>
                  <a:cs typeface="Arial"/>
                  <a:sym typeface="Arial"/>
                  <a:rtl val="0"/>
                </a:rPr>
                <a:t> </a:t>
              </a:r>
            </a:p>
          </p:txBody>
        </p:sp>
        <p:sp>
          <p:nvSpPr>
            <p:cNvPr id="10" name="Forma libre: forma 9">
              <a:extLst>
                <a:ext uri="{FF2B5EF4-FFF2-40B4-BE49-F238E27FC236}">
                  <a16:creationId xmlns:a16="http://schemas.microsoft.com/office/drawing/2014/main" id="{F4BA5B8A-5A4A-C323-8981-AF4E4BA08B10}"/>
                </a:ext>
              </a:extLst>
            </p:cNvPr>
            <p:cNvSpPr/>
            <p:nvPr/>
          </p:nvSpPr>
          <p:spPr>
            <a:xfrm>
              <a:off x="9279581" y="1074103"/>
              <a:ext cx="2271226" cy="9525"/>
            </a:xfrm>
            <a:custGeom>
              <a:avLst/>
              <a:gdLst>
                <a:gd name="connsiteX0" fmla="*/ 0 w 2271226"/>
                <a:gd name="connsiteY0" fmla="*/ 0 h 9525"/>
                <a:gd name="connsiteX1" fmla="*/ 2271227 w 2271226"/>
                <a:gd name="connsiteY1" fmla="*/ 0 h 9525"/>
              </a:gdLst>
              <a:ahLst/>
              <a:cxnLst>
                <a:cxn ang="0">
                  <a:pos x="connsiteX0" y="connsiteY0"/>
                </a:cxn>
                <a:cxn ang="0">
                  <a:pos x="connsiteX1" y="connsiteY1"/>
                </a:cxn>
              </a:cxnLst>
              <a:rect l="l" t="t" r="r" b="b"/>
              <a:pathLst>
                <a:path w="2271226" h="9525">
                  <a:moveTo>
                    <a:pt x="0" y="0"/>
                  </a:moveTo>
                  <a:lnTo>
                    <a:pt x="2271227" y="0"/>
                  </a:lnTo>
                </a:path>
              </a:pathLst>
            </a:custGeom>
            <a:ln w="19050" cap="flat">
              <a:solidFill>
                <a:srgbClr val="1BBBE9"/>
              </a:solidFill>
              <a:prstDash val="solid"/>
              <a:miter/>
            </a:ln>
          </p:spPr>
          <p:txBody>
            <a:bodyPr rtlCol="0" anchor="ctr"/>
            <a:lstStyle/>
            <a:p>
              <a:endParaRPr lang="es-CR"/>
            </a:p>
          </p:txBody>
        </p:sp>
        <p:grpSp>
          <p:nvGrpSpPr>
            <p:cNvPr id="13" name="Gráfico 20">
              <a:extLst>
                <a:ext uri="{FF2B5EF4-FFF2-40B4-BE49-F238E27FC236}">
                  <a16:creationId xmlns:a16="http://schemas.microsoft.com/office/drawing/2014/main" id="{87AAC34A-DC78-52EE-FAF4-F4583A1D57CE}"/>
                </a:ext>
              </a:extLst>
            </p:cNvPr>
            <p:cNvGrpSpPr/>
            <p:nvPr/>
          </p:nvGrpSpPr>
          <p:grpSpPr>
            <a:xfrm>
              <a:off x="9290268" y="674843"/>
              <a:ext cx="1240326" cy="294903"/>
              <a:chOff x="4974925" y="5567288"/>
              <a:chExt cx="1240326" cy="294903"/>
            </a:xfrm>
            <a:solidFill>
              <a:schemeClr val="bg1"/>
            </a:solidFill>
          </p:grpSpPr>
          <p:sp>
            <p:nvSpPr>
              <p:cNvPr id="16" name="Forma libre: forma 15">
                <a:extLst>
                  <a:ext uri="{FF2B5EF4-FFF2-40B4-BE49-F238E27FC236}">
                    <a16:creationId xmlns:a16="http://schemas.microsoft.com/office/drawing/2014/main" id="{240D8218-654C-99EE-D2B8-88FED2C4073D}"/>
                  </a:ext>
                </a:extLst>
              </p:cNvPr>
              <p:cNvSpPr/>
              <p:nvPr/>
            </p:nvSpPr>
            <p:spPr>
              <a:xfrm>
                <a:off x="4974925" y="5567288"/>
                <a:ext cx="292788" cy="294903"/>
              </a:xfrm>
              <a:custGeom>
                <a:avLst/>
                <a:gdLst>
                  <a:gd name="connsiteX0" fmla="*/ 292789 w 292788"/>
                  <a:gd name="connsiteY0" fmla="*/ 144066 h 294903"/>
                  <a:gd name="connsiteX1" fmla="*/ 144075 w 292788"/>
                  <a:gd name="connsiteY1" fmla="*/ 294904 h 294903"/>
                  <a:gd name="connsiteX2" fmla="*/ 0 w 292788"/>
                  <a:gd name="connsiteY2" fmla="*/ 150828 h 294903"/>
                  <a:gd name="connsiteX3" fmla="*/ 147866 w 292788"/>
                  <a:gd name="connsiteY3" fmla="*/ 0 h 294903"/>
                  <a:gd name="connsiteX4" fmla="*/ 292789 w 292788"/>
                  <a:gd name="connsiteY4" fmla="*/ 144066 h 294903"/>
                  <a:gd name="connsiteX5" fmla="*/ 40557 w 292788"/>
                  <a:gd name="connsiteY5" fmla="*/ 149562 h 294903"/>
                  <a:gd name="connsiteX6" fmla="*/ 146190 w 292788"/>
                  <a:gd name="connsiteY6" fmla="*/ 264481 h 294903"/>
                  <a:gd name="connsiteX7" fmla="*/ 252241 w 292788"/>
                  <a:gd name="connsiteY7" fmla="*/ 146180 h 294903"/>
                  <a:gd name="connsiteX8" fmla="*/ 147037 w 292788"/>
                  <a:gd name="connsiteY8" fmla="*/ 30413 h 294903"/>
                  <a:gd name="connsiteX9" fmla="*/ 40557 w 292788"/>
                  <a:gd name="connsiteY9" fmla="*/ 149562 h 29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88" h="294903">
                    <a:moveTo>
                      <a:pt x="292789" y="144066"/>
                    </a:moveTo>
                    <a:cubicBezTo>
                      <a:pt x="292789" y="239125"/>
                      <a:pt x="225609" y="294904"/>
                      <a:pt x="144075" y="294904"/>
                    </a:cubicBezTo>
                    <a:cubicBezTo>
                      <a:pt x="59150" y="294904"/>
                      <a:pt x="0" y="233639"/>
                      <a:pt x="0" y="150828"/>
                    </a:cubicBezTo>
                    <a:cubicBezTo>
                      <a:pt x="0" y="62113"/>
                      <a:pt x="62951" y="0"/>
                      <a:pt x="147866" y="0"/>
                    </a:cubicBezTo>
                    <a:cubicBezTo>
                      <a:pt x="235334" y="0"/>
                      <a:pt x="292789" y="61684"/>
                      <a:pt x="292789" y="144066"/>
                    </a:cubicBezTo>
                    <a:close/>
                    <a:moveTo>
                      <a:pt x="40557" y="149562"/>
                    </a:moveTo>
                    <a:cubicBezTo>
                      <a:pt x="40557" y="211255"/>
                      <a:pt x="80696" y="264481"/>
                      <a:pt x="146190" y="264481"/>
                    </a:cubicBezTo>
                    <a:cubicBezTo>
                      <a:pt x="211674" y="264481"/>
                      <a:pt x="252241" y="213779"/>
                      <a:pt x="252241" y="146180"/>
                    </a:cubicBezTo>
                    <a:cubicBezTo>
                      <a:pt x="252241" y="88297"/>
                      <a:pt x="215903" y="30413"/>
                      <a:pt x="147037" y="30413"/>
                    </a:cubicBezTo>
                    <a:cubicBezTo>
                      <a:pt x="77314" y="30423"/>
                      <a:pt x="40557" y="85763"/>
                      <a:pt x="40557" y="149562"/>
                    </a:cubicBezTo>
                    <a:close/>
                  </a:path>
                </a:pathLst>
              </a:custGeom>
              <a:grpFill/>
              <a:ln w="9525"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96F3297E-5E8A-795E-D5A9-26A283FE3686}"/>
                  </a:ext>
                </a:extLst>
              </p:cNvPr>
              <p:cNvSpPr/>
              <p:nvPr/>
            </p:nvSpPr>
            <p:spPr>
              <a:xfrm>
                <a:off x="5301899" y="5569822"/>
                <a:ext cx="190547" cy="287312"/>
              </a:xfrm>
              <a:custGeom>
                <a:avLst/>
                <a:gdLst>
                  <a:gd name="connsiteX0" fmla="*/ 0 w 190547"/>
                  <a:gd name="connsiteY0" fmla="*/ 5915 h 287312"/>
                  <a:gd name="connsiteX1" fmla="*/ 78581 w 190547"/>
                  <a:gd name="connsiteY1" fmla="*/ 0 h 287312"/>
                  <a:gd name="connsiteX2" fmla="*/ 163935 w 190547"/>
                  <a:gd name="connsiteY2" fmla="*/ 24508 h 287312"/>
                  <a:gd name="connsiteX3" fmla="*/ 190548 w 190547"/>
                  <a:gd name="connsiteY3" fmla="*/ 84506 h 287312"/>
                  <a:gd name="connsiteX4" fmla="*/ 166897 w 190547"/>
                  <a:gd name="connsiteY4" fmla="*/ 146618 h 287312"/>
                  <a:gd name="connsiteX5" fmla="*/ 73095 w 190547"/>
                  <a:gd name="connsiteY5" fmla="*/ 177451 h 287312"/>
                  <a:gd name="connsiteX6" fmla="*/ 38443 w 190547"/>
                  <a:gd name="connsiteY6" fmla="*/ 174079 h 287312"/>
                  <a:gd name="connsiteX7" fmla="*/ 38443 w 190547"/>
                  <a:gd name="connsiteY7" fmla="*/ 287312 h 287312"/>
                  <a:gd name="connsiteX8" fmla="*/ 0 w 190547"/>
                  <a:gd name="connsiteY8" fmla="*/ 287312 h 287312"/>
                  <a:gd name="connsiteX9" fmla="*/ 0 w 190547"/>
                  <a:gd name="connsiteY9" fmla="*/ 5915 h 287312"/>
                  <a:gd name="connsiteX10" fmla="*/ 38443 w 190547"/>
                  <a:gd name="connsiteY10" fmla="*/ 143227 h 287312"/>
                  <a:gd name="connsiteX11" fmla="*/ 74781 w 190547"/>
                  <a:gd name="connsiteY11" fmla="*/ 147028 h 287312"/>
                  <a:gd name="connsiteX12" fmla="*/ 152095 w 190547"/>
                  <a:gd name="connsiteY12" fmla="*/ 86182 h 287312"/>
                  <a:gd name="connsiteX13" fmla="*/ 78572 w 190547"/>
                  <a:gd name="connsiteY13" fmla="*/ 29994 h 287312"/>
                  <a:gd name="connsiteX14" fmla="*/ 38433 w 190547"/>
                  <a:gd name="connsiteY14" fmla="*/ 32956 h 287312"/>
                  <a:gd name="connsiteX15" fmla="*/ 38433 w 190547"/>
                  <a:gd name="connsiteY15" fmla="*/ 143227 h 2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47" h="287312">
                    <a:moveTo>
                      <a:pt x="0" y="5915"/>
                    </a:moveTo>
                    <a:cubicBezTo>
                      <a:pt x="19431" y="2543"/>
                      <a:pt x="45206" y="0"/>
                      <a:pt x="78581" y="0"/>
                    </a:cubicBezTo>
                    <a:cubicBezTo>
                      <a:pt x="117881" y="0"/>
                      <a:pt x="146190" y="8877"/>
                      <a:pt x="163935" y="24508"/>
                    </a:cubicBezTo>
                    <a:cubicBezTo>
                      <a:pt x="179994" y="38452"/>
                      <a:pt x="190548" y="58731"/>
                      <a:pt x="190548" y="84506"/>
                    </a:cubicBezTo>
                    <a:cubicBezTo>
                      <a:pt x="190548" y="110271"/>
                      <a:pt x="182518" y="131397"/>
                      <a:pt x="166897" y="146618"/>
                    </a:cubicBezTo>
                    <a:cubicBezTo>
                      <a:pt x="145761" y="167316"/>
                      <a:pt x="112814" y="177451"/>
                      <a:pt x="73095" y="177451"/>
                    </a:cubicBezTo>
                    <a:cubicBezTo>
                      <a:pt x="59998" y="177451"/>
                      <a:pt x="48168" y="177032"/>
                      <a:pt x="38443" y="174079"/>
                    </a:cubicBezTo>
                    <a:lnTo>
                      <a:pt x="38443" y="287312"/>
                    </a:lnTo>
                    <a:lnTo>
                      <a:pt x="0" y="287312"/>
                    </a:lnTo>
                    <a:lnTo>
                      <a:pt x="0" y="5915"/>
                    </a:lnTo>
                    <a:close/>
                    <a:moveTo>
                      <a:pt x="38443" y="143227"/>
                    </a:moveTo>
                    <a:cubicBezTo>
                      <a:pt x="48168" y="146190"/>
                      <a:pt x="60417" y="147028"/>
                      <a:pt x="74781" y="147028"/>
                    </a:cubicBezTo>
                    <a:cubicBezTo>
                      <a:pt x="123368" y="147028"/>
                      <a:pt x="152095" y="125054"/>
                      <a:pt x="152095" y="86182"/>
                    </a:cubicBezTo>
                    <a:cubicBezTo>
                      <a:pt x="152095" y="45625"/>
                      <a:pt x="120406" y="29994"/>
                      <a:pt x="78572" y="29994"/>
                    </a:cubicBezTo>
                    <a:cubicBezTo>
                      <a:pt x="59560" y="29994"/>
                      <a:pt x="45615" y="31690"/>
                      <a:pt x="38433" y="32956"/>
                    </a:cubicBezTo>
                    <a:lnTo>
                      <a:pt x="38433" y="143227"/>
                    </a:lnTo>
                    <a:close/>
                  </a:path>
                </a:pathLst>
              </a:custGeom>
              <a:grpFill/>
              <a:ln w="9525" cap="flat">
                <a:noFill/>
                <a:prstDash val="solid"/>
                <a:miter/>
              </a:ln>
            </p:spPr>
            <p:txBody>
              <a:bodyPr rtlCol="0" anchor="ctr"/>
              <a:lstStyle/>
              <a:p>
                <a:endParaRPr lang="es-CR"/>
              </a:p>
            </p:txBody>
          </p:sp>
          <p:sp>
            <p:nvSpPr>
              <p:cNvPr id="18" name="Forma libre: forma 17">
                <a:extLst>
                  <a:ext uri="{FF2B5EF4-FFF2-40B4-BE49-F238E27FC236}">
                    <a16:creationId xmlns:a16="http://schemas.microsoft.com/office/drawing/2014/main" id="{467C37EC-3D8B-5AF9-E996-9D596E44898F}"/>
                  </a:ext>
                </a:extLst>
              </p:cNvPr>
              <p:cNvSpPr/>
              <p:nvPr/>
            </p:nvSpPr>
            <p:spPr>
              <a:xfrm>
                <a:off x="5528746" y="5572355"/>
                <a:ext cx="174069" cy="284759"/>
              </a:xfrm>
              <a:custGeom>
                <a:avLst/>
                <a:gdLst>
                  <a:gd name="connsiteX0" fmla="*/ 0 w 174069"/>
                  <a:gd name="connsiteY0" fmla="*/ 0 h 284759"/>
                  <a:gd name="connsiteX1" fmla="*/ 38443 w 174069"/>
                  <a:gd name="connsiteY1" fmla="*/ 0 h 284759"/>
                  <a:gd name="connsiteX2" fmla="*/ 38443 w 174069"/>
                  <a:gd name="connsiteY2" fmla="*/ 252651 h 284759"/>
                  <a:gd name="connsiteX3" fmla="*/ 174069 w 174069"/>
                  <a:gd name="connsiteY3" fmla="*/ 252651 h 284759"/>
                  <a:gd name="connsiteX4" fmla="*/ 174069 w 174069"/>
                  <a:gd name="connsiteY4" fmla="*/ 284759 h 284759"/>
                  <a:gd name="connsiteX5" fmla="*/ 0 w 174069"/>
                  <a:gd name="connsiteY5" fmla="*/ 284759 h 284759"/>
                  <a:gd name="connsiteX6" fmla="*/ 0 w 174069"/>
                  <a:gd name="connsiteY6" fmla="*/ 0 h 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69" h="284759">
                    <a:moveTo>
                      <a:pt x="0" y="0"/>
                    </a:moveTo>
                    <a:lnTo>
                      <a:pt x="38443" y="0"/>
                    </a:lnTo>
                    <a:lnTo>
                      <a:pt x="38443" y="252651"/>
                    </a:lnTo>
                    <a:lnTo>
                      <a:pt x="174069" y="252651"/>
                    </a:lnTo>
                    <a:lnTo>
                      <a:pt x="174069" y="284759"/>
                    </a:lnTo>
                    <a:lnTo>
                      <a:pt x="0" y="284759"/>
                    </a:lnTo>
                    <a:lnTo>
                      <a:pt x="0" y="0"/>
                    </a:lnTo>
                    <a:close/>
                  </a:path>
                </a:pathLst>
              </a:custGeom>
              <a:grpFill/>
              <a:ln w="9525" cap="flat">
                <a:noFill/>
                <a:prstDash val="solid"/>
                <a:miter/>
              </a:ln>
            </p:spPr>
            <p:txBody>
              <a:bodyPr rtlCol="0" anchor="ctr"/>
              <a:lstStyle/>
              <a:p>
                <a:endParaRPr lang="es-CR"/>
              </a:p>
            </p:txBody>
          </p:sp>
          <p:sp>
            <p:nvSpPr>
              <p:cNvPr id="19" name="Forma libre: forma 18">
                <a:extLst>
                  <a:ext uri="{FF2B5EF4-FFF2-40B4-BE49-F238E27FC236}">
                    <a16:creationId xmlns:a16="http://schemas.microsoft.com/office/drawing/2014/main" id="{9505AFAD-4B74-9225-FA15-7504F9020211}"/>
                  </a:ext>
                </a:extLst>
              </p:cNvPr>
              <p:cNvSpPr/>
              <p:nvPr/>
            </p:nvSpPr>
            <p:spPr>
              <a:xfrm>
                <a:off x="5706597" y="5572365"/>
                <a:ext cx="262794" cy="284759"/>
              </a:xfrm>
              <a:custGeom>
                <a:avLst/>
                <a:gdLst>
                  <a:gd name="connsiteX0" fmla="*/ 73095 w 262794"/>
                  <a:gd name="connsiteY0" fmla="*/ 193919 h 284759"/>
                  <a:gd name="connsiteX1" fmla="*/ 40557 w 262794"/>
                  <a:gd name="connsiteY1" fmla="*/ 284759 h 284759"/>
                  <a:gd name="connsiteX2" fmla="*/ 0 w 262794"/>
                  <a:gd name="connsiteY2" fmla="*/ 284759 h 284759"/>
                  <a:gd name="connsiteX3" fmla="*/ 107318 w 262794"/>
                  <a:gd name="connsiteY3" fmla="*/ 0 h 284759"/>
                  <a:gd name="connsiteX4" fmla="*/ 154219 w 262794"/>
                  <a:gd name="connsiteY4" fmla="*/ 0 h 284759"/>
                  <a:gd name="connsiteX5" fmla="*/ 262795 w 262794"/>
                  <a:gd name="connsiteY5" fmla="*/ 284759 h 284759"/>
                  <a:gd name="connsiteX6" fmla="*/ 221390 w 262794"/>
                  <a:gd name="connsiteY6" fmla="*/ 284759 h 284759"/>
                  <a:gd name="connsiteX7" fmla="*/ 186738 w 262794"/>
                  <a:gd name="connsiteY7" fmla="*/ 193919 h 284759"/>
                  <a:gd name="connsiteX8" fmla="*/ 73095 w 262794"/>
                  <a:gd name="connsiteY8" fmla="*/ 193919 h 284759"/>
                  <a:gd name="connsiteX9" fmla="*/ 178298 w 262794"/>
                  <a:gd name="connsiteY9" fmla="*/ 164344 h 284759"/>
                  <a:gd name="connsiteX10" fmla="*/ 145761 w 262794"/>
                  <a:gd name="connsiteY10" fmla="*/ 79000 h 284759"/>
                  <a:gd name="connsiteX11" fmla="*/ 130131 w 262794"/>
                  <a:gd name="connsiteY11" fmla="*/ 31671 h 284759"/>
                  <a:gd name="connsiteX12" fmla="*/ 129283 w 262794"/>
                  <a:gd name="connsiteY12" fmla="*/ 31671 h 284759"/>
                  <a:gd name="connsiteX13" fmla="*/ 114071 w 262794"/>
                  <a:gd name="connsiteY13" fmla="*/ 78572 h 284759"/>
                  <a:gd name="connsiteX14" fmla="*/ 81534 w 262794"/>
                  <a:gd name="connsiteY14" fmla="*/ 164344 h 284759"/>
                  <a:gd name="connsiteX15" fmla="*/ 178298 w 262794"/>
                  <a:gd name="connsiteY15" fmla="*/ 164344 h 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794" h="284759">
                    <a:moveTo>
                      <a:pt x="73095" y="193919"/>
                    </a:moveTo>
                    <a:lnTo>
                      <a:pt x="40557" y="284759"/>
                    </a:lnTo>
                    <a:lnTo>
                      <a:pt x="0" y="284759"/>
                    </a:lnTo>
                    <a:lnTo>
                      <a:pt x="107318" y="0"/>
                    </a:lnTo>
                    <a:lnTo>
                      <a:pt x="154219" y="0"/>
                    </a:lnTo>
                    <a:lnTo>
                      <a:pt x="262795" y="284759"/>
                    </a:lnTo>
                    <a:lnTo>
                      <a:pt x="221390" y="284759"/>
                    </a:lnTo>
                    <a:lnTo>
                      <a:pt x="186738" y="193919"/>
                    </a:lnTo>
                    <a:lnTo>
                      <a:pt x="73095" y="193919"/>
                    </a:lnTo>
                    <a:close/>
                    <a:moveTo>
                      <a:pt x="178298" y="164344"/>
                    </a:moveTo>
                    <a:lnTo>
                      <a:pt x="145761" y="79000"/>
                    </a:lnTo>
                    <a:cubicBezTo>
                      <a:pt x="139008" y="60827"/>
                      <a:pt x="134360" y="46044"/>
                      <a:pt x="130131" y="31671"/>
                    </a:cubicBezTo>
                    <a:lnTo>
                      <a:pt x="129283" y="31671"/>
                    </a:lnTo>
                    <a:cubicBezTo>
                      <a:pt x="124635" y="46463"/>
                      <a:pt x="120406" y="61665"/>
                      <a:pt x="114071" y="78572"/>
                    </a:cubicBezTo>
                    <a:lnTo>
                      <a:pt x="81534" y="164344"/>
                    </a:lnTo>
                    <a:lnTo>
                      <a:pt x="178298" y="164344"/>
                    </a:lnTo>
                    <a:close/>
                  </a:path>
                </a:pathLst>
              </a:custGeom>
              <a:grpFill/>
              <a:ln w="9525" cap="flat">
                <a:noFill/>
                <a:prstDash val="solid"/>
                <a:miter/>
              </a:ln>
            </p:spPr>
            <p:txBody>
              <a:bodyPr rtlCol="0" anchor="ctr"/>
              <a:lstStyle/>
              <a:p>
                <a:endParaRPr lang="es-CR"/>
              </a:p>
            </p:txBody>
          </p:sp>
          <p:sp>
            <p:nvSpPr>
              <p:cNvPr id="20" name="Forma libre: forma 19">
                <a:extLst>
                  <a:ext uri="{FF2B5EF4-FFF2-40B4-BE49-F238E27FC236}">
                    <a16:creationId xmlns:a16="http://schemas.microsoft.com/office/drawing/2014/main" id="{7320C2D1-8812-C24F-41FF-F937D7688D83}"/>
                  </a:ext>
                </a:extLst>
              </p:cNvPr>
              <p:cNvSpPr/>
              <p:nvPr/>
            </p:nvSpPr>
            <p:spPr>
              <a:xfrm>
                <a:off x="5983289" y="5572355"/>
                <a:ext cx="231962" cy="289836"/>
              </a:xfrm>
              <a:custGeom>
                <a:avLst/>
                <a:gdLst>
                  <a:gd name="connsiteX0" fmla="*/ 38462 w 231962"/>
                  <a:gd name="connsiteY0" fmla="*/ 0 h 289836"/>
                  <a:gd name="connsiteX1" fmla="*/ 38462 w 231962"/>
                  <a:gd name="connsiteY1" fmla="*/ 161392 h 289836"/>
                  <a:gd name="connsiteX2" fmla="*/ 114509 w 231962"/>
                  <a:gd name="connsiteY2" fmla="*/ 258985 h 289836"/>
                  <a:gd name="connsiteX3" fmla="*/ 193519 w 231962"/>
                  <a:gd name="connsiteY3" fmla="*/ 161392 h 289836"/>
                  <a:gd name="connsiteX4" fmla="*/ 193519 w 231962"/>
                  <a:gd name="connsiteY4" fmla="*/ 0 h 289836"/>
                  <a:gd name="connsiteX5" fmla="*/ 231962 w 231962"/>
                  <a:gd name="connsiteY5" fmla="*/ 0 h 289836"/>
                  <a:gd name="connsiteX6" fmla="*/ 231962 w 231962"/>
                  <a:gd name="connsiteY6" fmla="*/ 159706 h 289836"/>
                  <a:gd name="connsiteX7" fmla="*/ 112395 w 231962"/>
                  <a:gd name="connsiteY7" fmla="*/ 289836 h 289836"/>
                  <a:gd name="connsiteX8" fmla="*/ 0 w 231962"/>
                  <a:gd name="connsiteY8" fmla="*/ 160553 h 289836"/>
                  <a:gd name="connsiteX9" fmla="*/ 0 w 231962"/>
                  <a:gd name="connsiteY9" fmla="*/ 0 h 289836"/>
                  <a:gd name="connsiteX10" fmla="*/ 38462 w 231962"/>
                  <a:gd name="connsiteY10" fmla="*/ 0 h 28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962" h="289836">
                    <a:moveTo>
                      <a:pt x="38462" y="0"/>
                    </a:moveTo>
                    <a:lnTo>
                      <a:pt x="38462" y="161392"/>
                    </a:lnTo>
                    <a:cubicBezTo>
                      <a:pt x="38462" y="228991"/>
                      <a:pt x="70142" y="258985"/>
                      <a:pt x="114509" y="258985"/>
                    </a:cubicBezTo>
                    <a:cubicBezTo>
                      <a:pt x="162249" y="258985"/>
                      <a:pt x="193519" y="228143"/>
                      <a:pt x="193519" y="161392"/>
                    </a:cubicBezTo>
                    <a:lnTo>
                      <a:pt x="193519" y="0"/>
                    </a:lnTo>
                    <a:lnTo>
                      <a:pt x="231962" y="0"/>
                    </a:lnTo>
                    <a:lnTo>
                      <a:pt x="231962" y="159706"/>
                    </a:lnTo>
                    <a:cubicBezTo>
                      <a:pt x="231962" y="251393"/>
                      <a:pt x="180842" y="289836"/>
                      <a:pt x="112395" y="289836"/>
                    </a:cubicBezTo>
                    <a:cubicBezTo>
                      <a:pt x="49016" y="289836"/>
                      <a:pt x="0" y="254765"/>
                      <a:pt x="0" y="160553"/>
                    </a:cubicBezTo>
                    <a:lnTo>
                      <a:pt x="0" y="0"/>
                    </a:lnTo>
                    <a:lnTo>
                      <a:pt x="38462" y="0"/>
                    </a:lnTo>
                    <a:close/>
                  </a:path>
                </a:pathLst>
              </a:custGeom>
              <a:grpFill/>
              <a:ln w="9525" cap="flat">
                <a:noFill/>
                <a:prstDash val="solid"/>
                <a:miter/>
              </a:ln>
            </p:spPr>
            <p:txBody>
              <a:bodyPr rtlCol="0" anchor="ctr"/>
              <a:lstStyle/>
              <a:p>
                <a:endParaRPr lang="es-CR"/>
              </a:p>
            </p:txBody>
          </p:sp>
        </p:grpSp>
        <p:sp>
          <p:nvSpPr>
            <p:cNvPr id="14" name="Forma libre: forma 13">
              <a:extLst>
                <a:ext uri="{FF2B5EF4-FFF2-40B4-BE49-F238E27FC236}">
                  <a16:creationId xmlns:a16="http://schemas.microsoft.com/office/drawing/2014/main" id="{5163E1A1-8A31-D505-D3FD-CEDF65914341}"/>
                </a:ext>
              </a:extLst>
            </p:cNvPr>
            <p:cNvSpPr/>
            <p:nvPr/>
          </p:nvSpPr>
          <p:spPr>
            <a:xfrm>
              <a:off x="9290268" y="1218692"/>
              <a:ext cx="836533" cy="153428"/>
            </a:xfrm>
            <a:custGeom>
              <a:avLst/>
              <a:gdLst>
                <a:gd name="connsiteX0" fmla="*/ 129102 w 836533"/>
                <a:gd name="connsiteY0" fmla="*/ 79019 h 153428"/>
                <a:gd name="connsiteX1" fmla="*/ 63503 w 836533"/>
                <a:gd name="connsiteY1" fmla="*/ 153429 h 153428"/>
                <a:gd name="connsiteX2" fmla="*/ 0 w 836533"/>
                <a:gd name="connsiteY2" fmla="*/ 81544 h 153428"/>
                <a:gd name="connsiteX3" fmla="*/ 65389 w 836533"/>
                <a:gd name="connsiteY3" fmla="*/ 7344 h 153428"/>
                <a:gd name="connsiteX4" fmla="*/ 129102 w 836533"/>
                <a:gd name="connsiteY4" fmla="*/ 79019 h 153428"/>
                <a:gd name="connsiteX5" fmla="*/ 19288 w 836533"/>
                <a:gd name="connsiteY5" fmla="*/ 81115 h 153428"/>
                <a:gd name="connsiteX6" fmla="*/ 64560 w 836533"/>
                <a:gd name="connsiteY6" fmla="*/ 138541 h 153428"/>
                <a:gd name="connsiteX7" fmla="*/ 109823 w 836533"/>
                <a:gd name="connsiteY7" fmla="*/ 79858 h 153428"/>
                <a:gd name="connsiteX8" fmla="*/ 64770 w 836533"/>
                <a:gd name="connsiteY8" fmla="*/ 22222 h 153428"/>
                <a:gd name="connsiteX9" fmla="*/ 19288 w 836533"/>
                <a:gd name="connsiteY9" fmla="*/ 81115 h 153428"/>
                <a:gd name="connsiteX10" fmla="*/ 153181 w 836533"/>
                <a:gd name="connsiteY10" fmla="*/ 151114 h 153428"/>
                <a:gd name="connsiteX11" fmla="*/ 153181 w 836533"/>
                <a:gd name="connsiteY11" fmla="*/ 63713 h 153428"/>
                <a:gd name="connsiteX12" fmla="*/ 139132 w 836533"/>
                <a:gd name="connsiteY12" fmla="*/ 63713 h 153428"/>
                <a:gd name="connsiteX13" fmla="*/ 139132 w 836533"/>
                <a:gd name="connsiteY13" fmla="*/ 49673 h 153428"/>
                <a:gd name="connsiteX14" fmla="*/ 153181 w 836533"/>
                <a:gd name="connsiteY14" fmla="*/ 49673 h 153428"/>
                <a:gd name="connsiteX15" fmla="*/ 153181 w 836533"/>
                <a:gd name="connsiteY15" fmla="*/ 44006 h 153428"/>
                <a:gd name="connsiteX16" fmla="*/ 197406 w 836533"/>
                <a:gd name="connsiteY16" fmla="*/ 0 h 153428"/>
                <a:gd name="connsiteX17" fmla="*/ 223180 w 836533"/>
                <a:gd name="connsiteY17" fmla="*/ 6706 h 153428"/>
                <a:gd name="connsiteX18" fmla="*/ 217942 w 836533"/>
                <a:gd name="connsiteY18" fmla="*/ 20745 h 153428"/>
                <a:gd name="connsiteX19" fmla="*/ 196567 w 836533"/>
                <a:gd name="connsiteY19" fmla="*/ 14888 h 153428"/>
                <a:gd name="connsiteX20" fmla="*/ 171412 w 836533"/>
                <a:gd name="connsiteY20" fmla="*/ 44644 h 153428"/>
                <a:gd name="connsiteX21" fmla="*/ 171412 w 836533"/>
                <a:gd name="connsiteY21" fmla="*/ 49673 h 153428"/>
                <a:gd name="connsiteX22" fmla="*/ 230305 w 836533"/>
                <a:gd name="connsiteY22" fmla="*/ 49673 h 153428"/>
                <a:gd name="connsiteX23" fmla="*/ 230305 w 836533"/>
                <a:gd name="connsiteY23" fmla="*/ 151114 h 153428"/>
                <a:gd name="connsiteX24" fmla="*/ 211865 w 836533"/>
                <a:gd name="connsiteY24" fmla="*/ 151114 h 153428"/>
                <a:gd name="connsiteX25" fmla="*/ 211865 w 836533"/>
                <a:gd name="connsiteY25" fmla="*/ 63713 h 153428"/>
                <a:gd name="connsiteX26" fmla="*/ 171412 w 836533"/>
                <a:gd name="connsiteY26" fmla="*/ 63713 h 153428"/>
                <a:gd name="connsiteX27" fmla="*/ 171412 w 836533"/>
                <a:gd name="connsiteY27" fmla="*/ 151114 h 153428"/>
                <a:gd name="connsiteX28" fmla="*/ 153181 w 836533"/>
                <a:gd name="connsiteY28" fmla="*/ 151114 h 153428"/>
                <a:gd name="connsiteX29" fmla="*/ 329003 w 836533"/>
                <a:gd name="connsiteY29" fmla="*/ 147552 h 153428"/>
                <a:gd name="connsiteX30" fmla="*/ 299866 w 836533"/>
                <a:gd name="connsiteY30" fmla="*/ 153419 h 153428"/>
                <a:gd name="connsiteX31" fmla="*/ 249355 w 836533"/>
                <a:gd name="connsiteY31" fmla="*/ 101651 h 153428"/>
                <a:gd name="connsiteX32" fmla="*/ 303847 w 836533"/>
                <a:gd name="connsiteY32" fmla="*/ 47568 h 153428"/>
                <a:gd name="connsiteX33" fmla="*/ 329422 w 836533"/>
                <a:gd name="connsiteY33" fmla="*/ 53016 h 153428"/>
                <a:gd name="connsiteX34" fmla="*/ 325231 w 836533"/>
                <a:gd name="connsiteY34" fmla="*/ 67066 h 153428"/>
                <a:gd name="connsiteX35" fmla="*/ 303857 w 836533"/>
                <a:gd name="connsiteY35" fmla="*/ 62246 h 153428"/>
                <a:gd name="connsiteX36" fmla="*/ 268014 w 836533"/>
                <a:gd name="connsiteY36" fmla="*/ 100594 h 153428"/>
                <a:gd name="connsiteX37" fmla="*/ 303228 w 836533"/>
                <a:gd name="connsiteY37" fmla="*/ 138522 h 153428"/>
                <a:gd name="connsiteX38" fmla="*/ 325860 w 836533"/>
                <a:gd name="connsiteY38" fmla="*/ 133702 h 153428"/>
                <a:gd name="connsiteX39" fmla="*/ 329003 w 836533"/>
                <a:gd name="connsiteY39" fmla="*/ 147552 h 153428"/>
                <a:gd name="connsiteX40" fmla="*/ 366932 w 836533"/>
                <a:gd name="connsiteY40" fmla="*/ 21184 h 153428"/>
                <a:gd name="connsiteX41" fmla="*/ 355197 w 836533"/>
                <a:gd name="connsiteY41" fmla="*/ 32499 h 153428"/>
                <a:gd name="connsiteX42" fmla="*/ 344091 w 836533"/>
                <a:gd name="connsiteY42" fmla="*/ 21184 h 153428"/>
                <a:gd name="connsiteX43" fmla="*/ 355616 w 836533"/>
                <a:gd name="connsiteY43" fmla="*/ 9649 h 153428"/>
                <a:gd name="connsiteX44" fmla="*/ 366932 w 836533"/>
                <a:gd name="connsiteY44" fmla="*/ 21184 h 153428"/>
                <a:gd name="connsiteX45" fmla="*/ 346386 w 836533"/>
                <a:gd name="connsiteY45" fmla="*/ 151114 h 153428"/>
                <a:gd name="connsiteX46" fmla="*/ 346386 w 836533"/>
                <a:gd name="connsiteY46" fmla="*/ 49682 h 153428"/>
                <a:gd name="connsiteX47" fmla="*/ 364827 w 836533"/>
                <a:gd name="connsiteY47" fmla="*/ 49682 h 153428"/>
                <a:gd name="connsiteX48" fmla="*/ 364827 w 836533"/>
                <a:gd name="connsiteY48" fmla="*/ 151114 h 153428"/>
                <a:gd name="connsiteX49" fmla="*/ 346386 w 836533"/>
                <a:gd name="connsiteY49" fmla="*/ 151114 h 153428"/>
                <a:gd name="connsiteX50" fmla="*/ 391220 w 836533"/>
                <a:gd name="connsiteY50" fmla="*/ 77133 h 153428"/>
                <a:gd name="connsiteX51" fmla="*/ 390382 w 836533"/>
                <a:gd name="connsiteY51" fmla="*/ 49682 h 153428"/>
                <a:gd name="connsiteX52" fmla="*/ 406737 w 836533"/>
                <a:gd name="connsiteY52" fmla="*/ 49682 h 153428"/>
                <a:gd name="connsiteX53" fmla="*/ 407775 w 836533"/>
                <a:gd name="connsiteY53" fmla="*/ 66446 h 153428"/>
                <a:gd name="connsiteX54" fmla="*/ 408194 w 836533"/>
                <a:gd name="connsiteY54" fmla="*/ 66446 h 153428"/>
                <a:gd name="connsiteX55" fmla="*/ 441731 w 836533"/>
                <a:gd name="connsiteY55" fmla="*/ 47587 h 153428"/>
                <a:gd name="connsiteX56" fmla="*/ 477574 w 836533"/>
                <a:gd name="connsiteY56" fmla="*/ 90764 h 153428"/>
                <a:gd name="connsiteX57" fmla="*/ 477574 w 836533"/>
                <a:gd name="connsiteY57" fmla="*/ 151124 h 153428"/>
                <a:gd name="connsiteX58" fmla="*/ 459124 w 836533"/>
                <a:gd name="connsiteY58" fmla="*/ 151124 h 153428"/>
                <a:gd name="connsiteX59" fmla="*/ 459124 w 836533"/>
                <a:gd name="connsiteY59" fmla="*/ 92650 h 153428"/>
                <a:gd name="connsiteX60" fmla="*/ 435654 w 836533"/>
                <a:gd name="connsiteY60" fmla="*/ 62684 h 153428"/>
                <a:gd name="connsiteX61" fmla="*/ 410918 w 836533"/>
                <a:gd name="connsiteY61" fmla="*/ 81544 h 153428"/>
                <a:gd name="connsiteX62" fmla="*/ 409661 w 836533"/>
                <a:gd name="connsiteY62" fmla="*/ 90126 h 153428"/>
                <a:gd name="connsiteX63" fmla="*/ 409661 w 836533"/>
                <a:gd name="connsiteY63" fmla="*/ 151114 h 153428"/>
                <a:gd name="connsiteX64" fmla="*/ 391211 w 836533"/>
                <a:gd name="connsiteY64" fmla="*/ 151114 h 153428"/>
                <a:gd name="connsiteX65" fmla="*/ 391211 w 836533"/>
                <a:gd name="connsiteY65" fmla="*/ 77133 h 153428"/>
                <a:gd name="connsiteX66" fmla="*/ 574586 w 836533"/>
                <a:gd name="connsiteY66" fmla="*/ 126797 h 153428"/>
                <a:gd name="connsiteX67" fmla="*/ 576053 w 836533"/>
                <a:gd name="connsiteY67" fmla="*/ 151114 h 153428"/>
                <a:gd name="connsiteX68" fmla="*/ 559499 w 836533"/>
                <a:gd name="connsiteY68" fmla="*/ 151114 h 153428"/>
                <a:gd name="connsiteX69" fmla="*/ 558032 w 836533"/>
                <a:gd name="connsiteY69" fmla="*/ 138332 h 153428"/>
                <a:gd name="connsiteX70" fmla="*/ 557413 w 836533"/>
                <a:gd name="connsiteY70" fmla="*/ 138332 h 153428"/>
                <a:gd name="connsiteX71" fmla="*/ 526390 w 836533"/>
                <a:gd name="connsiteY71" fmla="*/ 153419 h 153428"/>
                <a:gd name="connsiteX72" fmla="*/ 495367 w 836533"/>
                <a:gd name="connsiteY72" fmla="*/ 124282 h 153428"/>
                <a:gd name="connsiteX73" fmla="*/ 556355 w 836533"/>
                <a:gd name="connsiteY73" fmla="*/ 86554 h 153428"/>
                <a:gd name="connsiteX74" fmla="*/ 556355 w 836533"/>
                <a:gd name="connsiteY74" fmla="*/ 84458 h 153428"/>
                <a:gd name="connsiteX75" fmla="*/ 533305 w 836533"/>
                <a:gd name="connsiteY75" fmla="*/ 61198 h 153428"/>
                <a:gd name="connsiteX76" fmla="*/ 506682 w 836533"/>
                <a:gd name="connsiteY76" fmla="*/ 68742 h 153428"/>
                <a:gd name="connsiteX77" fmla="*/ 502501 w 836533"/>
                <a:gd name="connsiteY77" fmla="*/ 56378 h 153428"/>
                <a:gd name="connsiteX78" fmla="*/ 536038 w 836533"/>
                <a:gd name="connsiteY78" fmla="*/ 47568 h 153428"/>
                <a:gd name="connsiteX79" fmla="*/ 574596 w 836533"/>
                <a:gd name="connsiteY79" fmla="*/ 88859 h 153428"/>
                <a:gd name="connsiteX80" fmla="*/ 574596 w 836533"/>
                <a:gd name="connsiteY80" fmla="*/ 126797 h 153428"/>
                <a:gd name="connsiteX81" fmla="*/ 556774 w 836533"/>
                <a:gd name="connsiteY81" fmla="*/ 99355 h 153428"/>
                <a:gd name="connsiteX82" fmla="*/ 513807 w 836533"/>
                <a:gd name="connsiteY82" fmla="*/ 122196 h 153428"/>
                <a:gd name="connsiteX83" fmla="*/ 531000 w 836533"/>
                <a:gd name="connsiteY83" fmla="*/ 139798 h 153428"/>
                <a:gd name="connsiteX84" fmla="*/ 555936 w 836533"/>
                <a:gd name="connsiteY84" fmla="*/ 122825 h 153428"/>
                <a:gd name="connsiteX85" fmla="*/ 556774 w 836533"/>
                <a:gd name="connsiteY85" fmla="*/ 116957 h 153428"/>
                <a:gd name="connsiteX86" fmla="*/ 556774 w 836533"/>
                <a:gd name="connsiteY86" fmla="*/ 99355 h 153428"/>
                <a:gd name="connsiteX87" fmla="*/ 727777 w 836533"/>
                <a:gd name="connsiteY87" fmla="*/ 2315 h 153428"/>
                <a:gd name="connsiteX88" fmla="*/ 727777 w 836533"/>
                <a:gd name="connsiteY88" fmla="*/ 124920 h 153428"/>
                <a:gd name="connsiteX89" fmla="*/ 728615 w 836533"/>
                <a:gd name="connsiteY89" fmla="*/ 151114 h 153428"/>
                <a:gd name="connsiteX90" fmla="*/ 712260 w 836533"/>
                <a:gd name="connsiteY90" fmla="*/ 151114 h 153428"/>
                <a:gd name="connsiteX91" fmla="*/ 711422 w 836533"/>
                <a:gd name="connsiteY91" fmla="*/ 133502 h 153428"/>
                <a:gd name="connsiteX92" fmla="*/ 710803 w 836533"/>
                <a:gd name="connsiteY92" fmla="*/ 133502 h 153428"/>
                <a:gd name="connsiteX93" fmla="*/ 676637 w 836533"/>
                <a:gd name="connsiteY93" fmla="*/ 153419 h 153428"/>
                <a:gd name="connsiteX94" fmla="*/ 633041 w 836533"/>
                <a:gd name="connsiteY94" fmla="*/ 101860 h 153428"/>
                <a:gd name="connsiteX95" fmla="*/ 678523 w 836533"/>
                <a:gd name="connsiteY95" fmla="*/ 47577 h 153428"/>
                <a:gd name="connsiteX96" fmla="*/ 709117 w 836533"/>
                <a:gd name="connsiteY96" fmla="*/ 62875 h 153428"/>
                <a:gd name="connsiteX97" fmla="*/ 709536 w 836533"/>
                <a:gd name="connsiteY97" fmla="*/ 62875 h 153428"/>
                <a:gd name="connsiteX98" fmla="*/ 709536 w 836533"/>
                <a:gd name="connsiteY98" fmla="*/ 2315 h 153428"/>
                <a:gd name="connsiteX99" fmla="*/ 727777 w 836533"/>
                <a:gd name="connsiteY99" fmla="*/ 2315 h 153428"/>
                <a:gd name="connsiteX100" fmla="*/ 709536 w 836533"/>
                <a:gd name="connsiteY100" fmla="*/ 90964 h 153428"/>
                <a:gd name="connsiteX101" fmla="*/ 708698 w 836533"/>
                <a:gd name="connsiteY101" fmla="*/ 83220 h 153428"/>
                <a:gd name="connsiteX102" fmla="*/ 682085 w 836533"/>
                <a:gd name="connsiteY102" fmla="*/ 62046 h 153428"/>
                <a:gd name="connsiteX103" fmla="*/ 651701 w 836533"/>
                <a:gd name="connsiteY103" fmla="*/ 101032 h 153428"/>
                <a:gd name="connsiteX104" fmla="*/ 681666 w 836533"/>
                <a:gd name="connsiteY104" fmla="*/ 138541 h 153428"/>
                <a:gd name="connsiteX105" fmla="*/ 708698 w 836533"/>
                <a:gd name="connsiteY105" fmla="*/ 116529 h 153428"/>
                <a:gd name="connsiteX106" fmla="*/ 709536 w 836533"/>
                <a:gd name="connsiteY106" fmla="*/ 108566 h 153428"/>
                <a:gd name="connsiteX107" fmla="*/ 709536 w 836533"/>
                <a:gd name="connsiteY107" fmla="*/ 90964 h 153428"/>
                <a:gd name="connsiteX108" fmla="*/ 764648 w 836533"/>
                <a:gd name="connsiteY108" fmla="*/ 103756 h 153428"/>
                <a:gd name="connsiteX109" fmla="*/ 799433 w 836533"/>
                <a:gd name="connsiteY109" fmla="*/ 138960 h 153428"/>
                <a:gd name="connsiteX110" fmla="*/ 827523 w 836533"/>
                <a:gd name="connsiteY110" fmla="*/ 133721 h 153428"/>
                <a:gd name="connsiteX111" fmla="*/ 830875 w 836533"/>
                <a:gd name="connsiteY111" fmla="*/ 146923 h 153428"/>
                <a:gd name="connsiteX112" fmla="*/ 796928 w 836533"/>
                <a:gd name="connsiteY112" fmla="*/ 153429 h 153428"/>
                <a:gd name="connsiteX113" fmla="*/ 747055 w 836533"/>
                <a:gd name="connsiteY113" fmla="*/ 102079 h 153428"/>
                <a:gd name="connsiteX114" fmla="*/ 794623 w 836533"/>
                <a:gd name="connsiteY114" fmla="*/ 47577 h 153428"/>
                <a:gd name="connsiteX115" fmla="*/ 836533 w 836533"/>
                <a:gd name="connsiteY115" fmla="*/ 95155 h 153428"/>
                <a:gd name="connsiteX116" fmla="*/ 835914 w 836533"/>
                <a:gd name="connsiteY116" fmla="*/ 103746 h 153428"/>
                <a:gd name="connsiteX117" fmla="*/ 764648 w 836533"/>
                <a:gd name="connsiteY117" fmla="*/ 103746 h 153428"/>
                <a:gd name="connsiteX118" fmla="*/ 818712 w 836533"/>
                <a:gd name="connsiteY118" fmla="*/ 90545 h 153428"/>
                <a:gd name="connsiteX119" fmla="*/ 793137 w 836533"/>
                <a:gd name="connsiteY119" fmla="*/ 60789 h 153428"/>
                <a:gd name="connsiteX120" fmla="*/ 764848 w 836533"/>
                <a:gd name="connsiteY120" fmla="*/ 90545 h 153428"/>
                <a:gd name="connsiteX121" fmla="*/ 818712 w 836533"/>
                <a:gd name="connsiteY121" fmla="*/ 90545 h 15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36533" h="153428">
                  <a:moveTo>
                    <a:pt x="129102" y="79019"/>
                  </a:moveTo>
                  <a:cubicBezTo>
                    <a:pt x="129102" y="127435"/>
                    <a:pt x="99546" y="153429"/>
                    <a:pt x="63503" y="153429"/>
                  </a:cubicBezTo>
                  <a:cubicBezTo>
                    <a:pt x="25994" y="153429"/>
                    <a:pt x="0" y="124292"/>
                    <a:pt x="0" y="81544"/>
                  </a:cubicBezTo>
                  <a:cubicBezTo>
                    <a:pt x="0" y="36690"/>
                    <a:pt x="27661" y="7344"/>
                    <a:pt x="65389" y="7344"/>
                  </a:cubicBezTo>
                  <a:cubicBezTo>
                    <a:pt x="104165" y="7334"/>
                    <a:pt x="129102" y="36890"/>
                    <a:pt x="129102" y="79019"/>
                  </a:cubicBezTo>
                  <a:close/>
                  <a:moveTo>
                    <a:pt x="19288" y="81115"/>
                  </a:moveTo>
                  <a:cubicBezTo>
                    <a:pt x="19288" y="111509"/>
                    <a:pt x="35633" y="138541"/>
                    <a:pt x="64560" y="138541"/>
                  </a:cubicBezTo>
                  <a:cubicBezTo>
                    <a:pt x="93478" y="138541"/>
                    <a:pt x="109823" y="111928"/>
                    <a:pt x="109823" y="79858"/>
                  </a:cubicBezTo>
                  <a:cubicBezTo>
                    <a:pt x="109823" y="51568"/>
                    <a:pt x="95155" y="22222"/>
                    <a:pt x="64770" y="22222"/>
                  </a:cubicBezTo>
                  <a:cubicBezTo>
                    <a:pt x="34385" y="22222"/>
                    <a:pt x="19288" y="50302"/>
                    <a:pt x="19288" y="81115"/>
                  </a:cubicBezTo>
                  <a:close/>
                  <a:moveTo>
                    <a:pt x="153181" y="151114"/>
                  </a:moveTo>
                  <a:lnTo>
                    <a:pt x="153181" y="63713"/>
                  </a:lnTo>
                  <a:lnTo>
                    <a:pt x="139132" y="63713"/>
                  </a:lnTo>
                  <a:lnTo>
                    <a:pt x="139132" y="49673"/>
                  </a:lnTo>
                  <a:lnTo>
                    <a:pt x="153181" y="49673"/>
                  </a:lnTo>
                  <a:lnTo>
                    <a:pt x="153181" y="44006"/>
                  </a:lnTo>
                  <a:cubicBezTo>
                    <a:pt x="153181" y="17393"/>
                    <a:pt x="168897" y="0"/>
                    <a:pt x="197406" y="0"/>
                  </a:cubicBezTo>
                  <a:cubicBezTo>
                    <a:pt x="206835" y="0"/>
                    <a:pt x="217942" y="2934"/>
                    <a:pt x="223180" y="6706"/>
                  </a:cubicBezTo>
                  <a:lnTo>
                    <a:pt x="217942" y="20745"/>
                  </a:lnTo>
                  <a:cubicBezTo>
                    <a:pt x="213331" y="17612"/>
                    <a:pt x="205578" y="14888"/>
                    <a:pt x="196567" y="14888"/>
                  </a:cubicBezTo>
                  <a:cubicBezTo>
                    <a:pt x="177070" y="14888"/>
                    <a:pt x="171412" y="28508"/>
                    <a:pt x="171412" y="44644"/>
                  </a:cubicBezTo>
                  <a:lnTo>
                    <a:pt x="171412" y="49673"/>
                  </a:lnTo>
                  <a:lnTo>
                    <a:pt x="230305" y="49673"/>
                  </a:lnTo>
                  <a:lnTo>
                    <a:pt x="230305" y="151114"/>
                  </a:lnTo>
                  <a:lnTo>
                    <a:pt x="211865" y="151114"/>
                  </a:lnTo>
                  <a:lnTo>
                    <a:pt x="211865" y="63713"/>
                  </a:lnTo>
                  <a:lnTo>
                    <a:pt x="171412" y="63713"/>
                  </a:lnTo>
                  <a:lnTo>
                    <a:pt x="171412" y="151114"/>
                  </a:lnTo>
                  <a:lnTo>
                    <a:pt x="153181" y="151114"/>
                  </a:lnTo>
                  <a:close/>
                  <a:moveTo>
                    <a:pt x="329003" y="147552"/>
                  </a:moveTo>
                  <a:cubicBezTo>
                    <a:pt x="324183" y="149857"/>
                    <a:pt x="313496" y="153419"/>
                    <a:pt x="299866" y="153419"/>
                  </a:cubicBezTo>
                  <a:cubicBezTo>
                    <a:pt x="269262" y="153419"/>
                    <a:pt x="249355" y="132664"/>
                    <a:pt x="249355" y="101651"/>
                  </a:cubicBezTo>
                  <a:cubicBezTo>
                    <a:pt x="249355" y="70418"/>
                    <a:pt x="270729" y="47568"/>
                    <a:pt x="303847" y="47568"/>
                  </a:cubicBezTo>
                  <a:cubicBezTo>
                    <a:pt x="314754" y="47568"/>
                    <a:pt x="324383" y="50292"/>
                    <a:pt x="329422" y="53016"/>
                  </a:cubicBezTo>
                  <a:lnTo>
                    <a:pt x="325231" y="67066"/>
                  </a:lnTo>
                  <a:cubicBezTo>
                    <a:pt x="320831" y="64761"/>
                    <a:pt x="313915" y="62246"/>
                    <a:pt x="303857" y="62246"/>
                  </a:cubicBezTo>
                  <a:cubicBezTo>
                    <a:pt x="280597" y="62246"/>
                    <a:pt x="268014" y="79639"/>
                    <a:pt x="268014" y="100594"/>
                  </a:cubicBezTo>
                  <a:cubicBezTo>
                    <a:pt x="268014" y="124063"/>
                    <a:pt x="283112" y="138522"/>
                    <a:pt x="303228" y="138522"/>
                  </a:cubicBezTo>
                  <a:cubicBezTo>
                    <a:pt x="313706" y="138522"/>
                    <a:pt x="320621" y="136007"/>
                    <a:pt x="325860" y="133702"/>
                  </a:cubicBezTo>
                  <a:lnTo>
                    <a:pt x="329003" y="147552"/>
                  </a:lnTo>
                  <a:close/>
                  <a:moveTo>
                    <a:pt x="366932" y="21184"/>
                  </a:moveTo>
                  <a:cubicBezTo>
                    <a:pt x="366932" y="27461"/>
                    <a:pt x="362521" y="32499"/>
                    <a:pt x="355197" y="32499"/>
                  </a:cubicBezTo>
                  <a:cubicBezTo>
                    <a:pt x="348491" y="32499"/>
                    <a:pt x="344091" y="27470"/>
                    <a:pt x="344091" y="21184"/>
                  </a:cubicBezTo>
                  <a:cubicBezTo>
                    <a:pt x="344091" y="14897"/>
                    <a:pt x="348691" y="9649"/>
                    <a:pt x="355616" y="9649"/>
                  </a:cubicBezTo>
                  <a:cubicBezTo>
                    <a:pt x="362312" y="9649"/>
                    <a:pt x="366932" y="14678"/>
                    <a:pt x="366932" y="21184"/>
                  </a:cubicBezTo>
                  <a:close/>
                  <a:moveTo>
                    <a:pt x="346386" y="151114"/>
                  </a:moveTo>
                  <a:lnTo>
                    <a:pt x="346386" y="49682"/>
                  </a:lnTo>
                  <a:lnTo>
                    <a:pt x="364827" y="49682"/>
                  </a:lnTo>
                  <a:lnTo>
                    <a:pt x="364827" y="151114"/>
                  </a:lnTo>
                  <a:lnTo>
                    <a:pt x="346386" y="151114"/>
                  </a:lnTo>
                  <a:close/>
                  <a:moveTo>
                    <a:pt x="391220" y="77133"/>
                  </a:moveTo>
                  <a:cubicBezTo>
                    <a:pt x="391220" y="66446"/>
                    <a:pt x="391020" y="58064"/>
                    <a:pt x="390382" y="49682"/>
                  </a:cubicBezTo>
                  <a:lnTo>
                    <a:pt x="406737" y="49682"/>
                  </a:lnTo>
                  <a:lnTo>
                    <a:pt x="407775" y="66446"/>
                  </a:lnTo>
                  <a:lnTo>
                    <a:pt x="408194" y="66446"/>
                  </a:lnTo>
                  <a:cubicBezTo>
                    <a:pt x="413223" y="57017"/>
                    <a:pt x="424967" y="47587"/>
                    <a:pt x="441731" y="47587"/>
                  </a:cubicBezTo>
                  <a:cubicBezTo>
                    <a:pt x="455781" y="47587"/>
                    <a:pt x="477574" y="55978"/>
                    <a:pt x="477574" y="90764"/>
                  </a:cubicBezTo>
                  <a:lnTo>
                    <a:pt x="477574" y="151124"/>
                  </a:lnTo>
                  <a:lnTo>
                    <a:pt x="459124" y="151124"/>
                  </a:lnTo>
                  <a:lnTo>
                    <a:pt x="459124" y="92650"/>
                  </a:lnTo>
                  <a:cubicBezTo>
                    <a:pt x="459124" y="76295"/>
                    <a:pt x="453047" y="62684"/>
                    <a:pt x="435654" y="62684"/>
                  </a:cubicBezTo>
                  <a:cubicBezTo>
                    <a:pt x="423710" y="62684"/>
                    <a:pt x="414280" y="71276"/>
                    <a:pt x="410918" y="81544"/>
                  </a:cubicBezTo>
                  <a:cubicBezTo>
                    <a:pt x="410080" y="83839"/>
                    <a:pt x="409661" y="86982"/>
                    <a:pt x="409661" y="90126"/>
                  </a:cubicBezTo>
                  <a:lnTo>
                    <a:pt x="409661" y="151114"/>
                  </a:lnTo>
                  <a:lnTo>
                    <a:pt x="391211" y="151114"/>
                  </a:lnTo>
                  <a:lnTo>
                    <a:pt x="391211" y="77133"/>
                  </a:lnTo>
                  <a:close/>
                  <a:moveTo>
                    <a:pt x="574586" y="126797"/>
                  </a:moveTo>
                  <a:cubicBezTo>
                    <a:pt x="574586" y="135607"/>
                    <a:pt x="575005" y="144189"/>
                    <a:pt x="576053" y="151114"/>
                  </a:cubicBezTo>
                  <a:lnTo>
                    <a:pt x="559499" y="151114"/>
                  </a:lnTo>
                  <a:lnTo>
                    <a:pt x="558032" y="138332"/>
                  </a:lnTo>
                  <a:lnTo>
                    <a:pt x="557413" y="138332"/>
                  </a:lnTo>
                  <a:cubicBezTo>
                    <a:pt x="551745" y="146294"/>
                    <a:pt x="540858" y="153419"/>
                    <a:pt x="526390" y="153419"/>
                  </a:cubicBezTo>
                  <a:cubicBezTo>
                    <a:pt x="505854" y="153419"/>
                    <a:pt x="495367" y="138951"/>
                    <a:pt x="495367" y="124282"/>
                  </a:cubicBezTo>
                  <a:cubicBezTo>
                    <a:pt x="495367" y="99765"/>
                    <a:pt x="517169" y="86354"/>
                    <a:pt x="556355" y="86554"/>
                  </a:cubicBezTo>
                  <a:lnTo>
                    <a:pt x="556355" y="84458"/>
                  </a:lnTo>
                  <a:cubicBezTo>
                    <a:pt x="556355" y="76286"/>
                    <a:pt x="554050" y="60979"/>
                    <a:pt x="533305" y="61198"/>
                  </a:cubicBezTo>
                  <a:cubicBezTo>
                    <a:pt x="523656" y="61198"/>
                    <a:pt x="513807" y="63922"/>
                    <a:pt x="506682" y="68742"/>
                  </a:cubicBezTo>
                  <a:lnTo>
                    <a:pt x="502501" y="56378"/>
                  </a:lnTo>
                  <a:cubicBezTo>
                    <a:pt x="510883" y="51130"/>
                    <a:pt x="523246" y="47568"/>
                    <a:pt x="536038" y="47568"/>
                  </a:cubicBezTo>
                  <a:cubicBezTo>
                    <a:pt x="567052" y="47568"/>
                    <a:pt x="574596" y="68742"/>
                    <a:pt x="574596" y="88859"/>
                  </a:cubicBezTo>
                  <a:lnTo>
                    <a:pt x="574596" y="126797"/>
                  </a:lnTo>
                  <a:close/>
                  <a:moveTo>
                    <a:pt x="556774" y="99355"/>
                  </a:moveTo>
                  <a:cubicBezTo>
                    <a:pt x="536658" y="98936"/>
                    <a:pt x="513807" y="102499"/>
                    <a:pt x="513807" y="122196"/>
                  </a:cubicBezTo>
                  <a:cubicBezTo>
                    <a:pt x="513807" y="134341"/>
                    <a:pt x="521770" y="139798"/>
                    <a:pt x="531000" y="139798"/>
                  </a:cubicBezTo>
                  <a:cubicBezTo>
                    <a:pt x="544411" y="139798"/>
                    <a:pt x="553012" y="131416"/>
                    <a:pt x="555936" y="122825"/>
                  </a:cubicBezTo>
                  <a:cubicBezTo>
                    <a:pt x="556565" y="120729"/>
                    <a:pt x="556774" y="118643"/>
                    <a:pt x="556774" y="116957"/>
                  </a:cubicBezTo>
                  <a:lnTo>
                    <a:pt x="556774" y="99355"/>
                  </a:lnTo>
                  <a:close/>
                  <a:moveTo>
                    <a:pt x="727777" y="2315"/>
                  </a:moveTo>
                  <a:lnTo>
                    <a:pt x="727777" y="124920"/>
                  </a:lnTo>
                  <a:cubicBezTo>
                    <a:pt x="727777" y="133922"/>
                    <a:pt x="728196" y="144189"/>
                    <a:pt x="728615" y="151114"/>
                  </a:cubicBezTo>
                  <a:lnTo>
                    <a:pt x="712260" y="151114"/>
                  </a:lnTo>
                  <a:lnTo>
                    <a:pt x="711422" y="133502"/>
                  </a:lnTo>
                  <a:lnTo>
                    <a:pt x="710803" y="133502"/>
                  </a:lnTo>
                  <a:cubicBezTo>
                    <a:pt x="705355" y="144818"/>
                    <a:pt x="693191" y="153419"/>
                    <a:pt x="676637" y="153419"/>
                  </a:cubicBezTo>
                  <a:cubicBezTo>
                    <a:pt x="652120" y="153419"/>
                    <a:pt x="633041" y="132664"/>
                    <a:pt x="633041" y="101860"/>
                  </a:cubicBezTo>
                  <a:cubicBezTo>
                    <a:pt x="632841" y="68123"/>
                    <a:pt x="654006" y="47577"/>
                    <a:pt x="678523" y="47577"/>
                  </a:cubicBezTo>
                  <a:cubicBezTo>
                    <a:pt x="694239" y="47577"/>
                    <a:pt x="704517" y="54921"/>
                    <a:pt x="709117" y="62875"/>
                  </a:cubicBezTo>
                  <a:lnTo>
                    <a:pt x="709536" y="62875"/>
                  </a:lnTo>
                  <a:lnTo>
                    <a:pt x="709536" y="2315"/>
                  </a:lnTo>
                  <a:lnTo>
                    <a:pt x="727777" y="2315"/>
                  </a:lnTo>
                  <a:close/>
                  <a:moveTo>
                    <a:pt x="709536" y="90964"/>
                  </a:moveTo>
                  <a:cubicBezTo>
                    <a:pt x="709536" y="88668"/>
                    <a:pt x="709336" y="85525"/>
                    <a:pt x="708698" y="83220"/>
                  </a:cubicBezTo>
                  <a:cubicBezTo>
                    <a:pt x="705974" y="71695"/>
                    <a:pt x="695916" y="62046"/>
                    <a:pt x="682085" y="62046"/>
                  </a:cubicBezTo>
                  <a:cubicBezTo>
                    <a:pt x="663007" y="62046"/>
                    <a:pt x="651701" y="78819"/>
                    <a:pt x="651701" y="101032"/>
                  </a:cubicBezTo>
                  <a:cubicBezTo>
                    <a:pt x="651701" y="121568"/>
                    <a:pt x="661968" y="138541"/>
                    <a:pt x="681666" y="138541"/>
                  </a:cubicBezTo>
                  <a:cubicBezTo>
                    <a:pt x="694030" y="138541"/>
                    <a:pt x="705345" y="130159"/>
                    <a:pt x="708698" y="116529"/>
                  </a:cubicBezTo>
                  <a:cubicBezTo>
                    <a:pt x="709327" y="114014"/>
                    <a:pt x="709536" y="111509"/>
                    <a:pt x="709536" y="108566"/>
                  </a:cubicBezTo>
                  <a:lnTo>
                    <a:pt x="709536" y="90964"/>
                  </a:lnTo>
                  <a:close/>
                  <a:moveTo>
                    <a:pt x="764648" y="103756"/>
                  </a:moveTo>
                  <a:cubicBezTo>
                    <a:pt x="765067" y="128692"/>
                    <a:pt x="780783" y="138960"/>
                    <a:pt x="799433" y="138960"/>
                  </a:cubicBezTo>
                  <a:cubicBezTo>
                    <a:pt x="812644" y="138960"/>
                    <a:pt x="820817" y="136655"/>
                    <a:pt x="827523" y="133721"/>
                  </a:cubicBezTo>
                  <a:lnTo>
                    <a:pt x="830875" y="146923"/>
                  </a:lnTo>
                  <a:cubicBezTo>
                    <a:pt x="824379" y="149866"/>
                    <a:pt x="813064" y="153429"/>
                    <a:pt x="796928" y="153429"/>
                  </a:cubicBezTo>
                  <a:cubicBezTo>
                    <a:pt x="765705" y="153429"/>
                    <a:pt x="747055" y="132674"/>
                    <a:pt x="747055" y="102079"/>
                  </a:cubicBezTo>
                  <a:cubicBezTo>
                    <a:pt x="747055" y="71476"/>
                    <a:pt x="765077" y="47577"/>
                    <a:pt x="794623" y="47577"/>
                  </a:cubicBezTo>
                  <a:cubicBezTo>
                    <a:pt x="827951" y="47577"/>
                    <a:pt x="836533" y="76505"/>
                    <a:pt x="836533" y="95155"/>
                  </a:cubicBezTo>
                  <a:cubicBezTo>
                    <a:pt x="836533" y="98927"/>
                    <a:pt x="836333" y="101660"/>
                    <a:pt x="835914" y="103746"/>
                  </a:cubicBezTo>
                  <a:lnTo>
                    <a:pt x="764648" y="103746"/>
                  </a:lnTo>
                  <a:close/>
                  <a:moveTo>
                    <a:pt x="818712" y="90545"/>
                  </a:moveTo>
                  <a:cubicBezTo>
                    <a:pt x="818921" y="79019"/>
                    <a:pt x="813892" y="60789"/>
                    <a:pt x="793137" y="60789"/>
                  </a:cubicBezTo>
                  <a:cubicBezTo>
                    <a:pt x="774287" y="60789"/>
                    <a:pt x="766315" y="77762"/>
                    <a:pt x="764848" y="90545"/>
                  </a:cubicBezTo>
                  <a:lnTo>
                    <a:pt x="818712" y="90545"/>
                  </a:lnTo>
                  <a:close/>
                </a:path>
              </a:pathLst>
            </a:custGeom>
            <a:solidFill>
              <a:schemeClr val="bg1"/>
            </a:solidFill>
            <a:ln w="9525"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92623461-16F3-92D5-AE1B-089B914A2914}"/>
                </a:ext>
              </a:extLst>
            </p:cNvPr>
            <p:cNvSpPr/>
            <p:nvPr/>
          </p:nvSpPr>
          <p:spPr>
            <a:xfrm>
              <a:off x="9290268" y="1470162"/>
              <a:ext cx="2260434" cy="153409"/>
            </a:xfrm>
            <a:custGeom>
              <a:avLst/>
              <a:gdLst>
                <a:gd name="connsiteX0" fmla="*/ 0 w 2260434"/>
                <a:gd name="connsiteY0" fmla="*/ 11735 h 153409"/>
                <a:gd name="connsiteX1" fmla="*/ 43167 w 2260434"/>
                <a:gd name="connsiteY1" fmla="*/ 8801 h 153409"/>
                <a:gd name="connsiteX2" fmla="*/ 86344 w 2260434"/>
                <a:gd name="connsiteY2" fmla="*/ 20117 h 153409"/>
                <a:gd name="connsiteX3" fmla="*/ 101432 w 2260434"/>
                <a:gd name="connsiteY3" fmla="*/ 52816 h 153409"/>
                <a:gd name="connsiteX4" fmla="*/ 88440 w 2260434"/>
                <a:gd name="connsiteY4" fmla="*/ 86354 h 153409"/>
                <a:gd name="connsiteX5" fmla="*/ 42548 w 2260434"/>
                <a:gd name="connsiteY5" fmla="*/ 101232 h 153409"/>
                <a:gd name="connsiteX6" fmla="*/ 31642 w 2260434"/>
                <a:gd name="connsiteY6" fmla="*/ 100394 h 153409"/>
                <a:gd name="connsiteX7" fmla="*/ 31642 w 2260434"/>
                <a:gd name="connsiteY7" fmla="*/ 151114 h 153409"/>
                <a:gd name="connsiteX8" fmla="*/ 0 w 2260434"/>
                <a:gd name="connsiteY8" fmla="*/ 151114 h 153409"/>
                <a:gd name="connsiteX9" fmla="*/ 0 w 2260434"/>
                <a:gd name="connsiteY9" fmla="*/ 11735 h 153409"/>
                <a:gd name="connsiteX10" fmla="*/ 31652 w 2260434"/>
                <a:gd name="connsiteY10" fmla="*/ 75867 h 153409"/>
                <a:gd name="connsiteX11" fmla="*/ 42339 w 2260434"/>
                <a:gd name="connsiteY11" fmla="*/ 76705 h 153409"/>
                <a:gd name="connsiteX12" fmla="*/ 69799 w 2260434"/>
                <a:gd name="connsiteY12" fmla="*/ 53864 h 153409"/>
                <a:gd name="connsiteX13" fmla="*/ 44644 w 2260434"/>
                <a:gd name="connsiteY13" fmla="*/ 33109 h 153409"/>
                <a:gd name="connsiteX14" fmla="*/ 31652 w 2260434"/>
                <a:gd name="connsiteY14" fmla="*/ 34157 h 153409"/>
                <a:gd name="connsiteX15" fmla="*/ 31652 w 2260434"/>
                <a:gd name="connsiteY15" fmla="*/ 75867 h 153409"/>
                <a:gd name="connsiteX16" fmla="*/ 114414 w 2260434"/>
                <a:gd name="connsiteY16" fmla="*/ 2305 h 153409"/>
                <a:gd name="connsiteX17" fmla="*/ 146275 w 2260434"/>
                <a:gd name="connsiteY17" fmla="*/ 2305 h 153409"/>
                <a:gd name="connsiteX18" fmla="*/ 146275 w 2260434"/>
                <a:gd name="connsiteY18" fmla="*/ 151114 h 153409"/>
                <a:gd name="connsiteX19" fmla="*/ 114414 w 2260434"/>
                <a:gd name="connsiteY19" fmla="*/ 151114 h 153409"/>
                <a:gd name="connsiteX20" fmla="*/ 114414 w 2260434"/>
                <a:gd name="connsiteY20" fmla="*/ 2305 h 153409"/>
                <a:gd name="connsiteX21" fmla="*/ 251050 w 2260434"/>
                <a:gd name="connsiteY21" fmla="*/ 126378 h 153409"/>
                <a:gd name="connsiteX22" fmla="*/ 252736 w 2260434"/>
                <a:gd name="connsiteY22" fmla="*/ 151114 h 153409"/>
                <a:gd name="connsiteX23" fmla="*/ 224018 w 2260434"/>
                <a:gd name="connsiteY23" fmla="*/ 151114 h 153409"/>
                <a:gd name="connsiteX24" fmla="*/ 222133 w 2260434"/>
                <a:gd name="connsiteY24" fmla="*/ 140837 h 153409"/>
                <a:gd name="connsiteX25" fmla="*/ 221504 w 2260434"/>
                <a:gd name="connsiteY25" fmla="*/ 140837 h 153409"/>
                <a:gd name="connsiteX26" fmla="*/ 192167 w 2260434"/>
                <a:gd name="connsiteY26" fmla="*/ 153410 h 153409"/>
                <a:gd name="connsiteX27" fmla="*/ 159048 w 2260434"/>
                <a:gd name="connsiteY27" fmla="*/ 121977 h 153409"/>
                <a:gd name="connsiteX28" fmla="*/ 219199 w 2260434"/>
                <a:gd name="connsiteY28" fmla="*/ 82782 h 153409"/>
                <a:gd name="connsiteX29" fmla="*/ 219199 w 2260434"/>
                <a:gd name="connsiteY29" fmla="*/ 81524 h 153409"/>
                <a:gd name="connsiteX30" fmla="*/ 200539 w 2260434"/>
                <a:gd name="connsiteY30" fmla="*/ 68113 h 153409"/>
                <a:gd name="connsiteX31" fmla="*/ 172250 w 2260434"/>
                <a:gd name="connsiteY31" fmla="*/ 75867 h 153409"/>
                <a:gd name="connsiteX32" fmla="*/ 166383 w 2260434"/>
                <a:gd name="connsiteY32" fmla="*/ 55331 h 153409"/>
                <a:gd name="connsiteX33" fmla="*/ 206207 w 2260434"/>
                <a:gd name="connsiteY33" fmla="*/ 46101 h 153409"/>
                <a:gd name="connsiteX34" fmla="*/ 251050 w 2260434"/>
                <a:gd name="connsiteY34" fmla="*/ 90535 h 153409"/>
                <a:gd name="connsiteX35" fmla="*/ 251050 w 2260434"/>
                <a:gd name="connsiteY35" fmla="*/ 126378 h 153409"/>
                <a:gd name="connsiteX36" fmla="*/ 220237 w 2260434"/>
                <a:gd name="connsiteY36" fmla="*/ 102699 h 153409"/>
                <a:gd name="connsiteX37" fmla="*/ 190481 w 2260434"/>
                <a:gd name="connsiteY37" fmla="*/ 118834 h 153409"/>
                <a:gd name="connsiteX38" fmla="*/ 203054 w 2260434"/>
                <a:gd name="connsiteY38" fmla="*/ 130988 h 153409"/>
                <a:gd name="connsiteX39" fmla="*/ 219608 w 2260434"/>
                <a:gd name="connsiteY39" fmla="*/ 119253 h 153409"/>
                <a:gd name="connsiteX40" fmla="*/ 220228 w 2260434"/>
                <a:gd name="connsiteY40" fmla="*/ 113805 h 153409"/>
                <a:gd name="connsiteX41" fmla="*/ 220228 w 2260434"/>
                <a:gd name="connsiteY41" fmla="*/ 102699 h 153409"/>
                <a:gd name="connsiteX42" fmla="*/ 270110 w 2260434"/>
                <a:gd name="connsiteY42" fmla="*/ 81315 h 153409"/>
                <a:gd name="connsiteX43" fmla="*/ 269272 w 2260434"/>
                <a:gd name="connsiteY43" fmla="*/ 48616 h 153409"/>
                <a:gd name="connsiteX44" fmla="*/ 296932 w 2260434"/>
                <a:gd name="connsiteY44" fmla="*/ 48616 h 153409"/>
                <a:gd name="connsiteX45" fmla="*/ 298399 w 2260434"/>
                <a:gd name="connsiteY45" fmla="*/ 62865 h 153409"/>
                <a:gd name="connsiteX46" fmla="*/ 299018 w 2260434"/>
                <a:gd name="connsiteY46" fmla="*/ 62865 h 153409"/>
                <a:gd name="connsiteX47" fmla="*/ 330670 w 2260434"/>
                <a:gd name="connsiteY47" fmla="*/ 46311 h 153409"/>
                <a:gd name="connsiteX48" fmla="*/ 367351 w 2260434"/>
                <a:gd name="connsiteY48" fmla="*/ 90535 h 153409"/>
                <a:gd name="connsiteX49" fmla="*/ 367351 w 2260434"/>
                <a:gd name="connsiteY49" fmla="*/ 151105 h 153409"/>
                <a:gd name="connsiteX50" fmla="*/ 335490 w 2260434"/>
                <a:gd name="connsiteY50" fmla="*/ 151105 h 153409"/>
                <a:gd name="connsiteX51" fmla="*/ 335490 w 2260434"/>
                <a:gd name="connsiteY51" fmla="*/ 94307 h 153409"/>
                <a:gd name="connsiteX52" fmla="*/ 319354 w 2260434"/>
                <a:gd name="connsiteY52" fmla="*/ 72085 h 153409"/>
                <a:gd name="connsiteX53" fmla="*/ 303009 w 2260434"/>
                <a:gd name="connsiteY53" fmla="*/ 84039 h 153409"/>
                <a:gd name="connsiteX54" fmla="*/ 301962 w 2260434"/>
                <a:gd name="connsiteY54" fmla="*/ 92002 h 153409"/>
                <a:gd name="connsiteX55" fmla="*/ 301962 w 2260434"/>
                <a:gd name="connsiteY55" fmla="*/ 151105 h 153409"/>
                <a:gd name="connsiteX56" fmla="*/ 270100 w 2260434"/>
                <a:gd name="connsiteY56" fmla="*/ 151105 h 153409"/>
                <a:gd name="connsiteX57" fmla="*/ 270100 w 2260434"/>
                <a:gd name="connsiteY57" fmla="*/ 81315 h 153409"/>
                <a:gd name="connsiteX58" fmla="*/ 419519 w 2260434"/>
                <a:gd name="connsiteY58" fmla="*/ 20117 h 153409"/>
                <a:gd name="connsiteX59" fmla="*/ 402326 w 2260434"/>
                <a:gd name="connsiteY59" fmla="*/ 36052 h 153409"/>
                <a:gd name="connsiteX60" fmla="*/ 385782 w 2260434"/>
                <a:gd name="connsiteY60" fmla="*/ 20117 h 153409"/>
                <a:gd name="connsiteX61" fmla="*/ 402755 w 2260434"/>
                <a:gd name="connsiteY61" fmla="*/ 4191 h 153409"/>
                <a:gd name="connsiteX62" fmla="*/ 419519 w 2260434"/>
                <a:gd name="connsiteY62" fmla="*/ 20117 h 153409"/>
                <a:gd name="connsiteX63" fmla="*/ 386620 w 2260434"/>
                <a:gd name="connsiteY63" fmla="*/ 151114 h 153409"/>
                <a:gd name="connsiteX64" fmla="*/ 386620 w 2260434"/>
                <a:gd name="connsiteY64" fmla="*/ 48625 h 153409"/>
                <a:gd name="connsiteX65" fmla="*/ 418471 w 2260434"/>
                <a:gd name="connsiteY65" fmla="*/ 48625 h 153409"/>
                <a:gd name="connsiteX66" fmla="*/ 418471 w 2260434"/>
                <a:gd name="connsiteY66" fmla="*/ 151114 h 153409"/>
                <a:gd name="connsiteX67" fmla="*/ 386620 w 2260434"/>
                <a:gd name="connsiteY67" fmla="*/ 151114 h 153409"/>
                <a:gd name="connsiteX68" fmla="*/ 441522 w 2260434"/>
                <a:gd name="connsiteY68" fmla="*/ 151114 h 153409"/>
                <a:gd name="connsiteX69" fmla="*/ 441522 w 2260434"/>
                <a:gd name="connsiteY69" fmla="*/ 72095 h 153409"/>
                <a:gd name="connsiteX70" fmla="*/ 427901 w 2260434"/>
                <a:gd name="connsiteY70" fmla="*/ 72095 h 153409"/>
                <a:gd name="connsiteX71" fmla="*/ 427901 w 2260434"/>
                <a:gd name="connsiteY71" fmla="*/ 48625 h 153409"/>
                <a:gd name="connsiteX72" fmla="*/ 441522 w 2260434"/>
                <a:gd name="connsiteY72" fmla="*/ 48625 h 153409"/>
                <a:gd name="connsiteX73" fmla="*/ 441522 w 2260434"/>
                <a:gd name="connsiteY73" fmla="*/ 44434 h 153409"/>
                <a:gd name="connsiteX74" fmla="*/ 494967 w 2260434"/>
                <a:gd name="connsiteY74" fmla="*/ 0 h 153409"/>
                <a:gd name="connsiteX75" fmla="*/ 525142 w 2260434"/>
                <a:gd name="connsiteY75" fmla="*/ 6287 h 153409"/>
                <a:gd name="connsiteX76" fmla="*/ 519065 w 2260434"/>
                <a:gd name="connsiteY76" fmla="*/ 30394 h 153409"/>
                <a:gd name="connsiteX77" fmla="*/ 495805 w 2260434"/>
                <a:gd name="connsiteY77" fmla="*/ 25146 h 153409"/>
                <a:gd name="connsiteX78" fmla="*/ 473164 w 2260434"/>
                <a:gd name="connsiteY78" fmla="*/ 45063 h 153409"/>
                <a:gd name="connsiteX79" fmla="*/ 473164 w 2260434"/>
                <a:gd name="connsiteY79" fmla="*/ 48625 h 153409"/>
                <a:gd name="connsiteX80" fmla="*/ 535410 w 2260434"/>
                <a:gd name="connsiteY80" fmla="*/ 48625 h 153409"/>
                <a:gd name="connsiteX81" fmla="*/ 535410 w 2260434"/>
                <a:gd name="connsiteY81" fmla="*/ 151114 h 153409"/>
                <a:gd name="connsiteX82" fmla="*/ 503549 w 2260434"/>
                <a:gd name="connsiteY82" fmla="*/ 151114 h 153409"/>
                <a:gd name="connsiteX83" fmla="*/ 503549 w 2260434"/>
                <a:gd name="connsiteY83" fmla="*/ 72095 h 153409"/>
                <a:gd name="connsiteX84" fmla="*/ 473373 w 2260434"/>
                <a:gd name="connsiteY84" fmla="*/ 72095 h 153409"/>
                <a:gd name="connsiteX85" fmla="*/ 473373 w 2260434"/>
                <a:gd name="connsiteY85" fmla="*/ 151114 h 153409"/>
                <a:gd name="connsiteX86" fmla="*/ 441522 w 2260434"/>
                <a:gd name="connsiteY86" fmla="*/ 151114 h 153409"/>
                <a:gd name="connsiteX87" fmla="*/ 631593 w 2260434"/>
                <a:gd name="connsiteY87" fmla="*/ 148380 h 153409"/>
                <a:gd name="connsiteX88" fmla="*/ 603094 w 2260434"/>
                <a:gd name="connsiteY88" fmla="*/ 153200 h 153409"/>
                <a:gd name="connsiteX89" fmla="*/ 548811 w 2260434"/>
                <a:gd name="connsiteY89" fmla="*/ 100803 h 153409"/>
                <a:gd name="connsiteX90" fmla="*/ 607495 w 2260434"/>
                <a:gd name="connsiteY90" fmla="*/ 46311 h 153409"/>
                <a:gd name="connsiteX91" fmla="*/ 631812 w 2260434"/>
                <a:gd name="connsiteY91" fmla="*/ 50292 h 153409"/>
                <a:gd name="connsiteX92" fmla="*/ 626783 w 2260434"/>
                <a:gd name="connsiteY92" fmla="*/ 73971 h 153409"/>
                <a:gd name="connsiteX93" fmla="*/ 608971 w 2260434"/>
                <a:gd name="connsiteY93" fmla="*/ 70828 h 153409"/>
                <a:gd name="connsiteX94" fmla="*/ 581511 w 2260434"/>
                <a:gd name="connsiteY94" fmla="*/ 99546 h 153409"/>
                <a:gd name="connsiteX95" fmla="*/ 609591 w 2260434"/>
                <a:gd name="connsiteY95" fmla="*/ 128264 h 153409"/>
                <a:gd name="connsiteX96" fmla="*/ 627831 w 2260434"/>
                <a:gd name="connsiteY96" fmla="*/ 124901 h 153409"/>
                <a:gd name="connsiteX97" fmla="*/ 631593 w 2260434"/>
                <a:gd name="connsiteY97" fmla="*/ 148380 h 153409"/>
                <a:gd name="connsiteX98" fmla="*/ 729034 w 2260434"/>
                <a:gd name="connsiteY98" fmla="*/ 126378 h 153409"/>
                <a:gd name="connsiteX99" fmla="*/ 730710 w 2260434"/>
                <a:gd name="connsiteY99" fmla="*/ 151114 h 153409"/>
                <a:gd name="connsiteX100" fmla="*/ 701993 w 2260434"/>
                <a:gd name="connsiteY100" fmla="*/ 151114 h 153409"/>
                <a:gd name="connsiteX101" fmla="*/ 700107 w 2260434"/>
                <a:gd name="connsiteY101" fmla="*/ 140837 h 153409"/>
                <a:gd name="connsiteX102" fmla="*/ 699487 w 2260434"/>
                <a:gd name="connsiteY102" fmla="*/ 140837 h 153409"/>
                <a:gd name="connsiteX103" fmla="*/ 670150 w 2260434"/>
                <a:gd name="connsiteY103" fmla="*/ 153410 h 153409"/>
                <a:gd name="connsiteX104" fmla="*/ 637032 w 2260434"/>
                <a:gd name="connsiteY104" fmla="*/ 121977 h 153409"/>
                <a:gd name="connsiteX105" fmla="*/ 697173 w 2260434"/>
                <a:gd name="connsiteY105" fmla="*/ 82782 h 153409"/>
                <a:gd name="connsiteX106" fmla="*/ 697173 w 2260434"/>
                <a:gd name="connsiteY106" fmla="*/ 81524 h 153409"/>
                <a:gd name="connsiteX107" fmla="*/ 678523 w 2260434"/>
                <a:gd name="connsiteY107" fmla="*/ 68113 h 153409"/>
                <a:gd name="connsiteX108" fmla="*/ 650224 w 2260434"/>
                <a:gd name="connsiteY108" fmla="*/ 75867 h 153409"/>
                <a:gd name="connsiteX109" fmla="*/ 644357 w 2260434"/>
                <a:gd name="connsiteY109" fmla="*/ 55331 h 153409"/>
                <a:gd name="connsiteX110" fmla="*/ 684181 w 2260434"/>
                <a:gd name="connsiteY110" fmla="*/ 46101 h 153409"/>
                <a:gd name="connsiteX111" fmla="*/ 729034 w 2260434"/>
                <a:gd name="connsiteY111" fmla="*/ 90535 h 153409"/>
                <a:gd name="connsiteX112" fmla="*/ 729034 w 2260434"/>
                <a:gd name="connsiteY112" fmla="*/ 126378 h 153409"/>
                <a:gd name="connsiteX113" fmla="*/ 698230 w 2260434"/>
                <a:gd name="connsiteY113" fmla="*/ 102699 h 153409"/>
                <a:gd name="connsiteX114" fmla="*/ 668465 w 2260434"/>
                <a:gd name="connsiteY114" fmla="*/ 118834 h 153409"/>
                <a:gd name="connsiteX115" fmla="*/ 681038 w 2260434"/>
                <a:gd name="connsiteY115" fmla="*/ 130988 h 153409"/>
                <a:gd name="connsiteX116" fmla="*/ 697592 w 2260434"/>
                <a:gd name="connsiteY116" fmla="*/ 119253 h 153409"/>
                <a:gd name="connsiteX117" fmla="*/ 698221 w 2260434"/>
                <a:gd name="connsiteY117" fmla="*/ 113805 h 153409"/>
                <a:gd name="connsiteX118" fmla="*/ 698221 w 2260434"/>
                <a:gd name="connsiteY118" fmla="*/ 102699 h 153409"/>
                <a:gd name="connsiteX119" fmla="*/ 825008 w 2260434"/>
                <a:gd name="connsiteY119" fmla="*/ 148380 h 153409"/>
                <a:gd name="connsiteX120" fmla="*/ 796509 w 2260434"/>
                <a:gd name="connsiteY120" fmla="*/ 153200 h 153409"/>
                <a:gd name="connsiteX121" fmla="*/ 742236 w 2260434"/>
                <a:gd name="connsiteY121" fmla="*/ 100803 h 153409"/>
                <a:gd name="connsiteX122" fmla="*/ 800910 w 2260434"/>
                <a:gd name="connsiteY122" fmla="*/ 46311 h 153409"/>
                <a:gd name="connsiteX123" fmla="*/ 825227 w 2260434"/>
                <a:gd name="connsiteY123" fmla="*/ 50292 h 153409"/>
                <a:gd name="connsiteX124" fmla="*/ 820198 w 2260434"/>
                <a:gd name="connsiteY124" fmla="*/ 73971 h 153409"/>
                <a:gd name="connsiteX125" fmla="*/ 802386 w 2260434"/>
                <a:gd name="connsiteY125" fmla="*/ 70828 h 153409"/>
                <a:gd name="connsiteX126" fmla="*/ 774935 w 2260434"/>
                <a:gd name="connsiteY126" fmla="*/ 99546 h 153409"/>
                <a:gd name="connsiteX127" fmla="*/ 803015 w 2260434"/>
                <a:gd name="connsiteY127" fmla="*/ 128264 h 153409"/>
                <a:gd name="connsiteX128" fmla="*/ 821246 w 2260434"/>
                <a:gd name="connsiteY128" fmla="*/ 124901 h 153409"/>
                <a:gd name="connsiteX129" fmla="*/ 825008 w 2260434"/>
                <a:gd name="connsiteY129" fmla="*/ 148380 h 153409"/>
                <a:gd name="connsiteX130" fmla="*/ 869213 w 2260434"/>
                <a:gd name="connsiteY130" fmla="*/ 20117 h 153409"/>
                <a:gd name="connsiteX131" fmla="*/ 852030 w 2260434"/>
                <a:gd name="connsiteY131" fmla="*/ 36052 h 153409"/>
                <a:gd name="connsiteX132" fmla="*/ 835476 w 2260434"/>
                <a:gd name="connsiteY132" fmla="*/ 20117 h 153409"/>
                <a:gd name="connsiteX133" fmla="*/ 852449 w 2260434"/>
                <a:gd name="connsiteY133" fmla="*/ 4191 h 153409"/>
                <a:gd name="connsiteX134" fmla="*/ 869213 w 2260434"/>
                <a:gd name="connsiteY134" fmla="*/ 20117 h 153409"/>
                <a:gd name="connsiteX135" fmla="*/ 836314 w 2260434"/>
                <a:gd name="connsiteY135" fmla="*/ 151114 h 153409"/>
                <a:gd name="connsiteX136" fmla="*/ 836314 w 2260434"/>
                <a:gd name="connsiteY136" fmla="*/ 48625 h 153409"/>
                <a:gd name="connsiteX137" fmla="*/ 868175 w 2260434"/>
                <a:gd name="connsiteY137" fmla="*/ 48625 h 153409"/>
                <a:gd name="connsiteX138" fmla="*/ 868175 w 2260434"/>
                <a:gd name="connsiteY138" fmla="*/ 151114 h 153409"/>
                <a:gd name="connsiteX139" fmla="*/ 836314 w 2260434"/>
                <a:gd name="connsiteY139" fmla="*/ 151114 h 153409"/>
                <a:gd name="connsiteX140" fmla="*/ 988667 w 2260434"/>
                <a:gd name="connsiteY140" fmla="*/ 98717 h 153409"/>
                <a:gd name="connsiteX141" fmla="*/ 934593 w 2260434"/>
                <a:gd name="connsiteY141" fmla="*/ 153410 h 153409"/>
                <a:gd name="connsiteX142" fmla="*/ 881577 w 2260434"/>
                <a:gd name="connsiteY142" fmla="*/ 100594 h 153409"/>
                <a:gd name="connsiteX143" fmla="*/ 936489 w 2260434"/>
                <a:gd name="connsiteY143" fmla="*/ 46101 h 153409"/>
                <a:gd name="connsiteX144" fmla="*/ 988667 w 2260434"/>
                <a:gd name="connsiteY144" fmla="*/ 98717 h 153409"/>
                <a:gd name="connsiteX145" fmla="*/ 914476 w 2260434"/>
                <a:gd name="connsiteY145" fmla="*/ 99755 h 153409"/>
                <a:gd name="connsiteX146" fmla="*/ 935431 w 2260434"/>
                <a:gd name="connsiteY146" fmla="*/ 130559 h 153409"/>
                <a:gd name="connsiteX147" fmla="*/ 955767 w 2260434"/>
                <a:gd name="connsiteY147" fmla="*/ 99546 h 153409"/>
                <a:gd name="connsiteX148" fmla="*/ 935431 w 2260434"/>
                <a:gd name="connsiteY148" fmla="*/ 68942 h 153409"/>
                <a:gd name="connsiteX149" fmla="*/ 914476 w 2260434"/>
                <a:gd name="connsiteY149" fmla="*/ 99755 h 153409"/>
                <a:gd name="connsiteX150" fmla="*/ 968340 w 2260434"/>
                <a:gd name="connsiteY150" fmla="*/ 3981 h 153409"/>
                <a:gd name="connsiteX151" fmla="*/ 942765 w 2260434"/>
                <a:gd name="connsiteY151" fmla="*/ 35833 h 153409"/>
                <a:gd name="connsiteX152" fmla="*/ 920972 w 2260434"/>
                <a:gd name="connsiteY152" fmla="*/ 35833 h 153409"/>
                <a:gd name="connsiteX153" fmla="*/ 938994 w 2260434"/>
                <a:gd name="connsiteY153" fmla="*/ 3981 h 153409"/>
                <a:gd name="connsiteX154" fmla="*/ 968340 w 2260434"/>
                <a:gd name="connsiteY154" fmla="*/ 3981 h 153409"/>
                <a:gd name="connsiteX155" fmla="*/ 1002059 w 2260434"/>
                <a:gd name="connsiteY155" fmla="*/ 81315 h 153409"/>
                <a:gd name="connsiteX156" fmla="*/ 1001220 w 2260434"/>
                <a:gd name="connsiteY156" fmla="*/ 48616 h 153409"/>
                <a:gd name="connsiteX157" fmla="*/ 1028881 w 2260434"/>
                <a:gd name="connsiteY157" fmla="*/ 48616 h 153409"/>
                <a:gd name="connsiteX158" fmla="*/ 1030348 w 2260434"/>
                <a:gd name="connsiteY158" fmla="*/ 62865 h 153409"/>
                <a:gd name="connsiteX159" fmla="*/ 1030977 w 2260434"/>
                <a:gd name="connsiteY159" fmla="*/ 62865 h 153409"/>
                <a:gd name="connsiteX160" fmla="*/ 1062619 w 2260434"/>
                <a:gd name="connsiteY160" fmla="*/ 46311 h 153409"/>
                <a:gd name="connsiteX161" fmla="*/ 1099299 w 2260434"/>
                <a:gd name="connsiteY161" fmla="*/ 90535 h 153409"/>
                <a:gd name="connsiteX162" fmla="*/ 1099299 w 2260434"/>
                <a:gd name="connsiteY162" fmla="*/ 151105 h 153409"/>
                <a:gd name="connsiteX163" fmla="*/ 1067438 w 2260434"/>
                <a:gd name="connsiteY163" fmla="*/ 151105 h 153409"/>
                <a:gd name="connsiteX164" fmla="*/ 1067438 w 2260434"/>
                <a:gd name="connsiteY164" fmla="*/ 94307 h 153409"/>
                <a:gd name="connsiteX165" fmla="*/ 1051303 w 2260434"/>
                <a:gd name="connsiteY165" fmla="*/ 72085 h 153409"/>
                <a:gd name="connsiteX166" fmla="*/ 1034958 w 2260434"/>
                <a:gd name="connsiteY166" fmla="*/ 84039 h 153409"/>
                <a:gd name="connsiteX167" fmla="*/ 1033910 w 2260434"/>
                <a:gd name="connsiteY167" fmla="*/ 92002 h 153409"/>
                <a:gd name="connsiteX168" fmla="*/ 1033910 w 2260434"/>
                <a:gd name="connsiteY168" fmla="*/ 151105 h 153409"/>
                <a:gd name="connsiteX169" fmla="*/ 1002049 w 2260434"/>
                <a:gd name="connsiteY169" fmla="*/ 151105 h 153409"/>
                <a:gd name="connsiteX170" fmla="*/ 1002049 w 2260434"/>
                <a:gd name="connsiteY170" fmla="*/ 81315 h 153409"/>
                <a:gd name="connsiteX171" fmla="*/ 1187520 w 2260434"/>
                <a:gd name="connsiteY171" fmla="*/ 9839 h 153409"/>
                <a:gd name="connsiteX172" fmla="*/ 1187520 w 2260434"/>
                <a:gd name="connsiteY172" fmla="*/ 90954 h 153409"/>
                <a:gd name="connsiteX173" fmla="*/ 1213095 w 2260434"/>
                <a:gd name="connsiteY173" fmla="*/ 127845 h 153409"/>
                <a:gd name="connsiteX174" fmla="*/ 1239088 w 2260434"/>
                <a:gd name="connsiteY174" fmla="*/ 90954 h 153409"/>
                <a:gd name="connsiteX175" fmla="*/ 1239088 w 2260434"/>
                <a:gd name="connsiteY175" fmla="*/ 9839 h 153409"/>
                <a:gd name="connsiteX176" fmla="*/ 1270940 w 2260434"/>
                <a:gd name="connsiteY176" fmla="*/ 9839 h 153409"/>
                <a:gd name="connsiteX177" fmla="*/ 1270940 w 2260434"/>
                <a:gd name="connsiteY177" fmla="*/ 89059 h 153409"/>
                <a:gd name="connsiteX178" fmla="*/ 1212037 w 2260434"/>
                <a:gd name="connsiteY178" fmla="*/ 153400 h 153409"/>
                <a:gd name="connsiteX179" fmla="*/ 1155659 w 2260434"/>
                <a:gd name="connsiteY179" fmla="*/ 88640 h 153409"/>
                <a:gd name="connsiteX180" fmla="*/ 1155659 w 2260434"/>
                <a:gd name="connsiteY180" fmla="*/ 9839 h 153409"/>
                <a:gd name="connsiteX181" fmla="*/ 1187520 w 2260434"/>
                <a:gd name="connsiteY181" fmla="*/ 9839 h 153409"/>
                <a:gd name="connsiteX182" fmla="*/ 1291247 w 2260434"/>
                <a:gd name="connsiteY182" fmla="*/ 81315 h 153409"/>
                <a:gd name="connsiteX183" fmla="*/ 1290409 w 2260434"/>
                <a:gd name="connsiteY183" fmla="*/ 48616 h 153409"/>
                <a:gd name="connsiteX184" fmla="*/ 1318070 w 2260434"/>
                <a:gd name="connsiteY184" fmla="*/ 48616 h 153409"/>
                <a:gd name="connsiteX185" fmla="*/ 1319536 w 2260434"/>
                <a:gd name="connsiteY185" fmla="*/ 62865 h 153409"/>
                <a:gd name="connsiteX186" fmla="*/ 1320156 w 2260434"/>
                <a:gd name="connsiteY186" fmla="*/ 62865 h 153409"/>
                <a:gd name="connsiteX187" fmla="*/ 1351807 w 2260434"/>
                <a:gd name="connsiteY187" fmla="*/ 46311 h 153409"/>
                <a:gd name="connsiteX188" fmla="*/ 1388488 w 2260434"/>
                <a:gd name="connsiteY188" fmla="*/ 90535 h 153409"/>
                <a:gd name="connsiteX189" fmla="*/ 1388488 w 2260434"/>
                <a:gd name="connsiteY189" fmla="*/ 151105 h 153409"/>
                <a:gd name="connsiteX190" fmla="*/ 1356627 w 2260434"/>
                <a:gd name="connsiteY190" fmla="*/ 151105 h 153409"/>
                <a:gd name="connsiteX191" fmla="*/ 1356627 w 2260434"/>
                <a:gd name="connsiteY191" fmla="*/ 94307 h 153409"/>
                <a:gd name="connsiteX192" fmla="*/ 1340491 w 2260434"/>
                <a:gd name="connsiteY192" fmla="*/ 72085 h 153409"/>
                <a:gd name="connsiteX193" fmla="*/ 1324146 w 2260434"/>
                <a:gd name="connsiteY193" fmla="*/ 84039 h 153409"/>
                <a:gd name="connsiteX194" fmla="*/ 1323099 w 2260434"/>
                <a:gd name="connsiteY194" fmla="*/ 92002 h 153409"/>
                <a:gd name="connsiteX195" fmla="*/ 1323099 w 2260434"/>
                <a:gd name="connsiteY195" fmla="*/ 151105 h 153409"/>
                <a:gd name="connsiteX196" fmla="*/ 1291238 w 2260434"/>
                <a:gd name="connsiteY196" fmla="*/ 151105 h 153409"/>
                <a:gd name="connsiteX197" fmla="*/ 1291238 w 2260434"/>
                <a:gd name="connsiteY197" fmla="*/ 81315 h 153409"/>
                <a:gd name="connsiteX198" fmla="*/ 1440656 w 2260434"/>
                <a:gd name="connsiteY198" fmla="*/ 20117 h 153409"/>
                <a:gd name="connsiteX199" fmla="*/ 1423473 w 2260434"/>
                <a:gd name="connsiteY199" fmla="*/ 36052 h 153409"/>
                <a:gd name="connsiteX200" fmla="*/ 1406919 w 2260434"/>
                <a:gd name="connsiteY200" fmla="*/ 20117 h 153409"/>
                <a:gd name="connsiteX201" fmla="*/ 1423892 w 2260434"/>
                <a:gd name="connsiteY201" fmla="*/ 4191 h 153409"/>
                <a:gd name="connsiteX202" fmla="*/ 1440656 w 2260434"/>
                <a:gd name="connsiteY202" fmla="*/ 20117 h 153409"/>
                <a:gd name="connsiteX203" fmla="*/ 1407757 w 2260434"/>
                <a:gd name="connsiteY203" fmla="*/ 151114 h 153409"/>
                <a:gd name="connsiteX204" fmla="*/ 1407757 w 2260434"/>
                <a:gd name="connsiteY204" fmla="*/ 48625 h 153409"/>
                <a:gd name="connsiteX205" fmla="*/ 1439608 w 2260434"/>
                <a:gd name="connsiteY205" fmla="*/ 48625 h 153409"/>
                <a:gd name="connsiteX206" fmla="*/ 1439608 w 2260434"/>
                <a:gd name="connsiteY206" fmla="*/ 151114 h 153409"/>
                <a:gd name="connsiteX207" fmla="*/ 1407757 w 2260434"/>
                <a:gd name="connsiteY207" fmla="*/ 151114 h 153409"/>
                <a:gd name="connsiteX208" fmla="*/ 1482576 w 2260434"/>
                <a:gd name="connsiteY208" fmla="*/ 48625 h 153409"/>
                <a:gd name="connsiteX209" fmla="*/ 1496406 w 2260434"/>
                <a:gd name="connsiteY209" fmla="*/ 96193 h 153409"/>
                <a:gd name="connsiteX210" fmla="*/ 1502274 w 2260434"/>
                <a:gd name="connsiteY210" fmla="*/ 121139 h 153409"/>
                <a:gd name="connsiteX211" fmla="*/ 1502893 w 2260434"/>
                <a:gd name="connsiteY211" fmla="*/ 121139 h 153409"/>
                <a:gd name="connsiteX212" fmla="*/ 1508550 w 2260434"/>
                <a:gd name="connsiteY212" fmla="*/ 96193 h 153409"/>
                <a:gd name="connsiteX213" fmla="*/ 1521762 w 2260434"/>
                <a:gd name="connsiteY213" fmla="*/ 48625 h 153409"/>
                <a:gd name="connsiteX214" fmla="*/ 1555299 w 2260434"/>
                <a:gd name="connsiteY214" fmla="*/ 48625 h 153409"/>
                <a:gd name="connsiteX215" fmla="*/ 1517152 w 2260434"/>
                <a:gd name="connsiteY215" fmla="*/ 151114 h 153409"/>
                <a:gd name="connsiteX216" fmla="*/ 1485300 w 2260434"/>
                <a:gd name="connsiteY216" fmla="*/ 151114 h 153409"/>
                <a:gd name="connsiteX217" fmla="*/ 1447991 w 2260434"/>
                <a:gd name="connsiteY217" fmla="*/ 48625 h 153409"/>
                <a:gd name="connsiteX218" fmla="*/ 1482576 w 2260434"/>
                <a:gd name="connsiteY218" fmla="*/ 48625 h 153409"/>
                <a:gd name="connsiteX219" fmla="*/ 1585046 w 2260434"/>
                <a:gd name="connsiteY219" fmla="*/ 110023 h 153409"/>
                <a:gd name="connsiteX220" fmla="*/ 1613964 w 2260434"/>
                <a:gd name="connsiteY220" fmla="*/ 129521 h 153409"/>
                <a:gd name="connsiteX221" fmla="*/ 1642262 w 2260434"/>
                <a:gd name="connsiteY221" fmla="*/ 125120 h 153409"/>
                <a:gd name="connsiteX222" fmla="*/ 1646444 w 2260434"/>
                <a:gd name="connsiteY222" fmla="*/ 146704 h 153409"/>
                <a:gd name="connsiteX223" fmla="*/ 1609344 w 2260434"/>
                <a:gd name="connsiteY223" fmla="*/ 153210 h 153409"/>
                <a:gd name="connsiteX224" fmla="*/ 1554651 w 2260434"/>
                <a:gd name="connsiteY224" fmla="*/ 101022 h 153409"/>
                <a:gd name="connsiteX225" fmla="*/ 1606420 w 2260434"/>
                <a:gd name="connsiteY225" fmla="*/ 46320 h 153409"/>
                <a:gd name="connsiteX226" fmla="*/ 1652111 w 2260434"/>
                <a:gd name="connsiteY226" fmla="*/ 97460 h 153409"/>
                <a:gd name="connsiteX227" fmla="*/ 1651064 w 2260434"/>
                <a:gd name="connsiteY227" fmla="*/ 110023 h 153409"/>
                <a:gd name="connsiteX228" fmla="*/ 1585046 w 2260434"/>
                <a:gd name="connsiteY228" fmla="*/ 110023 h 153409"/>
                <a:gd name="connsiteX229" fmla="*/ 1622555 w 2260434"/>
                <a:gd name="connsiteY229" fmla="*/ 88230 h 153409"/>
                <a:gd name="connsiteX230" fmla="*/ 1604524 w 2260434"/>
                <a:gd name="connsiteY230" fmla="*/ 67485 h 153409"/>
                <a:gd name="connsiteX231" fmla="*/ 1584827 w 2260434"/>
                <a:gd name="connsiteY231" fmla="*/ 88230 h 153409"/>
                <a:gd name="connsiteX232" fmla="*/ 1622555 w 2260434"/>
                <a:gd name="connsiteY232" fmla="*/ 88230 h 153409"/>
                <a:gd name="connsiteX233" fmla="*/ 1664875 w 2260434"/>
                <a:gd name="connsiteY233" fmla="*/ 82363 h 153409"/>
                <a:gd name="connsiteX234" fmla="*/ 1664037 w 2260434"/>
                <a:gd name="connsiteY234" fmla="*/ 48625 h 153409"/>
                <a:gd name="connsiteX235" fmla="*/ 1691278 w 2260434"/>
                <a:gd name="connsiteY235" fmla="*/ 48625 h 153409"/>
                <a:gd name="connsiteX236" fmla="*/ 1692535 w 2260434"/>
                <a:gd name="connsiteY236" fmla="*/ 67485 h 153409"/>
                <a:gd name="connsiteX237" fmla="*/ 1693374 w 2260434"/>
                <a:gd name="connsiteY237" fmla="*/ 67485 h 153409"/>
                <a:gd name="connsiteX238" fmla="*/ 1721034 w 2260434"/>
                <a:gd name="connsiteY238" fmla="*/ 46101 h 153409"/>
                <a:gd name="connsiteX239" fmla="*/ 1727740 w 2260434"/>
                <a:gd name="connsiteY239" fmla="*/ 46730 h 153409"/>
                <a:gd name="connsiteX240" fmla="*/ 1727740 w 2260434"/>
                <a:gd name="connsiteY240" fmla="*/ 76695 h 153409"/>
                <a:gd name="connsiteX241" fmla="*/ 1719158 w 2260434"/>
                <a:gd name="connsiteY241" fmla="*/ 75857 h 153409"/>
                <a:gd name="connsiteX242" fmla="*/ 1697355 w 2260434"/>
                <a:gd name="connsiteY242" fmla="*/ 91992 h 153409"/>
                <a:gd name="connsiteX243" fmla="*/ 1696726 w 2260434"/>
                <a:gd name="connsiteY243" fmla="*/ 99117 h 153409"/>
                <a:gd name="connsiteX244" fmla="*/ 1696726 w 2260434"/>
                <a:gd name="connsiteY244" fmla="*/ 151095 h 153409"/>
                <a:gd name="connsiteX245" fmla="*/ 1664875 w 2260434"/>
                <a:gd name="connsiteY245" fmla="*/ 151095 h 153409"/>
                <a:gd name="connsiteX246" fmla="*/ 1664875 w 2260434"/>
                <a:gd name="connsiteY246" fmla="*/ 82363 h 153409"/>
                <a:gd name="connsiteX247" fmla="*/ 1738008 w 2260434"/>
                <a:gd name="connsiteY247" fmla="*/ 123434 h 153409"/>
                <a:gd name="connsiteX248" fmla="*/ 1765468 w 2260434"/>
                <a:gd name="connsiteY248" fmla="*/ 130988 h 153409"/>
                <a:gd name="connsiteX249" fmla="*/ 1779089 w 2260434"/>
                <a:gd name="connsiteY249" fmla="*/ 122596 h 153409"/>
                <a:gd name="connsiteX250" fmla="*/ 1764211 w 2260434"/>
                <a:gd name="connsiteY250" fmla="*/ 110652 h 153409"/>
                <a:gd name="connsiteX251" fmla="*/ 1734874 w 2260434"/>
                <a:gd name="connsiteY251" fmla="*/ 79848 h 153409"/>
                <a:gd name="connsiteX252" fmla="*/ 1776584 w 2260434"/>
                <a:gd name="connsiteY252" fmla="*/ 46101 h 153409"/>
                <a:gd name="connsiteX253" fmla="*/ 1805292 w 2260434"/>
                <a:gd name="connsiteY253" fmla="*/ 52188 h 153409"/>
                <a:gd name="connsiteX254" fmla="*/ 1799854 w 2260434"/>
                <a:gd name="connsiteY254" fmla="*/ 74200 h 153409"/>
                <a:gd name="connsiteX255" fmla="*/ 1777632 w 2260434"/>
                <a:gd name="connsiteY255" fmla="*/ 68332 h 153409"/>
                <a:gd name="connsiteX256" fmla="*/ 1765487 w 2260434"/>
                <a:gd name="connsiteY256" fmla="*/ 76495 h 153409"/>
                <a:gd name="connsiteX257" fmla="*/ 1782042 w 2260434"/>
                <a:gd name="connsiteY257" fmla="*/ 88449 h 153409"/>
                <a:gd name="connsiteX258" fmla="*/ 1809702 w 2260434"/>
                <a:gd name="connsiteY258" fmla="*/ 120091 h 153409"/>
                <a:gd name="connsiteX259" fmla="*/ 1765478 w 2260434"/>
                <a:gd name="connsiteY259" fmla="*/ 153410 h 153409"/>
                <a:gd name="connsiteX260" fmla="*/ 1732359 w 2260434"/>
                <a:gd name="connsiteY260" fmla="*/ 146075 h 153409"/>
                <a:gd name="connsiteX261" fmla="*/ 1738008 w 2260434"/>
                <a:gd name="connsiteY261" fmla="*/ 123434 h 153409"/>
                <a:gd name="connsiteX262" fmla="*/ 1855784 w 2260434"/>
                <a:gd name="connsiteY262" fmla="*/ 20117 h 153409"/>
                <a:gd name="connsiteX263" fmla="*/ 1838592 w 2260434"/>
                <a:gd name="connsiteY263" fmla="*/ 36052 h 153409"/>
                <a:gd name="connsiteX264" fmla="*/ 1822037 w 2260434"/>
                <a:gd name="connsiteY264" fmla="*/ 20117 h 153409"/>
                <a:gd name="connsiteX265" fmla="*/ 1839011 w 2260434"/>
                <a:gd name="connsiteY265" fmla="*/ 4191 h 153409"/>
                <a:gd name="connsiteX266" fmla="*/ 1855784 w 2260434"/>
                <a:gd name="connsiteY266" fmla="*/ 20117 h 153409"/>
                <a:gd name="connsiteX267" fmla="*/ 1822875 w 2260434"/>
                <a:gd name="connsiteY267" fmla="*/ 151114 h 153409"/>
                <a:gd name="connsiteX268" fmla="*/ 1822875 w 2260434"/>
                <a:gd name="connsiteY268" fmla="*/ 48625 h 153409"/>
                <a:gd name="connsiteX269" fmla="*/ 1854737 w 2260434"/>
                <a:gd name="connsiteY269" fmla="*/ 48625 h 153409"/>
                <a:gd name="connsiteX270" fmla="*/ 1854737 w 2260434"/>
                <a:gd name="connsiteY270" fmla="*/ 151114 h 153409"/>
                <a:gd name="connsiteX271" fmla="*/ 1822875 w 2260434"/>
                <a:gd name="connsiteY271" fmla="*/ 151114 h 153409"/>
                <a:gd name="connsiteX272" fmla="*/ 1909648 w 2260434"/>
                <a:gd name="connsiteY272" fmla="*/ 20955 h 153409"/>
                <a:gd name="connsiteX273" fmla="*/ 1909648 w 2260434"/>
                <a:gd name="connsiteY273" fmla="*/ 48616 h 153409"/>
                <a:gd name="connsiteX274" fmla="*/ 1932489 w 2260434"/>
                <a:gd name="connsiteY274" fmla="*/ 48616 h 153409"/>
                <a:gd name="connsiteX275" fmla="*/ 1932489 w 2260434"/>
                <a:gd name="connsiteY275" fmla="*/ 72085 h 153409"/>
                <a:gd name="connsiteX276" fmla="*/ 1909648 w 2260434"/>
                <a:gd name="connsiteY276" fmla="*/ 72085 h 153409"/>
                <a:gd name="connsiteX277" fmla="*/ 1909648 w 2260434"/>
                <a:gd name="connsiteY277" fmla="*/ 109185 h 153409"/>
                <a:gd name="connsiteX278" fmla="*/ 1922212 w 2260434"/>
                <a:gd name="connsiteY278" fmla="*/ 127216 h 153409"/>
                <a:gd name="connsiteX279" fmla="*/ 1931642 w 2260434"/>
                <a:gd name="connsiteY279" fmla="*/ 126378 h 153409"/>
                <a:gd name="connsiteX280" fmla="*/ 1931851 w 2260434"/>
                <a:gd name="connsiteY280" fmla="*/ 150476 h 153409"/>
                <a:gd name="connsiteX281" fmla="*/ 1911315 w 2260434"/>
                <a:gd name="connsiteY281" fmla="*/ 153200 h 153409"/>
                <a:gd name="connsiteX282" fmla="*/ 1887207 w 2260434"/>
                <a:gd name="connsiteY282" fmla="*/ 144399 h 153409"/>
                <a:gd name="connsiteX283" fmla="*/ 1878406 w 2260434"/>
                <a:gd name="connsiteY283" fmla="*/ 114005 h 153409"/>
                <a:gd name="connsiteX284" fmla="*/ 1878406 w 2260434"/>
                <a:gd name="connsiteY284" fmla="*/ 72095 h 153409"/>
                <a:gd name="connsiteX285" fmla="*/ 1864785 w 2260434"/>
                <a:gd name="connsiteY285" fmla="*/ 72095 h 153409"/>
                <a:gd name="connsiteX286" fmla="*/ 1864785 w 2260434"/>
                <a:gd name="connsiteY286" fmla="*/ 48625 h 153409"/>
                <a:gd name="connsiteX287" fmla="*/ 1878406 w 2260434"/>
                <a:gd name="connsiteY287" fmla="*/ 48625 h 153409"/>
                <a:gd name="connsiteX288" fmla="*/ 1878406 w 2260434"/>
                <a:gd name="connsiteY288" fmla="*/ 29547 h 153409"/>
                <a:gd name="connsiteX289" fmla="*/ 1909648 w 2260434"/>
                <a:gd name="connsiteY289" fmla="*/ 20955 h 153409"/>
                <a:gd name="connsiteX290" fmla="*/ 2029939 w 2260434"/>
                <a:gd name="connsiteY290" fmla="*/ 126378 h 153409"/>
                <a:gd name="connsiteX291" fmla="*/ 2031616 w 2260434"/>
                <a:gd name="connsiteY291" fmla="*/ 151114 h 153409"/>
                <a:gd name="connsiteX292" fmla="*/ 2002898 w 2260434"/>
                <a:gd name="connsiteY292" fmla="*/ 151114 h 153409"/>
                <a:gd name="connsiteX293" fmla="*/ 2001012 w 2260434"/>
                <a:gd name="connsiteY293" fmla="*/ 140837 h 153409"/>
                <a:gd name="connsiteX294" fmla="*/ 2000383 w 2260434"/>
                <a:gd name="connsiteY294" fmla="*/ 140837 h 153409"/>
                <a:gd name="connsiteX295" fmla="*/ 1971046 w 2260434"/>
                <a:gd name="connsiteY295" fmla="*/ 153410 h 153409"/>
                <a:gd name="connsiteX296" fmla="*/ 1937928 w 2260434"/>
                <a:gd name="connsiteY296" fmla="*/ 121977 h 153409"/>
                <a:gd name="connsiteX297" fmla="*/ 1998069 w 2260434"/>
                <a:gd name="connsiteY297" fmla="*/ 82782 h 153409"/>
                <a:gd name="connsiteX298" fmla="*/ 1998069 w 2260434"/>
                <a:gd name="connsiteY298" fmla="*/ 81524 h 153409"/>
                <a:gd name="connsiteX299" fmla="*/ 1979428 w 2260434"/>
                <a:gd name="connsiteY299" fmla="*/ 68113 h 153409"/>
                <a:gd name="connsiteX300" fmla="*/ 1951130 w 2260434"/>
                <a:gd name="connsiteY300" fmla="*/ 75867 h 153409"/>
                <a:gd name="connsiteX301" fmla="*/ 1945253 w 2260434"/>
                <a:gd name="connsiteY301" fmla="*/ 55331 h 153409"/>
                <a:gd name="connsiteX302" fmla="*/ 1985086 w 2260434"/>
                <a:gd name="connsiteY302" fmla="*/ 46101 h 153409"/>
                <a:gd name="connsiteX303" fmla="*/ 2029939 w 2260434"/>
                <a:gd name="connsiteY303" fmla="*/ 90535 h 153409"/>
                <a:gd name="connsiteX304" fmla="*/ 2029939 w 2260434"/>
                <a:gd name="connsiteY304" fmla="*/ 126378 h 153409"/>
                <a:gd name="connsiteX305" fmla="*/ 1999117 w 2260434"/>
                <a:gd name="connsiteY305" fmla="*/ 102699 h 153409"/>
                <a:gd name="connsiteX306" fmla="*/ 1969360 w 2260434"/>
                <a:gd name="connsiteY306" fmla="*/ 118834 h 153409"/>
                <a:gd name="connsiteX307" fmla="*/ 1981934 w 2260434"/>
                <a:gd name="connsiteY307" fmla="*/ 130988 h 153409"/>
                <a:gd name="connsiteX308" fmla="*/ 1998488 w 2260434"/>
                <a:gd name="connsiteY308" fmla="*/ 119253 h 153409"/>
                <a:gd name="connsiteX309" fmla="*/ 1999107 w 2260434"/>
                <a:gd name="connsiteY309" fmla="*/ 113805 h 153409"/>
                <a:gd name="connsiteX310" fmla="*/ 1999107 w 2260434"/>
                <a:gd name="connsiteY310" fmla="*/ 102699 h 153409"/>
                <a:gd name="connsiteX311" fmla="*/ 2048989 w 2260434"/>
                <a:gd name="connsiteY311" fmla="*/ 82363 h 153409"/>
                <a:gd name="connsiteX312" fmla="*/ 2048151 w 2260434"/>
                <a:gd name="connsiteY312" fmla="*/ 48625 h 153409"/>
                <a:gd name="connsiteX313" fmla="*/ 2075393 w 2260434"/>
                <a:gd name="connsiteY313" fmla="*/ 48625 h 153409"/>
                <a:gd name="connsiteX314" fmla="*/ 2076650 w 2260434"/>
                <a:gd name="connsiteY314" fmla="*/ 67485 h 153409"/>
                <a:gd name="connsiteX315" fmla="*/ 2077488 w 2260434"/>
                <a:gd name="connsiteY315" fmla="*/ 67485 h 153409"/>
                <a:gd name="connsiteX316" fmla="*/ 2105149 w 2260434"/>
                <a:gd name="connsiteY316" fmla="*/ 46101 h 153409"/>
                <a:gd name="connsiteX317" fmla="*/ 2111864 w 2260434"/>
                <a:gd name="connsiteY317" fmla="*/ 46730 h 153409"/>
                <a:gd name="connsiteX318" fmla="*/ 2111864 w 2260434"/>
                <a:gd name="connsiteY318" fmla="*/ 76695 h 153409"/>
                <a:gd name="connsiteX319" fmla="*/ 2103273 w 2260434"/>
                <a:gd name="connsiteY319" fmla="*/ 75857 h 153409"/>
                <a:gd name="connsiteX320" fmla="*/ 2081470 w 2260434"/>
                <a:gd name="connsiteY320" fmla="*/ 91992 h 153409"/>
                <a:gd name="connsiteX321" fmla="*/ 2080851 w 2260434"/>
                <a:gd name="connsiteY321" fmla="*/ 99117 h 153409"/>
                <a:gd name="connsiteX322" fmla="*/ 2080851 w 2260434"/>
                <a:gd name="connsiteY322" fmla="*/ 151095 h 153409"/>
                <a:gd name="connsiteX323" fmla="*/ 2048989 w 2260434"/>
                <a:gd name="connsiteY323" fmla="*/ 151095 h 153409"/>
                <a:gd name="connsiteX324" fmla="*/ 2048989 w 2260434"/>
                <a:gd name="connsiteY324" fmla="*/ 82363 h 153409"/>
                <a:gd name="connsiteX325" fmla="*/ 2155231 w 2260434"/>
                <a:gd name="connsiteY325" fmla="*/ 20117 h 153409"/>
                <a:gd name="connsiteX326" fmla="*/ 2138048 w 2260434"/>
                <a:gd name="connsiteY326" fmla="*/ 36052 h 153409"/>
                <a:gd name="connsiteX327" fmla="*/ 2121494 w 2260434"/>
                <a:gd name="connsiteY327" fmla="*/ 20117 h 153409"/>
                <a:gd name="connsiteX328" fmla="*/ 2138467 w 2260434"/>
                <a:gd name="connsiteY328" fmla="*/ 4191 h 153409"/>
                <a:gd name="connsiteX329" fmla="*/ 2155231 w 2260434"/>
                <a:gd name="connsiteY329" fmla="*/ 20117 h 153409"/>
                <a:gd name="connsiteX330" fmla="*/ 2122332 w 2260434"/>
                <a:gd name="connsiteY330" fmla="*/ 151114 h 153409"/>
                <a:gd name="connsiteX331" fmla="*/ 2122332 w 2260434"/>
                <a:gd name="connsiteY331" fmla="*/ 48625 h 153409"/>
                <a:gd name="connsiteX332" fmla="*/ 2154193 w 2260434"/>
                <a:gd name="connsiteY332" fmla="*/ 48625 h 153409"/>
                <a:gd name="connsiteX333" fmla="*/ 2154193 w 2260434"/>
                <a:gd name="connsiteY333" fmla="*/ 151114 h 153409"/>
                <a:gd name="connsiteX334" fmla="*/ 2122332 w 2260434"/>
                <a:gd name="connsiteY334" fmla="*/ 151114 h 153409"/>
                <a:gd name="connsiteX335" fmla="*/ 2258759 w 2260434"/>
                <a:gd name="connsiteY335" fmla="*/ 126378 h 153409"/>
                <a:gd name="connsiteX336" fmla="*/ 2260435 w 2260434"/>
                <a:gd name="connsiteY336" fmla="*/ 151114 h 153409"/>
                <a:gd name="connsiteX337" fmla="*/ 2231727 w 2260434"/>
                <a:gd name="connsiteY337" fmla="*/ 151114 h 153409"/>
                <a:gd name="connsiteX338" fmla="*/ 2229841 w 2260434"/>
                <a:gd name="connsiteY338" fmla="*/ 140837 h 153409"/>
                <a:gd name="connsiteX339" fmla="*/ 2229212 w 2260434"/>
                <a:gd name="connsiteY339" fmla="*/ 140837 h 153409"/>
                <a:gd name="connsiteX340" fmla="*/ 2199875 w 2260434"/>
                <a:gd name="connsiteY340" fmla="*/ 153410 h 153409"/>
                <a:gd name="connsiteX341" fmla="*/ 2166757 w 2260434"/>
                <a:gd name="connsiteY341" fmla="*/ 121977 h 153409"/>
                <a:gd name="connsiteX342" fmla="*/ 2226907 w 2260434"/>
                <a:gd name="connsiteY342" fmla="*/ 82782 h 153409"/>
                <a:gd name="connsiteX343" fmla="*/ 2226907 w 2260434"/>
                <a:gd name="connsiteY343" fmla="*/ 81524 h 153409"/>
                <a:gd name="connsiteX344" fmla="*/ 2208248 w 2260434"/>
                <a:gd name="connsiteY344" fmla="*/ 68113 h 153409"/>
                <a:gd name="connsiteX345" fmla="*/ 2179949 w 2260434"/>
                <a:gd name="connsiteY345" fmla="*/ 75867 h 153409"/>
                <a:gd name="connsiteX346" fmla="*/ 2174091 w 2260434"/>
                <a:gd name="connsiteY346" fmla="*/ 55331 h 153409"/>
                <a:gd name="connsiteX347" fmla="*/ 2213905 w 2260434"/>
                <a:gd name="connsiteY347" fmla="*/ 46101 h 153409"/>
                <a:gd name="connsiteX348" fmla="*/ 2258759 w 2260434"/>
                <a:gd name="connsiteY348" fmla="*/ 90535 h 153409"/>
                <a:gd name="connsiteX349" fmla="*/ 2258759 w 2260434"/>
                <a:gd name="connsiteY349" fmla="*/ 126378 h 153409"/>
                <a:gd name="connsiteX350" fmla="*/ 2227955 w 2260434"/>
                <a:gd name="connsiteY350" fmla="*/ 102699 h 153409"/>
                <a:gd name="connsiteX351" fmla="*/ 2198189 w 2260434"/>
                <a:gd name="connsiteY351" fmla="*/ 118834 h 153409"/>
                <a:gd name="connsiteX352" fmla="*/ 2210762 w 2260434"/>
                <a:gd name="connsiteY352" fmla="*/ 130988 h 153409"/>
                <a:gd name="connsiteX353" fmla="*/ 2227317 w 2260434"/>
                <a:gd name="connsiteY353" fmla="*/ 119253 h 153409"/>
                <a:gd name="connsiteX354" fmla="*/ 2227945 w 2260434"/>
                <a:gd name="connsiteY354" fmla="*/ 113805 h 153409"/>
                <a:gd name="connsiteX355" fmla="*/ 2227945 w 2260434"/>
                <a:gd name="connsiteY355" fmla="*/ 102699 h 1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260434" h="153409">
                  <a:moveTo>
                    <a:pt x="0" y="11735"/>
                  </a:moveTo>
                  <a:cubicBezTo>
                    <a:pt x="9849" y="10058"/>
                    <a:pt x="23679" y="8801"/>
                    <a:pt x="43167" y="8801"/>
                  </a:cubicBezTo>
                  <a:cubicBezTo>
                    <a:pt x="62865" y="8801"/>
                    <a:pt x="76914" y="12573"/>
                    <a:pt x="86344" y="20117"/>
                  </a:cubicBezTo>
                  <a:cubicBezTo>
                    <a:pt x="95564" y="27251"/>
                    <a:pt x="101432" y="38976"/>
                    <a:pt x="101432" y="52816"/>
                  </a:cubicBezTo>
                  <a:cubicBezTo>
                    <a:pt x="101432" y="66656"/>
                    <a:pt x="97031" y="78600"/>
                    <a:pt x="88440" y="86354"/>
                  </a:cubicBezTo>
                  <a:cubicBezTo>
                    <a:pt x="77533" y="96422"/>
                    <a:pt x="61398" y="101232"/>
                    <a:pt x="42548" y="101232"/>
                  </a:cubicBezTo>
                  <a:cubicBezTo>
                    <a:pt x="38357" y="101232"/>
                    <a:pt x="34576" y="101032"/>
                    <a:pt x="31642" y="100394"/>
                  </a:cubicBezTo>
                  <a:lnTo>
                    <a:pt x="31642" y="151114"/>
                  </a:lnTo>
                  <a:lnTo>
                    <a:pt x="0" y="151114"/>
                  </a:lnTo>
                  <a:lnTo>
                    <a:pt x="0" y="11735"/>
                  </a:lnTo>
                  <a:close/>
                  <a:moveTo>
                    <a:pt x="31652" y="75867"/>
                  </a:moveTo>
                  <a:cubicBezTo>
                    <a:pt x="34376" y="76486"/>
                    <a:pt x="37519" y="76705"/>
                    <a:pt x="42339" y="76705"/>
                  </a:cubicBezTo>
                  <a:cubicBezTo>
                    <a:pt x="59312" y="76705"/>
                    <a:pt x="69799" y="68113"/>
                    <a:pt x="69799" y="53864"/>
                  </a:cubicBezTo>
                  <a:cubicBezTo>
                    <a:pt x="69799" y="40872"/>
                    <a:pt x="60789" y="33109"/>
                    <a:pt x="44644" y="33109"/>
                  </a:cubicBezTo>
                  <a:cubicBezTo>
                    <a:pt x="38357" y="33109"/>
                    <a:pt x="33957" y="33528"/>
                    <a:pt x="31652" y="34157"/>
                  </a:cubicBezTo>
                  <a:lnTo>
                    <a:pt x="31652" y="75867"/>
                  </a:lnTo>
                  <a:close/>
                  <a:moveTo>
                    <a:pt x="114414" y="2305"/>
                  </a:moveTo>
                  <a:lnTo>
                    <a:pt x="146275" y="2305"/>
                  </a:lnTo>
                  <a:lnTo>
                    <a:pt x="146275" y="151114"/>
                  </a:lnTo>
                  <a:lnTo>
                    <a:pt x="114414" y="151114"/>
                  </a:lnTo>
                  <a:lnTo>
                    <a:pt x="114414" y="2305"/>
                  </a:lnTo>
                  <a:close/>
                  <a:moveTo>
                    <a:pt x="251050" y="126378"/>
                  </a:moveTo>
                  <a:cubicBezTo>
                    <a:pt x="251050" y="136017"/>
                    <a:pt x="251470" y="145447"/>
                    <a:pt x="252736" y="151114"/>
                  </a:cubicBezTo>
                  <a:lnTo>
                    <a:pt x="224018" y="151114"/>
                  </a:lnTo>
                  <a:lnTo>
                    <a:pt x="222133" y="140837"/>
                  </a:lnTo>
                  <a:lnTo>
                    <a:pt x="221504" y="140837"/>
                  </a:lnTo>
                  <a:cubicBezTo>
                    <a:pt x="214798" y="149009"/>
                    <a:pt x="204321" y="153410"/>
                    <a:pt x="192167" y="153410"/>
                  </a:cubicBezTo>
                  <a:cubicBezTo>
                    <a:pt x="171421" y="153410"/>
                    <a:pt x="159048" y="138322"/>
                    <a:pt x="159048" y="121977"/>
                  </a:cubicBezTo>
                  <a:cubicBezTo>
                    <a:pt x="159048" y="95355"/>
                    <a:pt x="182947" y="82782"/>
                    <a:pt x="219199" y="82782"/>
                  </a:cubicBezTo>
                  <a:lnTo>
                    <a:pt x="219199" y="81524"/>
                  </a:lnTo>
                  <a:cubicBezTo>
                    <a:pt x="219199" y="75867"/>
                    <a:pt x="216256" y="68113"/>
                    <a:pt x="200539" y="68113"/>
                  </a:cubicBezTo>
                  <a:cubicBezTo>
                    <a:pt x="190062" y="68113"/>
                    <a:pt x="178956" y="71676"/>
                    <a:pt x="172250" y="75867"/>
                  </a:cubicBezTo>
                  <a:lnTo>
                    <a:pt x="166383" y="55331"/>
                  </a:lnTo>
                  <a:cubicBezTo>
                    <a:pt x="173507" y="51349"/>
                    <a:pt x="187547" y="46101"/>
                    <a:pt x="206207" y="46101"/>
                  </a:cubicBezTo>
                  <a:cubicBezTo>
                    <a:pt x="240363" y="46101"/>
                    <a:pt x="251050" y="66218"/>
                    <a:pt x="251050" y="90535"/>
                  </a:cubicBezTo>
                  <a:lnTo>
                    <a:pt x="251050" y="126378"/>
                  </a:lnTo>
                  <a:close/>
                  <a:moveTo>
                    <a:pt x="220237" y="102699"/>
                  </a:moveTo>
                  <a:cubicBezTo>
                    <a:pt x="203473" y="102699"/>
                    <a:pt x="190481" y="106680"/>
                    <a:pt x="190481" y="118834"/>
                  </a:cubicBezTo>
                  <a:cubicBezTo>
                    <a:pt x="190481" y="126997"/>
                    <a:pt x="195929" y="130988"/>
                    <a:pt x="203054" y="130988"/>
                  </a:cubicBezTo>
                  <a:cubicBezTo>
                    <a:pt x="210798" y="130988"/>
                    <a:pt x="217513" y="125740"/>
                    <a:pt x="219608" y="119253"/>
                  </a:cubicBezTo>
                  <a:cubicBezTo>
                    <a:pt x="220027" y="117577"/>
                    <a:pt x="220228" y="115691"/>
                    <a:pt x="220228" y="113805"/>
                  </a:cubicBezTo>
                  <a:lnTo>
                    <a:pt x="220228" y="102699"/>
                  </a:lnTo>
                  <a:close/>
                  <a:moveTo>
                    <a:pt x="270110" y="81315"/>
                  </a:moveTo>
                  <a:cubicBezTo>
                    <a:pt x="270110" y="68523"/>
                    <a:pt x="269691" y="57836"/>
                    <a:pt x="269272" y="48616"/>
                  </a:cubicBezTo>
                  <a:lnTo>
                    <a:pt x="296932" y="48616"/>
                  </a:lnTo>
                  <a:lnTo>
                    <a:pt x="298399" y="62865"/>
                  </a:lnTo>
                  <a:lnTo>
                    <a:pt x="299018" y="62865"/>
                  </a:lnTo>
                  <a:cubicBezTo>
                    <a:pt x="303209" y="56159"/>
                    <a:pt x="313487" y="46311"/>
                    <a:pt x="330670" y="46311"/>
                  </a:cubicBezTo>
                  <a:cubicBezTo>
                    <a:pt x="351625" y="46311"/>
                    <a:pt x="367351" y="60350"/>
                    <a:pt x="367351" y="90535"/>
                  </a:cubicBezTo>
                  <a:lnTo>
                    <a:pt x="367351" y="151105"/>
                  </a:lnTo>
                  <a:lnTo>
                    <a:pt x="335490" y="151105"/>
                  </a:lnTo>
                  <a:lnTo>
                    <a:pt x="335490" y="94307"/>
                  </a:lnTo>
                  <a:cubicBezTo>
                    <a:pt x="335490" y="81096"/>
                    <a:pt x="330879" y="72085"/>
                    <a:pt x="319354" y="72085"/>
                  </a:cubicBezTo>
                  <a:cubicBezTo>
                    <a:pt x="310553" y="72085"/>
                    <a:pt x="305305" y="78172"/>
                    <a:pt x="303009" y="84039"/>
                  </a:cubicBezTo>
                  <a:cubicBezTo>
                    <a:pt x="302162" y="86135"/>
                    <a:pt x="301962" y="89059"/>
                    <a:pt x="301962" y="92002"/>
                  </a:cubicBezTo>
                  <a:lnTo>
                    <a:pt x="301962" y="151105"/>
                  </a:lnTo>
                  <a:lnTo>
                    <a:pt x="270100" y="151105"/>
                  </a:lnTo>
                  <a:lnTo>
                    <a:pt x="270100" y="81315"/>
                  </a:lnTo>
                  <a:close/>
                  <a:moveTo>
                    <a:pt x="419519" y="20117"/>
                  </a:moveTo>
                  <a:cubicBezTo>
                    <a:pt x="419519" y="28927"/>
                    <a:pt x="413023" y="36052"/>
                    <a:pt x="402326" y="36052"/>
                  </a:cubicBezTo>
                  <a:cubicBezTo>
                    <a:pt x="392268" y="36052"/>
                    <a:pt x="385782" y="28927"/>
                    <a:pt x="385782" y="20117"/>
                  </a:cubicBezTo>
                  <a:cubicBezTo>
                    <a:pt x="385782" y="11116"/>
                    <a:pt x="392487" y="4191"/>
                    <a:pt x="402755" y="4191"/>
                  </a:cubicBezTo>
                  <a:cubicBezTo>
                    <a:pt x="413023" y="4191"/>
                    <a:pt x="419319" y="11106"/>
                    <a:pt x="419519" y="20117"/>
                  </a:cubicBezTo>
                  <a:close/>
                  <a:moveTo>
                    <a:pt x="386620" y="151114"/>
                  </a:moveTo>
                  <a:lnTo>
                    <a:pt x="386620" y="48625"/>
                  </a:lnTo>
                  <a:lnTo>
                    <a:pt x="418471" y="48625"/>
                  </a:lnTo>
                  <a:lnTo>
                    <a:pt x="418471" y="151114"/>
                  </a:lnTo>
                  <a:lnTo>
                    <a:pt x="386620" y="151114"/>
                  </a:lnTo>
                  <a:close/>
                  <a:moveTo>
                    <a:pt x="441522" y="151114"/>
                  </a:moveTo>
                  <a:lnTo>
                    <a:pt x="441522" y="72095"/>
                  </a:lnTo>
                  <a:lnTo>
                    <a:pt x="427901" y="72095"/>
                  </a:lnTo>
                  <a:lnTo>
                    <a:pt x="427901" y="48625"/>
                  </a:lnTo>
                  <a:lnTo>
                    <a:pt x="441522" y="48625"/>
                  </a:lnTo>
                  <a:lnTo>
                    <a:pt x="441522" y="44434"/>
                  </a:lnTo>
                  <a:cubicBezTo>
                    <a:pt x="441522" y="15935"/>
                    <a:pt x="463315" y="0"/>
                    <a:pt x="494967" y="0"/>
                  </a:cubicBezTo>
                  <a:cubicBezTo>
                    <a:pt x="505863" y="0"/>
                    <a:pt x="518855" y="2524"/>
                    <a:pt x="525142" y="6287"/>
                  </a:cubicBezTo>
                  <a:lnTo>
                    <a:pt x="519065" y="30394"/>
                  </a:lnTo>
                  <a:cubicBezTo>
                    <a:pt x="514036" y="27670"/>
                    <a:pt x="505854" y="25146"/>
                    <a:pt x="495805" y="25146"/>
                  </a:cubicBezTo>
                  <a:cubicBezTo>
                    <a:pt x="479031" y="25146"/>
                    <a:pt x="473164" y="33738"/>
                    <a:pt x="473164" y="45063"/>
                  </a:cubicBezTo>
                  <a:lnTo>
                    <a:pt x="473164" y="48625"/>
                  </a:lnTo>
                  <a:lnTo>
                    <a:pt x="535410" y="48625"/>
                  </a:lnTo>
                  <a:lnTo>
                    <a:pt x="535410" y="151114"/>
                  </a:lnTo>
                  <a:lnTo>
                    <a:pt x="503549" y="151114"/>
                  </a:lnTo>
                  <a:lnTo>
                    <a:pt x="503549" y="72095"/>
                  </a:lnTo>
                  <a:lnTo>
                    <a:pt x="473373" y="72095"/>
                  </a:lnTo>
                  <a:lnTo>
                    <a:pt x="473373" y="151114"/>
                  </a:lnTo>
                  <a:lnTo>
                    <a:pt x="441522" y="151114"/>
                  </a:lnTo>
                  <a:close/>
                  <a:moveTo>
                    <a:pt x="631593" y="148380"/>
                  </a:moveTo>
                  <a:cubicBezTo>
                    <a:pt x="625935" y="151105"/>
                    <a:pt x="615248" y="153200"/>
                    <a:pt x="603094" y="153200"/>
                  </a:cubicBezTo>
                  <a:cubicBezTo>
                    <a:pt x="569976" y="153200"/>
                    <a:pt x="548811" y="132864"/>
                    <a:pt x="548811" y="100803"/>
                  </a:cubicBezTo>
                  <a:cubicBezTo>
                    <a:pt x="548811" y="70837"/>
                    <a:pt x="569347" y="46311"/>
                    <a:pt x="607495" y="46311"/>
                  </a:cubicBezTo>
                  <a:cubicBezTo>
                    <a:pt x="615877" y="46311"/>
                    <a:pt x="625107" y="47777"/>
                    <a:pt x="631812" y="50292"/>
                  </a:cubicBezTo>
                  <a:lnTo>
                    <a:pt x="626783" y="73971"/>
                  </a:lnTo>
                  <a:cubicBezTo>
                    <a:pt x="623011" y="72295"/>
                    <a:pt x="617353" y="70828"/>
                    <a:pt x="608971" y="70828"/>
                  </a:cubicBezTo>
                  <a:cubicBezTo>
                    <a:pt x="592198" y="70828"/>
                    <a:pt x="581311" y="82772"/>
                    <a:pt x="581511" y="99546"/>
                  </a:cubicBezTo>
                  <a:cubicBezTo>
                    <a:pt x="581511" y="118196"/>
                    <a:pt x="594084" y="128264"/>
                    <a:pt x="609591" y="128264"/>
                  </a:cubicBezTo>
                  <a:cubicBezTo>
                    <a:pt x="617134" y="128264"/>
                    <a:pt x="623002" y="126997"/>
                    <a:pt x="627831" y="124901"/>
                  </a:cubicBezTo>
                  <a:lnTo>
                    <a:pt x="631593" y="148380"/>
                  </a:lnTo>
                  <a:close/>
                  <a:moveTo>
                    <a:pt x="729034" y="126378"/>
                  </a:moveTo>
                  <a:cubicBezTo>
                    <a:pt x="729034" y="136017"/>
                    <a:pt x="729453" y="145447"/>
                    <a:pt x="730710" y="151114"/>
                  </a:cubicBezTo>
                  <a:lnTo>
                    <a:pt x="701993" y="151114"/>
                  </a:lnTo>
                  <a:lnTo>
                    <a:pt x="700107" y="140837"/>
                  </a:lnTo>
                  <a:lnTo>
                    <a:pt x="699487" y="140837"/>
                  </a:lnTo>
                  <a:cubicBezTo>
                    <a:pt x="692782" y="149009"/>
                    <a:pt x="682295" y="153410"/>
                    <a:pt x="670150" y="153410"/>
                  </a:cubicBezTo>
                  <a:cubicBezTo>
                    <a:pt x="649395" y="153410"/>
                    <a:pt x="637032" y="138322"/>
                    <a:pt x="637032" y="121977"/>
                  </a:cubicBezTo>
                  <a:cubicBezTo>
                    <a:pt x="637032" y="95355"/>
                    <a:pt x="660921" y="82782"/>
                    <a:pt x="697173" y="82782"/>
                  </a:cubicBezTo>
                  <a:lnTo>
                    <a:pt x="697173" y="81524"/>
                  </a:lnTo>
                  <a:cubicBezTo>
                    <a:pt x="697173" y="75867"/>
                    <a:pt x="694239" y="68113"/>
                    <a:pt x="678523" y="68113"/>
                  </a:cubicBezTo>
                  <a:cubicBezTo>
                    <a:pt x="668036" y="68113"/>
                    <a:pt x="656930" y="71676"/>
                    <a:pt x="650224" y="75867"/>
                  </a:cubicBezTo>
                  <a:lnTo>
                    <a:pt x="644357" y="55331"/>
                  </a:lnTo>
                  <a:cubicBezTo>
                    <a:pt x="651481" y="51349"/>
                    <a:pt x="665531" y="46101"/>
                    <a:pt x="684181" y="46101"/>
                  </a:cubicBezTo>
                  <a:cubicBezTo>
                    <a:pt x="718347" y="46101"/>
                    <a:pt x="729034" y="66218"/>
                    <a:pt x="729034" y="90535"/>
                  </a:cubicBezTo>
                  <a:lnTo>
                    <a:pt x="729034" y="126378"/>
                  </a:lnTo>
                  <a:close/>
                  <a:moveTo>
                    <a:pt x="698230" y="102699"/>
                  </a:moveTo>
                  <a:cubicBezTo>
                    <a:pt x="681457" y="102699"/>
                    <a:pt x="668465" y="106680"/>
                    <a:pt x="668465" y="118834"/>
                  </a:cubicBezTo>
                  <a:cubicBezTo>
                    <a:pt x="668465" y="126997"/>
                    <a:pt x="673913" y="130988"/>
                    <a:pt x="681038" y="130988"/>
                  </a:cubicBezTo>
                  <a:cubicBezTo>
                    <a:pt x="688791" y="130988"/>
                    <a:pt x="695506" y="125740"/>
                    <a:pt x="697592" y="119253"/>
                  </a:cubicBezTo>
                  <a:cubicBezTo>
                    <a:pt x="698011" y="117577"/>
                    <a:pt x="698221" y="115691"/>
                    <a:pt x="698221" y="113805"/>
                  </a:cubicBezTo>
                  <a:lnTo>
                    <a:pt x="698221" y="102699"/>
                  </a:lnTo>
                  <a:close/>
                  <a:moveTo>
                    <a:pt x="825008" y="148380"/>
                  </a:moveTo>
                  <a:cubicBezTo>
                    <a:pt x="819350" y="151105"/>
                    <a:pt x="808663" y="153200"/>
                    <a:pt x="796509" y="153200"/>
                  </a:cubicBezTo>
                  <a:cubicBezTo>
                    <a:pt x="763391" y="153200"/>
                    <a:pt x="742236" y="132864"/>
                    <a:pt x="742236" y="100803"/>
                  </a:cubicBezTo>
                  <a:cubicBezTo>
                    <a:pt x="742236" y="70837"/>
                    <a:pt x="762772" y="46311"/>
                    <a:pt x="800910" y="46311"/>
                  </a:cubicBezTo>
                  <a:cubicBezTo>
                    <a:pt x="809301" y="46311"/>
                    <a:pt x="818521" y="47777"/>
                    <a:pt x="825227" y="50292"/>
                  </a:cubicBezTo>
                  <a:lnTo>
                    <a:pt x="820198" y="73971"/>
                  </a:lnTo>
                  <a:cubicBezTo>
                    <a:pt x="816426" y="72295"/>
                    <a:pt x="810768" y="70828"/>
                    <a:pt x="802386" y="70828"/>
                  </a:cubicBezTo>
                  <a:cubicBezTo>
                    <a:pt x="785622" y="70828"/>
                    <a:pt x="774725" y="82772"/>
                    <a:pt x="774935" y="99546"/>
                  </a:cubicBezTo>
                  <a:cubicBezTo>
                    <a:pt x="774935" y="118196"/>
                    <a:pt x="787498" y="128264"/>
                    <a:pt x="803015" y="128264"/>
                  </a:cubicBezTo>
                  <a:cubicBezTo>
                    <a:pt x="810558" y="128264"/>
                    <a:pt x="816426" y="126997"/>
                    <a:pt x="821246" y="124901"/>
                  </a:cubicBezTo>
                  <a:lnTo>
                    <a:pt x="825008" y="148380"/>
                  </a:lnTo>
                  <a:close/>
                  <a:moveTo>
                    <a:pt x="869213" y="20117"/>
                  </a:moveTo>
                  <a:cubicBezTo>
                    <a:pt x="869213" y="28927"/>
                    <a:pt x="862717" y="36052"/>
                    <a:pt x="852030" y="36052"/>
                  </a:cubicBezTo>
                  <a:cubicBezTo>
                    <a:pt x="841962" y="36052"/>
                    <a:pt x="835476" y="28927"/>
                    <a:pt x="835476" y="20117"/>
                  </a:cubicBezTo>
                  <a:cubicBezTo>
                    <a:pt x="835476" y="11116"/>
                    <a:pt x="842181" y="4191"/>
                    <a:pt x="852449" y="4191"/>
                  </a:cubicBezTo>
                  <a:cubicBezTo>
                    <a:pt x="862717" y="4191"/>
                    <a:pt x="869013" y="11106"/>
                    <a:pt x="869213" y="20117"/>
                  </a:cubicBezTo>
                  <a:close/>
                  <a:moveTo>
                    <a:pt x="836314" y="151114"/>
                  </a:moveTo>
                  <a:lnTo>
                    <a:pt x="836314" y="48625"/>
                  </a:lnTo>
                  <a:lnTo>
                    <a:pt x="868175" y="48625"/>
                  </a:lnTo>
                  <a:lnTo>
                    <a:pt x="868175" y="151114"/>
                  </a:lnTo>
                  <a:lnTo>
                    <a:pt x="836314" y="151114"/>
                  </a:lnTo>
                  <a:close/>
                  <a:moveTo>
                    <a:pt x="988667" y="98717"/>
                  </a:moveTo>
                  <a:cubicBezTo>
                    <a:pt x="988667" y="136227"/>
                    <a:pt x="962054" y="153410"/>
                    <a:pt x="934593" y="153410"/>
                  </a:cubicBezTo>
                  <a:cubicBezTo>
                    <a:pt x="904627" y="153410"/>
                    <a:pt x="881577" y="133712"/>
                    <a:pt x="881577" y="100594"/>
                  </a:cubicBezTo>
                  <a:cubicBezTo>
                    <a:pt x="881577" y="67275"/>
                    <a:pt x="903370" y="46101"/>
                    <a:pt x="936489" y="46101"/>
                  </a:cubicBezTo>
                  <a:cubicBezTo>
                    <a:pt x="967711" y="46101"/>
                    <a:pt x="988667" y="67694"/>
                    <a:pt x="988667" y="98717"/>
                  </a:cubicBezTo>
                  <a:close/>
                  <a:moveTo>
                    <a:pt x="914476" y="99755"/>
                  </a:moveTo>
                  <a:cubicBezTo>
                    <a:pt x="914476" y="117367"/>
                    <a:pt x="921820" y="130559"/>
                    <a:pt x="935431" y="130559"/>
                  </a:cubicBezTo>
                  <a:cubicBezTo>
                    <a:pt x="948004" y="130559"/>
                    <a:pt x="955767" y="118196"/>
                    <a:pt x="955767" y="99546"/>
                  </a:cubicBezTo>
                  <a:cubicBezTo>
                    <a:pt x="955767" y="84458"/>
                    <a:pt x="949900" y="68942"/>
                    <a:pt x="935431" y="68942"/>
                  </a:cubicBezTo>
                  <a:cubicBezTo>
                    <a:pt x="920344" y="68951"/>
                    <a:pt x="914476" y="84668"/>
                    <a:pt x="914476" y="99755"/>
                  </a:cubicBezTo>
                  <a:close/>
                  <a:moveTo>
                    <a:pt x="968340" y="3981"/>
                  </a:moveTo>
                  <a:lnTo>
                    <a:pt x="942765" y="35833"/>
                  </a:lnTo>
                  <a:lnTo>
                    <a:pt x="920972" y="35833"/>
                  </a:lnTo>
                  <a:lnTo>
                    <a:pt x="938994" y="3981"/>
                  </a:lnTo>
                  <a:lnTo>
                    <a:pt x="968340" y="3981"/>
                  </a:lnTo>
                  <a:close/>
                  <a:moveTo>
                    <a:pt x="1002059" y="81315"/>
                  </a:moveTo>
                  <a:cubicBezTo>
                    <a:pt x="1002059" y="68523"/>
                    <a:pt x="1001640" y="57836"/>
                    <a:pt x="1001220" y="48616"/>
                  </a:cubicBezTo>
                  <a:lnTo>
                    <a:pt x="1028881" y="48616"/>
                  </a:lnTo>
                  <a:lnTo>
                    <a:pt x="1030348" y="62865"/>
                  </a:lnTo>
                  <a:lnTo>
                    <a:pt x="1030977" y="62865"/>
                  </a:lnTo>
                  <a:cubicBezTo>
                    <a:pt x="1035158" y="56159"/>
                    <a:pt x="1045435" y="46311"/>
                    <a:pt x="1062619" y="46311"/>
                  </a:cubicBezTo>
                  <a:cubicBezTo>
                    <a:pt x="1083574" y="46311"/>
                    <a:pt x="1099299" y="60350"/>
                    <a:pt x="1099299" y="90535"/>
                  </a:cubicBezTo>
                  <a:lnTo>
                    <a:pt x="1099299" y="151105"/>
                  </a:lnTo>
                  <a:lnTo>
                    <a:pt x="1067438" y="151105"/>
                  </a:lnTo>
                  <a:lnTo>
                    <a:pt x="1067438" y="94307"/>
                  </a:lnTo>
                  <a:cubicBezTo>
                    <a:pt x="1067438" y="81096"/>
                    <a:pt x="1062838" y="72085"/>
                    <a:pt x="1051303" y="72085"/>
                  </a:cubicBezTo>
                  <a:cubicBezTo>
                    <a:pt x="1042502" y="72085"/>
                    <a:pt x="1037263" y="78172"/>
                    <a:pt x="1034958" y="84039"/>
                  </a:cubicBezTo>
                  <a:cubicBezTo>
                    <a:pt x="1034120" y="86135"/>
                    <a:pt x="1033910" y="89059"/>
                    <a:pt x="1033910" y="92002"/>
                  </a:cubicBezTo>
                  <a:lnTo>
                    <a:pt x="1033910" y="151105"/>
                  </a:lnTo>
                  <a:lnTo>
                    <a:pt x="1002049" y="151105"/>
                  </a:lnTo>
                  <a:lnTo>
                    <a:pt x="1002049" y="81315"/>
                  </a:lnTo>
                  <a:close/>
                  <a:moveTo>
                    <a:pt x="1187520" y="9839"/>
                  </a:moveTo>
                  <a:lnTo>
                    <a:pt x="1187520" y="90954"/>
                  </a:lnTo>
                  <a:cubicBezTo>
                    <a:pt x="1187520" y="115472"/>
                    <a:pt x="1196950" y="127845"/>
                    <a:pt x="1213095" y="127845"/>
                  </a:cubicBezTo>
                  <a:cubicBezTo>
                    <a:pt x="1229858" y="127845"/>
                    <a:pt x="1239088" y="116110"/>
                    <a:pt x="1239088" y="90954"/>
                  </a:cubicBezTo>
                  <a:lnTo>
                    <a:pt x="1239088" y="9839"/>
                  </a:lnTo>
                  <a:lnTo>
                    <a:pt x="1270940" y="9839"/>
                  </a:lnTo>
                  <a:lnTo>
                    <a:pt x="1270940" y="89059"/>
                  </a:lnTo>
                  <a:cubicBezTo>
                    <a:pt x="1270940" y="132655"/>
                    <a:pt x="1248928" y="153400"/>
                    <a:pt x="1212037" y="153400"/>
                  </a:cubicBezTo>
                  <a:cubicBezTo>
                    <a:pt x="1176414" y="153400"/>
                    <a:pt x="1155659" y="133493"/>
                    <a:pt x="1155659" y="88640"/>
                  </a:cubicBezTo>
                  <a:lnTo>
                    <a:pt x="1155659" y="9839"/>
                  </a:lnTo>
                  <a:lnTo>
                    <a:pt x="1187520" y="9839"/>
                  </a:lnTo>
                  <a:close/>
                  <a:moveTo>
                    <a:pt x="1291247" y="81315"/>
                  </a:moveTo>
                  <a:cubicBezTo>
                    <a:pt x="1291247" y="68523"/>
                    <a:pt x="1290828" y="57836"/>
                    <a:pt x="1290409" y="48616"/>
                  </a:cubicBezTo>
                  <a:lnTo>
                    <a:pt x="1318070" y="48616"/>
                  </a:lnTo>
                  <a:lnTo>
                    <a:pt x="1319536" y="62865"/>
                  </a:lnTo>
                  <a:lnTo>
                    <a:pt x="1320156" y="62865"/>
                  </a:lnTo>
                  <a:cubicBezTo>
                    <a:pt x="1324346" y="56159"/>
                    <a:pt x="1334624" y="46311"/>
                    <a:pt x="1351807" y="46311"/>
                  </a:cubicBezTo>
                  <a:cubicBezTo>
                    <a:pt x="1372762" y="46311"/>
                    <a:pt x="1388488" y="60350"/>
                    <a:pt x="1388488" y="90535"/>
                  </a:cubicBezTo>
                  <a:lnTo>
                    <a:pt x="1388488" y="151105"/>
                  </a:lnTo>
                  <a:lnTo>
                    <a:pt x="1356627" y="151105"/>
                  </a:lnTo>
                  <a:lnTo>
                    <a:pt x="1356627" y="94307"/>
                  </a:lnTo>
                  <a:cubicBezTo>
                    <a:pt x="1356627" y="81096"/>
                    <a:pt x="1352017" y="72085"/>
                    <a:pt x="1340491" y="72085"/>
                  </a:cubicBezTo>
                  <a:cubicBezTo>
                    <a:pt x="1331690" y="72085"/>
                    <a:pt x="1326442" y="78172"/>
                    <a:pt x="1324146" y="84039"/>
                  </a:cubicBezTo>
                  <a:cubicBezTo>
                    <a:pt x="1323299" y="86135"/>
                    <a:pt x="1323099" y="89059"/>
                    <a:pt x="1323099" y="92002"/>
                  </a:cubicBezTo>
                  <a:lnTo>
                    <a:pt x="1323099" y="151105"/>
                  </a:lnTo>
                  <a:lnTo>
                    <a:pt x="1291238" y="151105"/>
                  </a:lnTo>
                  <a:lnTo>
                    <a:pt x="1291238" y="81315"/>
                  </a:lnTo>
                  <a:close/>
                  <a:moveTo>
                    <a:pt x="1440656" y="20117"/>
                  </a:moveTo>
                  <a:cubicBezTo>
                    <a:pt x="1440656" y="28927"/>
                    <a:pt x="1434160" y="36052"/>
                    <a:pt x="1423473" y="36052"/>
                  </a:cubicBezTo>
                  <a:cubicBezTo>
                    <a:pt x="1413405" y="36052"/>
                    <a:pt x="1406919" y="28927"/>
                    <a:pt x="1406919" y="20117"/>
                  </a:cubicBezTo>
                  <a:cubicBezTo>
                    <a:pt x="1406919" y="11116"/>
                    <a:pt x="1413624" y="4191"/>
                    <a:pt x="1423892" y="4191"/>
                  </a:cubicBezTo>
                  <a:cubicBezTo>
                    <a:pt x="1434160" y="4191"/>
                    <a:pt x="1440456" y="11106"/>
                    <a:pt x="1440656" y="20117"/>
                  </a:cubicBezTo>
                  <a:close/>
                  <a:moveTo>
                    <a:pt x="1407757" y="151114"/>
                  </a:moveTo>
                  <a:lnTo>
                    <a:pt x="1407757" y="48625"/>
                  </a:lnTo>
                  <a:lnTo>
                    <a:pt x="1439608" y="48625"/>
                  </a:lnTo>
                  <a:lnTo>
                    <a:pt x="1439608" y="151114"/>
                  </a:lnTo>
                  <a:lnTo>
                    <a:pt x="1407757" y="151114"/>
                  </a:lnTo>
                  <a:close/>
                  <a:moveTo>
                    <a:pt x="1482576" y="48625"/>
                  </a:moveTo>
                  <a:lnTo>
                    <a:pt x="1496406" y="96193"/>
                  </a:lnTo>
                  <a:cubicBezTo>
                    <a:pt x="1498921" y="105004"/>
                    <a:pt x="1500588" y="112967"/>
                    <a:pt x="1502274" y="121139"/>
                  </a:cubicBezTo>
                  <a:lnTo>
                    <a:pt x="1502893" y="121139"/>
                  </a:lnTo>
                  <a:cubicBezTo>
                    <a:pt x="1504569" y="112747"/>
                    <a:pt x="1506255" y="105004"/>
                    <a:pt x="1508550" y="96193"/>
                  </a:cubicBezTo>
                  <a:lnTo>
                    <a:pt x="1521762" y="48625"/>
                  </a:lnTo>
                  <a:lnTo>
                    <a:pt x="1555299" y="48625"/>
                  </a:lnTo>
                  <a:lnTo>
                    <a:pt x="1517152" y="151114"/>
                  </a:lnTo>
                  <a:lnTo>
                    <a:pt x="1485300" y="151114"/>
                  </a:lnTo>
                  <a:lnTo>
                    <a:pt x="1447991" y="48625"/>
                  </a:lnTo>
                  <a:lnTo>
                    <a:pt x="1482576" y="48625"/>
                  </a:lnTo>
                  <a:close/>
                  <a:moveTo>
                    <a:pt x="1585046" y="110023"/>
                  </a:moveTo>
                  <a:cubicBezTo>
                    <a:pt x="1585884" y="123234"/>
                    <a:pt x="1599086" y="129521"/>
                    <a:pt x="1613964" y="129521"/>
                  </a:cubicBezTo>
                  <a:cubicBezTo>
                    <a:pt x="1624870" y="129521"/>
                    <a:pt x="1633661" y="128054"/>
                    <a:pt x="1642262" y="125120"/>
                  </a:cubicBezTo>
                  <a:lnTo>
                    <a:pt x="1646444" y="146704"/>
                  </a:lnTo>
                  <a:cubicBezTo>
                    <a:pt x="1635966" y="151114"/>
                    <a:pt x="1623193" y="153210"/>
                    <a:pt x="1609344" y="153210"/>
                  </a:cubicBezTo>
                  <a:cubicBezTo>
                    <a:pt x="1574559" y="153210"/>
                    <a:pt x="1554651" y="133093"/>
                    <a:pt x="1554651" y="101022"/>
                  </a:cubicBezTo>
                  <a:cubicBezTo>
                    <a:pt x="1554651" y="75028"/>
                    <a:pt x="1570787" y="46320"/>
                    <a:pt x="1606420" y="46320"/>
                  </a:cubicBezTo>
                  <a:cubicBezTo>
                    <a:pt x="1639538" y="46320"/>
                    <a:pt x="1652111" y="72095"/>
                    <a:pt x="1652111" y="97460"/>
                  </a:cubicBezTo>
                  <a:cubicBezTo>
                    <a:pt x="1652111" y="102899"/>
                    <a:pt x="1651492" y="107728"/>
                    <a:pt x="1651064" y="110023"/>
                  </a:cubicBezTo>
                  <a:lnTo>
                    <a:pt x="1585046" y="110023"/>
                  </a:lnTo>
                  <a:close/>
                  <a:moveTo>
                    <a:pt x="1622555" y="88230"/>
                  </a:moveTo>
                  <a:cubicBezTo>
                    <a:pt x="1622555" y="80477"/>
                    <a:pt x="1619202" y="67485"/>
                    <a:pt x="1604524" y="67485"/>
                  </a:cubicBezTo>
                  <a:cubicBezTo>
                    <a:pt x="1591113" y="67485"/>
                    <a:pt x="1585665" y="79848"/>
                    <a:pt x="1584827" y="88230"/>
                  </a:cubicBezTo>
                  <a:lnTo>
                    <a:pt x="1622555" y="88230"/>
                  </a:lnTo>
                  <a:close/>
                  <a:moveTo>
                    <a:pt x="1664875" y="82363"/>
                  </a:moveTo>
                  <a:cubicBezTo>
                    <a:pt x="1664875" y="67275"/>
                    <a:pt x="1664675" y="57426"/>
                    <a:pt x="1664037" y="48625"/>
                  </a:cubicBezTo>
                  <a:lnTo>
                    <a:pt x="1691278" y="48625"/>
                  </a:lnTo>
                  <a:lnTo>
                    <a:pt x="1692535" y="67485"/>
                  </a:lnTo>
                  <a:lnTo>
                    <a:pt x="1693374" y="67485"/>
                  </a:lnTo>
                  <a:cubicBezTo>
                    <a:pt x="1698622" y="52388"/>
                    <a:pt x="1710976" y="46101"/>
                    <a:pt x="1721034" y="46101"/>
                  </a:cubicBezTo>
                  <a:cubicBezTo>
                    <a:pt x="1723977" y="46101"/>
                    <a:pt x="1725444" y="46311"/>
                    <a:pt x="1727740" y="46730"/>
                  </a:cubicBezTo>
                  <a:lnTo>
                    <a:pt x="1727740" y="76695"/>
                  </a:lnTo>
                  <a:cubicBezTo>
                    <a:pt x="1725225" y="76276"/>
                    <a:pt x="1722711" y="75857"/>
                    <a:pt x="1719158" y="75857"/>
                  </a:cubicBezTo>
                  <a:cubicBezTo>
                    <a:pt x="1707423" y="75857"/>
                    <a:pt x="1699460" y="82144"/>
                    <a:pt x="1697355" y="91992"/>
                  </a:cubicBezTo>
                  <a:cubicBezTo>
                    <a:pt x="1696936" y="94088"/>
                    <a:pt x="1696726" y="96593"/>
                    <a:pt x="1696726" y="99117"/>
                  </a:cubicBezTo>
                  <a:lnTo>
                    <a:pt x="1696726" y="151095"/>
                  </a:lnTo>
                  <a:lnTo>
                    <a:pt x="1664875" y="151095"/>
                  </a:lnTo>
                  <a:lnTo>
                    <a:pt x="1664875" y="82363"/>
                  </a:lnTo>
                  <a:close/>
                  <a:moveTo>
                    <a:pt x="1738008" y="123434"/>
                  </a:moveTo>
                  <a:cubicBezTo>
                    <a:pt x="1743875" y="126997"/>
                    <a:pt x="1756039" y="130988"/>
                    <a:pt x="1765468" y="130988"/>
                  </a:cubicBezTo>
                  <a:cubicBezTo>
                    <a:pt x="1775108" y="130988"/>
                    <a:pt x="1779089" y="127845"/>
                    <a:pt x="1779089" y="122596"/>
                  </a:cubicBezTo>
                  <a:cubicBezTo>
                    <a:pt x="1779089" y="117148"/>
                    <a:pt x="1775946" y="114633"/>
                    <a:pt x="1764211" y="110652"/>
                  </a:cubicBezTo>
                  <a:cubicBezTo>
                    <a:pt x="1742837" y="103527"/>
                    <a:pt x="1734664" y="92002"/>
                    <a:pt x="1734874" y="79848"/>
                  </a:cubicBezTo>
                  <a:cubicBezTo>
                    <a:pt x="1734874" y="60569"/>
                    <a:pt x="1751228" y="46101"/>
                    <a:pt x="1776584" y="46101"/>
                  </a:cubicBezTo>
                  <a:cubicBezTo>
                    <a:pt x="1788528" y="46101"/>
                    <a:pt x="1799006" y="49044"/>
                    <a:pt x="1805292" y="52188"/>
                  </a:cubicBezTo>
                  <a:lnTo>
                    <a:pt x="1799854" y="74200"/>
                  </a:lnTo>
                  <a:cubicBezTo>
                    <a:pt x="1795243" y="71676"/>
                    <a:pt x="1786223" y="68332"/>
                    <a:pt x="1777632" y="68332"/>
                  </a:cubicBezTo>
                  <a:cubicBezTo>
                    <a:pt x="1769888" y="68332"/>
                    <a:pt x="1765487" y="71476"/>
                    <a:pt x="1765487" y="76495"/>
                  </a:cubicBezTo>
                  <a:cubicBezTo>
                    <a:pt x="1765487" y="81524"/>
                    <a:pt x="1769469" y="84049"/>
                    <a:pt x="1782042" y="88449"/>
                  </a:cubicBezTo>
                  <a:cubicBezTo>
                    <a:pt x="1801530" y="95155"/>
                    <a:pt x="1809502" y="105213"/>
                    <a:pt x="1809702" y="120091"/>
                  </a:cubicBezTo>
                  <a:cubicBezTo>
                    <a:pt x="1809702" y="139370"/>
                    <a:pt x="1794824" y="153410"/>
                    <a:pt x="1765478" y="153410"/>
                  </a:cubicBezTo>
                  <a:cubicBezTo>
                    <a:pt x="1752067" y="153410"/>
                    <a:pt x="1740122" y="150266"/>
                    <a:pt x="1732359" y="146075"/>
                  </a:cubicBezTo>
                  <a:lnTo>
                    <a:pt x="1738008" y="123434"/>
                  </a:lnTo>
                  <a:close/>
                  <a:moveTo>
                    <a:pt x="1855784" y="20117"/>
                  </a:moveTo>
                  <a:cubicBezTo>
                    <a:pt x="1855784" y="28927"/>
                    <a:pt x="1849279" y="36052"/>
                    <a:pt x="1838592" y="36052"/>
                  </a:cubicBezTo>
                  <a:cubicBezTo>
                    <a:pt x="1828524" y="36052"/>
                    <a:pt x="1822037" y="28927"/>
                    <a:pt x="1822037" y="20117"/>
                  </a:cubicBezTo>
                  <a:cubicBezTo>
                    <a:pt x="1822037" y="11116"/>
                    <a:pt x="1828743" y="4191"/>
                    <a:pt x="1839011" y="4191"/>
                  </a:cubicBezTo>
                  <a:cubicBezTo>
                    <a:pt x="1849279" y="4191"/>
                    <a:pt x="1855575" y="11106"/>
                    <a:pt x="1855784" y="20117"/>
                  </a:cubicBezTo>
                  <a:close/>
                  <a:moveTo>
                    <a:pt x="1822875" y="151114"/>
                  </a:moveTo>
                  <a:lnTo>
                    <a:pt x="1822875" y="48625"/>
                  </a:lnTo>
                  <a:lnTo>
                    <a:pt x="1854737" y="48625"/>
                  </a:lnTo>
                  <a:lnTo>
                    <a:pt x="1854737" y="151114"/>
                  </a:lnTo>
                  <a:lnTo>
                    <a:pt x="1822875" y="151114"/>
                  </a:lnTo>
                  <a:close/>
                  <a:moveTo>
                    <a:pt x="1909648" y="20955"/>
                  </a:moveTo>
                  <a:lnTo>
                    <a:pt x="1909648" y="48616"/>
                  </a:lnTo>
                  <a:lnTo>
                    <a:pt x="1932489" y="48616"/>
                  </a:lnTo>
                  <a:lnTo>
                    <a:pt x="1932489" y="72085"/>
                  </a:lnTo>
                  <a:lnTo>
                    <a:pt x="1909648" y="72085"/>
                  </a:lnTo>
                  <a:lnTo>
                    <a:pt x="1909648" y="109185"/>
                  </a:lnTo>
                  <a:cubicBezTo>
                    <a:pt x="1909648" y="121558"/>
                    <a:pt x="1912792" y="127216"/>
                    <a:pt x="1922212" y="127216"/>
                  </a:cubicBezTo>
                  <a:cubicBezTo>
                    <a:pt x="1926612" y="127216"/>
                    <a:pt x="1928717" y="127006"/>
                    <a:pt x="1931642" y="126378"/>
                  </a:cubicBezTo>
                  <a:lnTo>
                    <a:pt x="1931851" y="150476"/>
                  </a:lnTo>
                  <a:cubicBezTo>
                    <a:pt x="1927870" y="151943"/>
                    <a:pt x="1920116" y="153200"/>
                    <a:pt x="1911315" y="153200"/>
                  </a:cubicBezTo>
                  <a:cubicBezTo>
                    <a:pt x="1901047" y="153200"/>
                    <a:pt x="1892456" y="149638"/>
                    <a:pt x="1887207" y="144399"/>
                  </a:cubicBezTo>
                  <a:cubicBezTo>
                    <a:pt x="1881350" y="138313"/>
                    <a:pt x="1878406" y="128464"/>
                    <a:pt x="1878406" y="114005"/>
                  </a:cubicBezTo>
                  <a:lnTo>
                    <a:pt x="1878406" y="72095"/>
                  </a:lnTo>
                  <a:lnTo>
                    <a:pt x="1864785" y="72095"/>
                  </a:lnTo>
                  <a:lnTo>
                    <a:pt x="1864785" y="48625"/>
                  </a:lnTo>
                  <a:lnTo>
                    <a:pt x="1878406" y="48625"/>
                  </a:lnTo>
                  <a:lnTo>
                    <a:pt x="1878406" y="29547"/>
                  </a:lnTo>
                  <a:lnTo>
                    <a:pt x="1909648" y="20955"/>
                  </a:lnTo>
                  <a:close/>
                  <a:moveTo>
                    <a:pt x="2029939" y="126378"/>
                  </a:moveTo>
                  <a:cubicBezTo>
                    <a:pt x="2029939" y="136017"/>
                    <a:pt x="2030349" y="145447"/>
                    <a:pt x="2031616" y="151114"/>
                  </a:cubicBezTo>
                  <a:lnTo>
                    <a:pt x="2002898" y="151114"/>
                  </a:lnTo>
                  <a:lnTo>
                    <a:pt x="2001012" y="140837"/>
                  </a:lnTo>
                  <a:lnTo>
                    <a:pt x="2000383" y="140837"/>
                  </a:lnTo>
                  <a:cubicBezTo>
                    <a:pt x="1993687" y="149009"/>
                    <a:pt x="1983200" y="153410"/>
                    <a:pt x="1971046" y="153410"/>
                  </a:cubicBezTo>
                  <a:cubicBezTo>
                    <a:pt x="1950301" y="153410"/>
                    <a:pt x="1937928" y="138322"/>
                    <a:pt x="1937928" y="121977"/>
                  </a:cubicBezTo>
                  <a:cubicBezTo>
                    <a:pt x="1937928" y="95355"/>
                    <a:pt x="1961817" y="82782"/>
                    <a:pt x="1998069" y="82782"/>
                  </a:cubicBezTo>
                  <a:lnTo>
                    <a:pt x="1998069" y="81524"/>
                  </a:lnTo>
                  <a:cubicBezTo>
                    <a:pt x="1998069" y="75867"/>
                    <a:pt x="1995135" y="68113"/>
                    <a:pt x="1979428" y="68113"/>
                  </a:cubicBezTo>
                  <a:cubicBezTo>
                    <a:pt x="1968932" y="68113"/>
                    <a:pt x="1957826" y="71676"/>
                    <a:pt x="1951130" y="75867"/>
                  </a:cubicBezTo>
                  <a:lnTo>
                    <a:pt x="1945253" y="55331"/>
                  </a:lnTo>
                  <a:cubicBezTo>
                    <a:pt x="1952387" y="51349"/>
                    <a:pt x="1966427" y="46101"/>
                    <a:pt x="1985086" y="46101"/>
                  </a:cubicBezTo>
                  <a:cubicBezTo>
                    <a:pt x="2019243" y="46101"/>
                    <a:pt x="2029939" y="66218"/>
                    <a:pt x="2029939" y="90535"/>
                  </a:cubicBezTo>
                  <a:lnTo>
                    <a:pt x="2029939" y="126378"/>
                  </a:lnTo>
                  <a:close/>
                  <a:moveTo>
                    <a:pt x="1999117" y="102699"/>
                  </a:moveTo>
                  <a:cubicBezTo>
                    <a:pt x="1982343" y="102699"/>
                    <a:pt x="1969360" y="106680"/>
                    <a:pt x="1969360" y="118834"/>
                  </a:cubicBezTo>
                  <a:cubicBezTo>
                    <a:pt x="1969360" y="126997"/>
                    <a:pt x="1974809" y="130988"/>
                    <a:pt x="1981934" y="130988"/>
                  </a:cubicBezTo>
                  <a:cubicBezTo>
                    <a:pt x="1989687" y="130988"/>
                    <a:pt x="1996392" y="125740"/>
                    <a:pt x="1998488" y="119253"/>
                  </a:cubicBezTo>
                  <a:cubicBezTo>
                    <a:pt x="1998897" y="117577"/>
                    <a:pt x="1999107" y="115691"/>
                    <a:pt x="1999107" y="113805"/>
                  </a:cubicBezTo>
                  <a:lnTo>
                    <a:pt x="1999107" y="102699"/>
                  </a:lnTo>
                  <a:close/>
                  <a:moveTo>
                    <a:pt x="2048989" y="82363"/>
                  </a:moveTo>
                  <a:cubicBezTo>
                    <a:pt x="2048989" y="67275"/>
                    <a:pt x="2048789" y="57426"/>
                    <a:pt x="2048151" y="48625"/>
                  </a:cubicBezTo>
                  <a:lnTo>
                    <a:pt x="2075393" y="48625"/>
                  </a:lnTo>
                  <a:lnTo>
                    <a:pt x="2076650" y="67485"/>
                  </a:lnTo>
                  <a:lnTo>
                    <a:pt x="2077488" y="67485"/>
                  </a:lnTo>
                  <a:cubicBezTo>
                    <a:pt x="2082737" y="52388"/>
                    <a:pt x="2095100" y="46101"/>
                    <a:pt x="2105149" y="46101"/>
                  </a:cubicBezTo>
                  <a:cubicBezTo>
                    <a:pt x="2108092" y="46101"/>
                    <a:pt x="2109559" y="46311"/>
                    <a:pt x="2111864" y="46730"/>
                  </a:cubicBezTo>
                  <a:lnTo>
                    <a:pt x="2111864" y="76695"/>
                  </a:lnTo>
                  <a:cubicBezTo>
                    <a:pt x="2109340" y="76276"/>
                    <a:pt x="2106825" y="75857"/>
                    <a:pt x="2103273" y="75857"/>
                  </a:cubicBezTo>
                  <a:cubicBezTo>
                    <a:pt x="2091538" y="75857"/>
                    <a:pt x="2083575" y="82144"/>
                    <a:pt x="2081470" y="91992"/>
                  </a:cubicBezTo>
                  <a:cubicBezTo>
                    <a:pt x="2081060" y="94088"/>
                    <a:pt x="2080851" y="96593"/>
                    <a:pt x="2080851" y="99117"/>
                  </a:cubicBezTo>
                  <a:lnTo>
                    <a:pt x="2080851" y="151095"/>
                  </a:lnTo>
                  <a:lnTo>
                    <a:pt x="2048989" y="151095"/>
                  </a:lnTo>
                  <a:lnTo>
                    <a:pt x="2048989" y="82363"/>
                  </a:lnTo>
                  <a:close/>
                  <a:moveTo>
                    <a:pt x="2155231" y="20117"/>
                  </a:moveTo>
                  <a:cubicBezTo>
                    <a:pt x="2155231" y="28927"/>
                    <a:pt x="2148735" y="36052"/>
                    <a:pt x="2138048" y="36052"/>
                  </a:cubicBezTo>
                  <a:cubicBezTo>
                    <a:pt x="2127990" y="36052"/>
                    <a:pt x="2121494" y="28927"/>
                    <a:pt x="2121494" y="20117"/>
                  </a:cubicBezTo>
                  <a:cubicBezTo>
                    <a:pt x="2121494" y="11116"/>
                    <a:pt x="2128200" y="4191"/>
                    <a:pt x="2138467" y="4191"/>
                  </a:cubicBezTo>
                  <a:cubicBezTo>
                    <a:pt x="2148735" y="4191"/>
                    <a:pt x="2155022" y="11106"/>
                    <a:pt x="2155231" y="20117"/>
                  </a:cubicBezTo>
                  <a:close/>
                  <a:moveTo>
                    <a:pt x="2122332" y="151114"/>
                  </a:moveTo>
                  <a:lnTo>
                    <a:pt x="2122332" y="48625"/>
                  </a:lnTo>
                  <a:lnTo>
                    <a:pt x="2154193" y="48625"/>
                  </a:lnTo>
                  <a:lnTo>
                    <a:pt x="2154193" y="151114"/>
                  </a:lnTo>
                  <a:lnTo>
                    <a:pt x="2122332" y="151114"/>
                  </a:lnTo>
                  <a:close/>
                  <a:moveTo>
                    <a:pt x="2258759" y="126378"/>
                  </a:moveTo>
                  <a:cubicBezTo>
                    <a:pt x="2258759" y="136017"/>
                    <a:pt x="2259178" y="145447"/>
                    <a:pt x="2260435" y="151114"/>
                  </a:cubicBezTo>
                  <a:lnTo>
                    <a:pt x="2231727" y="151114"/>
                  </a:lnTo>
                  <a:lnTo>
                    <a:pt x="2229841" y="140837"/>
                  </a:lnTo>
                  <a:lnTo>
                    <a:pt x="2229212" y="140837"/>
                  </a:lnTo>
                  <a:cubicBezTo>
                    <a:pt x="2222507" y="149009"/>
                    <a:pt x="2212029" y="153410"/>
                    <a:pt x="2199875" y="153410"/>
                  </a:cubicBezTo>
                  <a:cubicBezTo>
                    <a:pt x="2179120" y="153410"/>
                    <a:pt x="2166757" y="138322"/>
                    <a:pt x="2166757" y="121977"/>
                  </a:cubicBezTo>
                  <a:cubicBezTo>
                    <a:pt x="2166757" y="95355"/>
                    <a:pt x="2190655" y="82782"/>
                    <a:pt x="2226907" y="82782"/>
                  </a:cubicBezTo>
                  <a:lnTo>
                    <a:pt x="2226907" y="81524"/>
                  </a:lnTo>
                  <a:cubicBezTo>
                    <a:pt x="2226907" y="75867"/>
                    <a:pt x="2223964" y="68113"/>
                    <a:pt x="2208248" y="68113"/>
                  </a:cubicBezTo>
                  <a:cubicBezTo>
                    <a:pt x="2197770" y="68113"/>
                    <a:pt x="2186664" y="71676"/>
                    <a:pt x="2179949" y="75867"/>
                  </a:cubicBezTo>
                  <a:lnTo>
                    <a:pt x="2174091" y="55331"/>
                  </a:lnTo>
                  <a:cubicBezTo>
                    <a:pt x="2181216" y="51349"/>
                    <a:pt x="2195255" y="46101"/>
                    <a:pt x="2213905" y="46101"/>
                  </a:cubicBezTo>
                  <a:cubicBezTo>
                    <a:pt x="2248072" y="46101"/>
                    <a:pt x="2258759" y="66218"/>
                    <a:pt x="2258759" y="90535"/>
                  </a:cubicBezTo>
                  <a:lnTo>
                    <a:pt x="2258759" y="126378"/>
                  </a:lnTo>
                  <a:close/>
                  <a:moveTo>
                    <a:pt x="2227955" y="102699"/>
                  </a:moveTo>
                  <a:cubicBezTo>
                    <a:pt x="2211191" y="102699"/>
                    <a:pt x="2198189" y="106680"/>
                    <a:pt x="2198189" y="118834"/>
                  </a:cubicBezTo>
                  <a:cubicBezTo>
                    <a:pt x="2198189" y="126997"/>
                    <a:pt x="2203637" y="130988"/>
                    <a:pt x="2210762" y="130988"/>
                  </a:cubicBezTo>
                  <a:cubicBezTo>
                    <a:pt x="2218516" y="130988"/>
                    <a:pt x="2225231" y="125740"/>
                    <a:pt x="2227317" y="119253"/>
                  </a:cubicBezTo>
                  <a:cubicBezTo>
                    <a:pt x="2227745" y="117577"/>
                    <a:pt x="2227945" y="115691"/>
                    <a:pt x="2227945" y="113805"/>
                  </a:cubicBezTo>
                  <a:lnTo>
                    <a:pt x="2227945" y="102699"/>
                  </a:lnTo>
                  <a:close/>
                </a:path>
              </a:pathLst>
            </a:custGeom>
            <a:solidFill>
              <a:schemeClr val="bg1"/>
            </a:solidFill>
            <a:ln w="9525" cap="flat">
              <a:noFill/>
              <a:prstDash val="solid"/>
              <a:miter/>
            </a:ln>
          </p:spPr>
          <p:txBody>
            <a:bodyPr rtlCol="0" anchor="ctr"/>
            <a:lstStyle/>
            <a:p>
              <a:endParaRPr lang="es-CR"/>
            </a:p>
          </p:txBody>
        </p:sp>
      </p:grpSp>
    </p:spTree>
    <p:extLst>
      <p:ext uri="{BB962C8B-B14F-4D97-AF65-F5344CB8AC3E}">
        <p14:creationId xmlns:p14="http://schemas.microsoft.com/office/powerpoint/2010/main" val="342453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pic>
        <p:nvPicPr>
          <p:cNvPr id="7" name="Gráfico 6">
            <a:extLst>
              <a:ext uri="{FF2B5EF4-FFF2-40B4-BE49-F238E27FC236}">
                <a16:creationId xmlns:a16="http://schemas.microsoft.com/office/drawing/2014/main" id="{86CC3E22-551D-6FC2-848B-9F2C598D83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185176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pic>
        <p:nvPicPr>
          <p:cNvPr id="5" name="Gráfico 4">
            <a:extLst>
              <a:ext uri="{FF2B5EF4-FFF2-40B4-BE49-F238E27FC236}">
                <a16:creationId xmlns:a16="http://schemas.microsoft.com/office/drawing/2014/main" id="{EF2E88D9-9B96-2880-E1D4-7EB8949764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122126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pic>
        <p:nvPicPr>
          <p:cNvPr id="6" name="Gráfico 5">
            <a:extLst>
              <a:ext uri="{FF2B5EF4-FFF2-40B4-BE49-F238E27FC236}">
                <a16:creationId xmlns:a16="http://schemas.microsoft.com/office/drawing/2014/main" id="{A07396FF-3E38-D397-EEFE-413F32A4E2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341404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668337"/>
            <a:ext cx="10515600" cy="1022351"/>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9" name="Marcador de número de diapositiva 8"/>
          <p:cNvSpPr>
            <a:spLocks noGrp="1"/>
          </p:cNvSpPr>
          <p:nvPr>
            <p:ph type="sldNum" sz="quarter" idx="12"/>
          </p:nvPr>
        </p:nvSpPr>
        <p:spPr/>
        <p:txBody>
          <a:bodyPr/>
          <a:lstStyle/>
          <a:p>
            <a:fld id="{4A17912C-6D7B-4C4E-928F-243AC5B35BF9}" type="slidenum">
              <a:rPr lang="es-ES" smtClean="0"/>
              <a:t>‹Nº›</a:t>
            </a:fld>
            <a:endParaRPr lang="es-ES"/>
          </a:p>
        </p:txBody>
      </p:sp>
      <p:pic>
        <p:nvPicPr>
          <p:cNvPr id="8" name="Gráfico 7">
            <a:extLst>
              <a:ext uri="{FF2B5EF4-FFF2-40B4-BE49-F238E27FC236}">
                <a16:creationId xmlns:a16="http://schemas.microsoft.com/office/drawing/2014/main" id="{2B678DFB-D0CC-B0A3-3117-5CBC38896B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3832022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5" name="Marcador de número de diapositiva 4"/>
          <p:cNvSpPr>
            <a:spLocks noGrp="1"/>
          </p:cNvSpPr>
          <p:nvPr>
            <p:ph type="sldNum" sz="quarter" idx="12"/>
          </p:nvPr>
        </p:nvSpPr>
        <p:spPr/>
        <p:txBody>
          <a:bodyPr/>
          <a:lstStyle/>
          <a:p>
            <a:fld id="{4A17912C-6D7B-4C4E-928F-243AC5B35BF9}" type="slidenum">
              <a:rPr lang="es-ES" smtClean="0"/>
              <a:t>‹Nº›</a:t>
            </a:fld>
            <a:endParaRPr lang="es-ES"/>
          </a:p>
        </p:txBody>
      </p:sp>
      <p:pic>
        <p:nvPicPr>
          <p:cNvPr id="4" name="Gráfico 3">
            <a:extLst>
              <a:ext uri="{FF2B5EF4-FFF2-40B4-BE49-F238E27FC236}">
                <a16:creationId xmlns:a16="http://schemas.microsoft.com/office/drawing/2014/main" id="{880C5A69-FFE6-3B3B-C3F7-223E1F5A3A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2440846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4" name="Marcador de número de diapositiva 3"/>
          <p:cNvSpPr>
            <a:spLocks noGrp="1"/>
          </p:cNvSpPr>
          <p:nvPr>
            <p:ph type="sldNum" sz="quarter" idx="12"/>
          </p:nvPr>
        </p:nvSpPr>
        <p:spPr/>
        <p:txBody>
          <a:bodyPr/>
          <a:lstStyle/>
          <a:p>
            <a:fld id="{4A17912C-6D7B-4C4E-928F-243AC5B35BF9}" type="slidenum">
              <a:rPr lang="es-ES" smtClean="0"/>
              <a:t>‹Nº›</a:t>
            </a:fld>
            <a:endParaRPr lang="es-ES"/>
          </a:p>
        </p:txBody>
      </p:sp>
      <p:pic>
        <p:nvPicPr>
          <p:cNvPr id="3" name="Gráfico 2">
            <a:extLst>
              <a:ext uri="{FF2B5EF4-FFF2-40B4-BE49-F238E27FC236}">
                <a16:creationId xmlns:a16="http://schemas.microsoft.com/office/drawing/2014/main" id="{B202862F-4A11-C87B-3135-9DE95DD53B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1713385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4"/>
            <a:ext cx="3932237" cy="1069975"/>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pic>
        <p:nvPicPr>
          <p:cNvPr id="6" name="Gráfico 5">
            <a:extLst>
              <a:ext uri="{FF2B5EF4-FFF2-40B4-BE49-F238E27FC236}">
                <a16:creationId xmlns:a16="http://schemas.microsoft.com/office/drawing/2014/main" id="{CCC6C58A-8F1D-2278-CE67-11E84637E5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11437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2774"/>
            <a:ext cx="10515600" cy="1077913"/>
          </a:xfrm>
        </p:spPr>
        <p:txBody>
          <a:bodyPr>
            <a:noAutofit/>
          </a:bodyPr>
          <a:lstStyle>
            <a:lvl1pPr>
              <a:defRPr sz="3200"/>
            </a:lvl1p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grpSp>
        <p:nvGrpSpPr>
          <p:cNvPr id="8" name="Grupo 7">
            <a:extLst>
              <a:ext uri="{FF2B5EF4-FFF2-40B4-BE49-F238E27FC236}">
                <a16:creationId xmlns:a16="http://schemas.microsoft.com/office/drawing/2014/main" id="{0D674A31-AFE4-A504-2098-F9E1342A5A89}"/>
              </a:ext>
            </a:extLst>
          </p:cNvPr>
          <p:cNvGrpSpPr/>
          <p:nvPr userDrawn="1"/>
        </p:nvGrpSpPr>
        <p:grpSpPr>
          <a:xfrm>
            <a:off x="9610526" y="200165"/>
            <a:ext cx="2390852" cy="254967"/>
            <a:chOff x="9610526" y="200165"/>
            <a:chExt cx="2390852" cy="254967"/>
          </a:xfrm>
        </p:grpSpPr>
        <p:sp>
          <p:nvSpPr>
            <p:cNvPr id="9" name="Forma libre: forma 8">
              <a:extLst>
                <a:ext uri="{FF2B5EF4-FFF2-40B4-BE49-F238E27FC236}">
                  <a16:creationId xmlns:a16="http://schemas.microsoft.com/office/drawing/2014/main" id="{0168B9AC-775A-5B1C-6571-C40DDB7A5FE5}"/>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0" name="Grupo 9">
              <a:extLst>
                <a:ext uri="{FF2B5EF4-FFF2-40B4-BE49-F238E27FC236}">
                  <a16:creationId xmlns:a16="http://schemas.microsoft.com/office/drawing/2014/main" id="{48B498BB-EF13-762F-2F02-B6F461601B30}"/>
                </a:ext>
              </a:extLst>
            </p:cNvPr>
            <p:cNvGrpSpPr/>
            <p:nvPr userDrawn="1"/>
          </p:nvGrpSpPr>
          <p:grpSpPr>
            <a:xfrm>
              <a:off x="9631825" y="200165"/>
              <a:ext cx="773632" cy="183938"/>
              <a:chOff x="9631825" y="200165"/>
              <a:chExt cx="773632" cy="183938"/>
            </a:xfrm>
          </p:grpSpPr>
          <p:sp>
            <p:nvSpPr>
              <p:cNvPr id="13" name="Forma libre: forma 12">
                <a:extLst>
                  <a:ext uri="{FF2B5EF4-FFF2-40B4-BE49-F238E27FC236}">
                    <a16:creationId xmlns:a16="http://schemas.microsoft.com/office/drawing/2014/main" id="{117BB1BA-74BB-F3E5-73FC-946B58CAC700}"/>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5918E472-DA3E-DDE4-96BE-33AF7C1CD7AF}"/>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54C67F01-D0BB-4127-7554-DF624ACC4478}"/>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C430E21E-B0E7-67F4-EADC-0A20650F6602}"/>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25971A58-4D5D-E30C-D1B4-384FD3687A53}"/>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1" name="Forma libre: forma 10">
              <a:extLst>
                <a:ext uri="{FF2B5EF4-FFF2-40B4-BE49-F238E27FC236}">
                  <a16:creationId xmlns:a16="http://schemas.microsoft.com/office/drawing/2014/main" id="{3870067D-70BC-0BFE-F28B-1A28245FA8B6}"/>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2" name="Forma libre: forma 11">
              <a:extLst>
                <a:ext uri="{FF2B5EF4-FFF2-40B4-BE49-F238E27FC236}">
                  <a16:creationId xmlns:a16="http://schemas.microsoft.com/office/drawing/2014/main" id="{D998C6E4-475A-75D0-59EB-F2EB4F7255C0}"/>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9275054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4"/>
            <a:ext cx="3932237" cy="1069975"/>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pic>
        <p:nvPicPr>
          <p:cNvPr id="6" name="Gráfico 5">
            <a:extLst>
              <a:ext uri="{FF2B5EF4-FFF2-40B4-BE49-F238E27FC236}">
                <a16:creationId xmlns:a16="http://schemas.microsoft.com/office/drawing/2014/main" id="{ACB8D1AD-0825-D67F-67C6-8B0C8A5D97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3987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pic>
        <p:nvPicPr>
          <p:cNvPr id="5" name="Gráfico 4">
            <a:extLst>
              <a:ext uri="{FF2B5EF4-FFF2-40B4-BE49-F238E27FC236}">
                <a16:creationId xmlns:a16="http://schemas.microsoft.com/office/drawing/2014/main" id="{E0E2E172-8FC8-8E32-C6FE-11A59E8672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9926" y="49684"/>
            <a:ext cx="2349577" cy="552842"/>
          </a:xfrm>
          <a:prstGeom prst="rect">
            <a:avLst/>
          </a:prstGeom>
        </p:spPr>
      </p:pic>
    </p:spTree>
    <p:extLst>
      <p:ext uri="{BB962C8B-B14F-4D97-AF65-F5344CB8AC3E}">
        <p14:creationId xmlns:p14="http://schemas.microsoft.com/office/powerpoint/2010/main" val="170973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pic>
        <p:nvPicPr>
          <p:cNvPr id="5" name="Gráfico 4">
            <a:extLst>
              <a:ext uri="{FF2B5EF4-FFF2-40B4-BE49-F238E27FC236}">
                <a16:creationId xmlns:a16="http://schemas.microsoft.com/office/drawing/2014/main" id="{A400B5B9-F216-9E80-6DA4-9E93970C1E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634468" y="1026229"/>
            <a:ext cx="2349577" cy="552842"/>
          </a:xfrm>
          <a:prstGeom prst="rect">
            <a:avLst/>
          </a:prstGeom>
        </p:spPr>
      </p:pic>
    </p:spTree>
    <p:extLst>
      <p:ext uri="{BB962C8B-B14F-4D97-AF65-F5344CB8AC3E}">
        <p14:creationId xmlns:p14="http://schemas.microsoft.com/office/powerpoint/2010/main" val="2481733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objetos">
  <p:cSld name="1_Título y objetos">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03433" lvl="0" indent="-302575" algn="l">
              <a:lnSpc>
                <a:spcPct val="90000"/>
              </a:lnSpc>
              <a:spcBef>
                <a:spcPts val="1000"/>
              </a:spcBef>
              <a:spcAft>
                <a:spcPts val="0"/>
              </a:spcAft>
              <a:buClr>
                <a:schemeClr val="dk1"/>
              </a:buClr>
              <a:buSzPts val="1800"/>
              <a:buChar char="•"/>
              <a:defRPr/>
            </a:lvl1pPr>
            <a:lvl2pPr marL="806867" lvl="1" indent="-302575" algn="l">
              <a:lnSpc>
                <a:spcPct val="90000"/>
              </a:lnSpc>
              <a:spcBef>
                <a:spcPts val="500"/>
              </a:spcBef>
              <a:spcAft>
                <a:spcPts val="0"/>
              </a:spcAft>
              <a:buClr>
                <a:schemeClr val="dk1"/>
              </a:buClr>
              <a:buSzPts val="1800"/>
              <a:buChar char="•"/>
              <a:defRPr/>
            </a:lvl2pPr>
            <a:lvl3pPr marL="1210300" lvl="2" indent="-302575" algn="l">
              <a:lnSpc>
                <a:spcPct val="90000"/>
              </a:lnSpc>
              <a:spcBef>
                <a:spcPts val="500"/>
              </a:spcBef>
              <a:spcAft>
                <a:spcPts val="0"/>
              </a:spcAft>
              <a:buClr>
                <a:schemeClr val="dk1"/>
              </a:buClr>
              <a:buSzPts val="1800"/>
              <a:buChar char="•"/>
              <a:defRPr/>
            </a:lvl3pPr>
            <a:lvl4pPr marL="1613733" lvl="3" indent="-302575" algn="l">
              <a:lnSpc>
                <a:spcPct val="90000"/>
              </a:lnSpc>
              <a:spcBef>
                <a:spcPts val="500"/>
              </a:spcBef>
              <a:spcAft>
                <a:spcPts val="0"/>
              </a:spcAft>
              <a:buClr>
                <a:schemeClr val="dk1"/>
              </a:buClr>
              <a:buSzPts val="1800"/>
              <a:buChar char="•"/>
              <a:defRPr/>
            </a:lvl4pPr>
            <a:lvl5pPr marL="2017166" lvl="4" indent="-302575" algn="l">
              <a:lnSpc>
                <a:spcPct val="90000"/>
              </a:lnSpc>
              <a:spcBef>
                <a:spcPts val="500"/>
              </a:spcBef>
              <a:spcAft>
                <a:spcPts val="0"/>
              </a:spcAft>
              <a:buClr>
                <a:schemeClr val="dk1"/>
              </a:buClr>
              <a:buSzPts val="1800"/>
              <a:buChar char="•"/>
              <a:defRPr/>
            </a:lvl5pPr>
            <a:lvl6pPr marL="2420600" lvl="5" indent="-302575" algn="l">
              <a:lnSpc>
                <a:spcPct val="90000"/>
              </a:lnSpc>
              <a:spcBef>
                <a:spcPts val="500"/>
              </a:spcBef>
              <a:spcAft>
                <a:spcPts val="0"/>
              </a:spcAft>
              <a:buClr>
                <a:schemeClr val="dk1"/>
              </a:buClr>
              <a:buSzPts val="1800"/>
              <a:buChar char="•"/>
              <a:defRPr/>
            </a:lvl6pPr>
            <a:lvl7pPr marL="2824033" lvl="6" indent="-302575" algn="l">
              <a:lnSpc>
                <a:spcPct val="90000"/>
              </a:lnSpc>
              <a:spcBef>
                <a:spcPts val="500"/>
              </a:spcBef>
              <a:spcAft>
                <a:spcPts val="0"/>
              </a:spcAft>
              <a:buClr>
                <a:schemeClr val="dk1"/>
              </a:buClr>
              <a:buSzPts val="1800"/>
              <a:buChar char="•"/>
              <a:defRPr/>
            </a:lvl7pPr>
            <a:lvl8pPr marL="3227466" lvl="7" indent="-302575" algn="l">
              <a:lnSpc>
                <a:spcPct val="90000"/>
              </a:lnSpc>
              <a:spcBef>
                <a:spcPts val="500"/>
              </a:spcBef>
              <a:spcAft>
                <a:spcPts val="0"/>
              </a:spcAft>
              <a:buClr>
                <a:schemeClr val="dk1"/>
              </a:buClr>
              <a:buSzPts val="1800"/>
              <a:buChar char="•"/>
              <a:defRPr/>
            </a:lvl8pPr>
            <a:lvl9pPr marL="3630900" lvl="8" indent="-302575" algn="l">
              <a:lnSpc>
                <a:spcPct val="90000"/>
              </a:lnSpc>
              <a:spcBef>
                <a:spcPts val="500"/>
              </a:spcBef>
              <a:spcAft>
                <a:spcPts val="0"/>
              </a:spcAft>
              <a:buClr>
                <a:schemeClr val="dk1"/>
              </a:buClr>
              <a:buSzPts val="1800"/>
              <a:buChar char="•"/>
              <a:defRPr/>
            </a:lvl9pPr>
          </a:lstStyle>
          <a:p>
            <a:endParaRPr/>
          </a:p>
        </p:txBody>
      </p:sp>
      <p:sp>
        <p:nvSpPr>
          <p:cNvPr id="27" name="Google Shape;2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CR" smtClean="0"/>
              <a:pPr/>
              <a:t>‹Nº›</a:t>
            </a:fld>
            <a:endParaRPr lang="es-CR"/>
          </a:p>
        </p:txBody>
      </p:sp>
    </p:spTree>
    <p:extLst>
      <p:ext uri="{BB962C8B-B14F-4D97-AF65-F5344CB8AC3E}">
        <p14:creationId xmlns:p14="http://schemas.microsoft.com/office/powerpoint/2010/main" val="336323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lgn="ct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grpSp>
        <p:nvGrpSpPr>
          <p:cNvPr id="8" name="Grupo 7">
            <a:extLst>
              <a:ext uri="{FF2B5EF4-FFF2-40B4-BE49-F238E27FC236}">
                <a16:creationId xmlns:a16="http://schemas.microsoft.com/office/drawing/2014/main" id="{1FC76441-4E83-1AC9-1FAF-2E4DB2148FA8}"/>
              </a:ext>
            </a:extLst>
          </p:cNvPr>
          <p:cNvGrpSpPr/>
          <p:nvPr userDrawn="1"/>
        </p:nvGrpSpPr>
        <p:grpSpPr>
          <a:xfrm>
            <a:off x="9610526" y="200165"/>
            <a:ext cx="2390852" cy="254967"/>
            <a:chOff x="9610526" y="200165"/>
            <a:chExt cx="2390852" cy="254967"/>
          </a:xfrm>
        </p:grpSpPr>
        <p:sp>
          <p:nvSpPr>
            <p:cNvPr id="9" name="Forma libre: forma 8">
              <a:extLst>
                <a:ext uri="{FF2B5EF4-FFF2-40B4-BE49-F238E27FC236}">
                  <a16:creationId xmlns:a16="http://schemas.microsoft.com/office/drawing/2014/main" id="{0FB31BAA-587C-BB2F-445E-565BA074AD03}"/>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0" name="Grupo 9">
              <a:extLst>
                <a:ext uri="{FF2B5EF4-FFF2-40B4-BE49-F238E27FC236}">
                  <a16:creationId xmlns:a16="http://schemas.microsoft.com/office/drawing/2014/main" id="{6E4F6EB3-783E-16F3-AF31-C0FC61B86EAA}"/>
                </a:ext>
              </a:extLst>
            </p:cNvPr>
            <p:cNvGrpSpPr/>
            <p:nvPr userDrawn="1"/>
          </p:nvGrpSpPr>
          <p:grpSpPr>
            <a:xfrm>
              <a:off x="9631825" y="200165"/>
              <a:ext cx="773632" cy="183938"/>
              <a:chOff x="9631825" y="200165"/>
              <a:chExt cx="773632" cy="183938"/>
            </a:xfrm>
          </p:grpSpPr>
          <p:sp>
            <p:nvSpPr>
              <p:cNvPr id="13" name="Forma libre: forma 12">
                <a:extLst>
                  <a:ext uri="{FF2B5EF4-FFF2-40B4-BE49-F238E27FC236}">
                    <a16:creationId xmlns:a16="http://schemas.microsoft.com/office/drawing/2014/main" id="{BA54F0B0-1E20-DE4B-A1E2-230EDD59AD6B}"/>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A9773818-A550-00A3-DD61-048A87C686D3}"/>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1E9336F6-E8D2-8067-2D2E-2CAE2D96987C}"/>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856B3100-20E1-B60F-68C0-B5911317E116}"/>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E54136B4-90F9-5064-3065-076B30339FB8}"/>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1" name="Forma libre: forma 10">
              <a:extLst>
                <a:ext uri="{FF2B5EF4-FFF2-40B4-BE49-F238E27FC236}">
                  <a16:creationId xmlns:a16="http://schemas.microsoft.com/office/drawing/2014/main" id="{72BF7D34-E465-A2A5-E85A-0E09D9430FC2}"/>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2" name="Forma libre: forma 11">
              <a:extLst>
                <a:ext uri="{FF2B5EF4-FFF2-40B4-BE49-F238E27FC236}">
                  <a16:creationId xmlns:a16="http://schemas.microsoft.com/office/drawing/2014/main" id="{142CB210-6EAF-89EF-628C-A933E8D20BB6}"/>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3387834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718456"/>
            <a:ext cx="10515600" cy="972231"/>
          </a:xfrm>
        </p:spPr>
        <p:txBody>
          <a:bodyPr>
            <a:noAutofit/>
          </a:bodyPr>
          <a:lstStyle>
            <a:lvl1pPr>
              <a:defRPr sz="3200"/>
            </a:lvl1p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grpSp>
        <p:nvGrpSpPr>
          <p:cNvPr id="9" name="Grupo 8">
            <a:extLst>
              <a:ext uri="{FF2B5EF4-FFF2-40B4-BE49-F238E27FC236}">
                <a16:creationId xmlns:a16="http://schemas.microsoft.com/office/drawing/2014/main" id="{BB466B2B-CACE-F92C-F969-5FFF849E8102}"/>
              </a:ext>
            </a:extLst>
          </p:cNvPr>
          <p:cNvGrpSpPr/>
          <p:nvPr userDrawn="1"/>
        </p:nvGrpSpPr>
        <p:grpSpPr>
          <a:xfrm>
            <a:off x="9610526" y="200165"/>
            <a:ext cx="2390852" cy="254967"/>
            <a:chOff x="9610526" y="200165"/>
            <a:chExt cx="2390852" cy="254967"/>
          </a:xfrm>
        </p:grpSpPr>
        <p:sp>
          <p:nvSpPr>
            <p:cNvPr id="10" name="Forma libre: forma 9">
              <a:extLst>
                <a:ext uri="{FF2B5EF4-FFF2-40B4-BE49-F238E27FC236}">
                  <a16:creationId xmlns:a16="http://schemas.microsoft.com/office/drawing/2014/main" id="{3C84898C-8AE7-3C46-9EBB-68B124D32CD3}"/>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1" name="Grupo 10">
              <a:extLst>
                <a:ext uri="{FF2B5EF4-FFF2-40B4-BE49-F238E27FC236}">
                  <a16:creationId xmlns:a16="http://schemas.microsoft.com/office/drawing/2014/main" id="{B159A7D8-2E7A-6DEB-492F-816FC31B2287}"/>
                </a:ext>
              </a:extLst>
            </p:cNvPr>
            <p:cNvGrpSpPr/>
            <p:nvPr userDrawn="1"/>
          </p:nvGrpSpPr>
          <p:grpSpPr>
            <a:xfrm>
              <a:off x="9631825" y="200165"/>
              <a:ext cx="773632" cy="183938"/>
              <a:chOff x="9631825" y="200165"/>
              <a:chExt cx="773632" cy="183938"/>
            </a:xfrm>
          </p:grpSpPr>
          <p:sp>
            <p:nvSpPr>
              <p:cNvPr id="14" name="Forma libre: forma 13">
                <a:extLst>
                  <a:ext uri="{FF2B5EF4-FFF2-40B4-BE49-F238E27FC236}">
                    <a16:creationId xmlns:a16="http://schemas.microsoft.com/office/drawing/2014/main" id="{4CA25DDE-D89E-DD10-1F32-22F15938554C}"/>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65496C1F-0918-5167-9C29-A0C27F086731}"/>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52276239-0AD4-8A95-F016-B45CC3239499}"/>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FFA7E183-46EF-AFAC-1330-CD784F3E4103}"/>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8" name="Forma libre: forma 17">
                <a:extLst>
                  <a:ext uri="{FF2B5EF4-FFF2-40B4-BE49-F238E27FC236}">
                    <a16:creationId xmlns:a16="http://schemas.microsoft.com/office/drawing/2014/main" id="{AEA04A72-3592-D032-18DD-A3D422FCAB84}"/>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2" name="Forma libre: forma 11">
              <a:extLst>
                <a:ext uri="{FF2B5EF4-FFF2-40B4-BE49-F238E27FC236}">
                  <a16:creationId xmlns:a16="http://schemas.microsoft.com/office/drawing/2014/main" id="{F573DFCE-3874-8790-9F32-561B79F70E3E}"/>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0485F453-3DAE-4A90-7B36-8CAE1A14BFC8}"/>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503823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615820"/>
            <a:ext cx="10515600" cy="1074868"/>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F82D747-5D3E-438A-B2BA-2C8DDAB783D1}" type="slidenum">
              <a:rPr lang="es-ES" smtClean="0"/>
              <a:t>‹Nº›</a:t>
            </a:fld>
            <a:endParaRPr lang="es-ES"/>
          </a:p>
        </p:txBody>
      </p:sp>
      <p:grpSp>
        <p:nvGrpSpPr>
          <p:cNvPr id="11" name="Grupo 10">
            <a:extLst>
              <a:ext uri="{FF2B5EF4-FFF2-40B4-BE49-F238E27FC236}">
                <a16:creationId xmlns:a16="http://schemas.microsoft.com/office/drawing/2014/main" id="{4CC97B91-ECE8-5E52-A1E9-12AD1F65CE0E}"/>
              </a:ext>
            </a:extLst>
          </p:cNvPr>
          <p:cNvGrpSpPr/>
          <p:nvPr userDrawn="1"/>
        </p:nvGrpSpPr>
        <p:grpSpPr>
          <a:xfrm>
            <a:off x="9610526" y="200165"/>
            <a:ext cx="2390852" cy="254967"/>
            <a:chOff x="9610526" y="200165"/>
            <a:chExt cx="2390852" cy="254967"/>
          </a:xfrm>
        </p:grpSpPr>
        <p:sp>
          <p:nvSpPr>
            <p:cNvPr id="12" name="Forma libre: forma 11">
              <a:extLst>
                <a:ext uri="{FF2B5EF4-FFF2-40B4-BE49-F238E27FC236}">
                  <a16:creationId xmlns:a16="http://schemas.microsoft.com/office/drawing/2014/main" id="{BBEB1E63-9309-3B2D-8A66-DC5E810E999D}"/>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3" name="Grupo 12">
              <a:extLst>
                <a:ext uri="{FF2B5EF4-FFF2-40B4-BE49-F238E27FC236}">
                  <a16:creationId xmlns:a16="http://schemas.microsoft.com/office/drawing/2014/main" id="{F955E941-7552-8FAD-0169-5B60F2090ABE}"/>
                </a:ext>
              </a:extLst>
            </p:cNvPr>
            <p:cNvGrpSpPr/>
            <p:nvPr userDrawn="1"/>
          </p:nvGrpSpPr>
          <p:grpSpPr>
            <a:xfrm>
              <a:off x="9631825" y="200165"/>
              <a:ext cx="773632" cy="183938"/>
              <a:chOff x="9631825" y="200165"/>
              <a:chExt cx="773632" cy="183938"/>
            </a:xfrm>
          </p:grpSpPr>
          <p:sp>
            <p:nvSpPr>
              <p:cNvPr id="16" name="Forma libre: forma 15">
                <a:extLst>
                  <a:ext uri="{FF2B5EF4-FFF2-40B4-BE49-F238E27FC236}">
                    <a16:creationId xmlns:a16="http://schemas.microsoft.com/office/drawing/2014/main" id="{4BC9B7B6-BAB2-936A-CE99-E0DE8972EAC3}"/>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5347A7D3-7F5B-76E8-9099-CF0740BDFF28}"/>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8" name="Forma libre: forma 17">
                <a:extLst>
                  <a:ext uri="{FF2B5EF4-FFF2-40B4-BE49-F238E27FC236}">
                    <a16:creationId xmlns:a16="http://schemas.microsoft.com/office/drawing/2014/main" id="{4706CE46-FD28-0761-D8D8-32213B9FB3DF}"/>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9" name="Forma libre: forma 18">
                <a:extLst>
                  <a:ext uri="{FF2B5EF4-FFF2-40B4-BE49-F238E27FC236}">
                    <a16:creationId xmlns:a16="http://schemas.microsoft.com/office/drawing/2014/main" id="{66ACE718-9E44-D9F2-CCDE-A3D555433FE6}"/>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20" name="Forma libre: forma 19">
                <a:extLst>
                  <a:ext uri="{FF2B5EF4-FFF2-40B4-BE49-F238E27FC236}">
                    <a16:creationId xmlns:a16="http://schemas.microsoft.com/office/drawing/2014/main" id="{B8237970-D661-B1A3-A9FF-E3F0F550734E}"/>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4" name="Forma libre: forma 13">
              <a:extLst>
                <a:ext uri="{FF2B5EF4-FFF2-40B4-BE49-F238E27FC236}">
                  <a16:creationId xmlns:a16="http://schemas.microsoft.com/office/drawing/2014/main" id="{FAEB469E-96B0-E446-E8C0-E7842F42AE65}"/>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B2B016FD-DFFD-5EC3-0970-A32F25F37F3A}"/>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4196917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F82D747-5D3E-438A-B2BA-2C8DDAB783D1}" type="slidenum">
              <a:rPr lang="es-ES" smtClean="0"/>
              <a:t>‹Nº›</a:t>
            </a:fld>
            <a:endParaRPr lang="es-ES"/>
          </a:p>
        </p:txBody>
      </p:sp>
      <p:grpSp>
        <p:nvGrpSpPr>
          <p:cNvPr id="6" name="Grupo 5">
            <a:extLst>
              <a:ext uri="{FF2B5EF4-FFF2-40B4-BE49-F238E27FC236}">
                <a16:creationId xmlns:a16="http://schemas.microsoft.com/office/drawing/2014/main" id="{D36A297A-FD7D-94FA-17EA-999E5766A4CB}"/>
              </a:ext>
            </a:extLst>
          </p:cNvPr>
          <p:cNvGrpSpPr/>
          <p:nvPr userDrawn="1"/>
        </p:nvGrpSpPr>
        <p:grpSpPr>
          <a:xfrm>
            <a:off x="9610526" y="200165"/>
            <a:ext cx="2390852" cy="254967"/>
            <a:chOff x="9610526" y="200165"/>
            <a:chExt cx="2390852" cy="254967"/>
          </a:xfrm>
        </p:grpSpPr>
        <p:sp>
          <p:nvSpPr>
            <p:cNvPr id="7" name="Forma libre: forma 6">
              <a:extLst>
                <a:ext uri="{FF2B5EF4-FFF2-40B4-BE49-F238E27FC236}">
                  <a16:creationId xmlns:a16="http://schemas.microsoft.com/office/drawing/2014/main" id="{2CFE70F8-C1BB-927C-0861-50BB51A5833B}"/>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8" name="Grupo 7">
              <a:extLst>
                <a:ext uri="{FF2B5EF4-FFF2-40B4-BE49-F238E27FC236}">
                  <a16:creationId xmlns:a16="http://schemas.microsoft.com/office/drawing/2014/main" id="{889A0A40-CD3B-2389-4FB9-88A813040379}"/>
                </a:ext>
              </a:extLst>
            </p:cNvPr>
            <p:cNvGrpSpPr/>
            <p:nvPr userDrawn="1"/>
          </p:nvGrpSpPr>
          <p:grpSpPr>
            <a:xfrm>
              <a:off x="9631825" y="200165"/>
              <a:ext cx="773632" cy="183938"/>
              <a:chOff x="9631825" y="200165"/>
              <a:chExt cx="773632" cy="183938"/>
            </a:xfrm>
          </p:grpSpPr>
          <p:sp>
            <p:nvSpPr>
              <p:cNvPr id="11" name="Forma libre: forma 10">
                <a:extLst>
                  <a:ext uri="{FF2B5EF4-FFF2-40B4-BE49-F238E27FC236}">
                    <a16:creationId xmlns:a16="http://schemas.microsoft.com/office/drawing/2014/main" id="{679ACDCA-1B97-3C35-D074-FC60165981CB}"/>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2" name="Forma libre: forma 11">
                <a:extLst>
                  <a:ext uri="{FF2B5EF4-FFF2-40B4-BE49-F238E27FC236}">
                    <a16:creationId xmlns:a16="http://schemas.microsoft.com/office/drawing/2014/main" id="{08967409-A2E5-65F0-45AF-858EE941E19D}"/>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F3AFCB04-59B2-7587-A59F-0D565DCB84FC}"/>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2327927C-C093-A02A-46DC-E4F6428A47C4}"/>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41642B80-FE52-7655-9DFC-5385F805FEAE}"/>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9" name="Forma libre: forma 8">
              <a:extLst>
                <a:ext uri="{FF2B5EF4-FFF2-40B4-BE49-F238E27FC236}">
                  <a16:creationId xmlns:a16="http://schemas.microsoft.com/office/drawing/2014/main" id="{6D29A6C8-5792-5233-1412-1E009303D245}"/>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0" name="Forma libre: forma 9">
              <a:extLst>
                <a:ext uri="{FF2B5EF4-FFF2-40B4-BE49-F238E27FC236}">
                  <a16:creationId xmlns:a16="http://schemas.microsoft.com/office/drawing/2014/main" id="{4F859D66-060D-0BB2-0566-F78EABF65ED8}"/>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3052109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F82D747-5D3E-438A-B2BA-2C8DDAB783D1}" type="slidenum">
              <a:rPr lang="es-ES" smtClean="0"/>
              <a:t>‹Nº›</a:t>
            </a:fld>
            <a:endParaRPr lang="es-ES"/>
          </a:p>
        </p:txBody>
      </p:sp>
      <p:grpSp>
        <p:nvGrpSpPr>
          <p:cNvPr id="6" name="Grupo 5">
            <a:extLst>
              <a:ext uri="{FF2B5EF4-FFF2-40B4-BE49-F238E27FC236}">
                <a16:creationId xmlns:a16="http://schemas.microsoft.com/office/drawing/2014/main" id="{4FCDBC39-04DD-FFD4-AA56-63E31BA04149}"/>
              </a:ext>
            </a:extLst>
          </p:cNvPr>
          <p:cNvGrpSpPr/>
          <p:nvPr userDrawn="1"/>
        </p:nvGrpSpPr>
        <p:grpSpPr>
          <a:xfrm>
            <a:off x="9610526" y="200165"/>
            <a:ext cx="2390852" cy="254967"/>
            <a:chOff x="9610526" y="200165"/>
            <a:chExt cx="2390852" cy="254967"/>
          </a:xfrm>
        </p:grpSpPr>
        <p:sp>
          <p:nvSpPr>
            <p:cNvPr id="7" name="Forma libre: forma 6">
              <a:extLst>
                <a:ext uri="{FF2B5EF4-FFF2-40B4-BE49-F238E27FC236}">
                  <a16:creationId xmlns:a16="http://schemas.microsoft.com/office/drawing/2014/main" id="{47302D90-BAA5-0987-D7F8-62C543DED0D5}"/>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8" name="Grupo 7">
              <a:extLst>
                <a:ext uri="{FF2B5EF4-FFF2-40B4-BE49-F238E27FC236}">
                  <a16:creationId xmlns:a16="http://schemas.microsoft.com/office/drawing/2014/main" id="{3DD130BF-08F0-E839-E98B-3C28CD3E6A35}"/>
                </a:ext>
              </a:extLst>
            </p:cNvPr>
            <p:cNvGrpSpPr/>
            <p:nvPr userDrawn="1"/>
          </p:nvGrpSpPr>
          <p:grpSpPr>
            <a:xfrm>
              <a:off x="9631825" y="200165"/>
              <a:ext cx="773632" cy="183938"/>
              <a:chOff x="9631825" y="200165"/>
              <a:chExt cx="773632" cy="183938"/>
            </a:xfrm>
          </p:grpSpPr>
          <p:sp>
            <p:nvSpPr>
              <p:cNvPr id="11" name="Forma libre: forma 10">
                <a:extLst>
                  <a:ext uri="{FF2B5EF4-FFF2-40B4-BE49-F238E27FC236}">
                    <a16:creationId xmlns:a16="http://schemas.microsoft.com/office/drawing/2014/main" id="{08E9E99C-24CA-499A-0473-1C4AD9F07066}"/>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2" name="Forma libre: forma 11">
                <a:extLst>
                  <a:ext uri="{FF2B5EF4-FFF2-40B4-BE49-F238E27FC236}">
                    <a16:creationId xmlns:a16="http://schemas.microsoft.com/office/drawing/2014/main" id="{D715056E-12CE-C2C5-9B4A-FD90B5CD661F}"/>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EE88BA17-CFDE-CB10-E12B-6A08DC965969}"/>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3BE71F28-B90E-452B-3078-99B8504B5C23}"/>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ACDCCFBF-CE6E-7E81-1024-FA116722D0B7}"/>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9" name="Forma libre: forma 8">
              <a:extLst>
                <a:ext uri="{FF2B5EF4-FFF2-40B4-BE49-F238E27FC236}">
                  <a16:creationId xmlns:a16="http://schemas.microsoft.com/office/drawing/2014/main" id="{34FBDCC0-F6A4-DB84-82CC-935424336DA3}"/>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0" name="Forma libre: forma 9">
              <a:extLst>
                <a:ext uri="{FF2B5EF4-FFF2-40B4-BE49-F238E27FC236}">
                  <a16:creationId xmlns:a16="http://schemas.microsoft.com/office/drawing/2014/main" id="{B5B58218-3C72-EC83-68A7-6AD15D8B2F19}"/>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3623630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4"/>
            <a:ext cx="3932237" cy="1069975"/>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grpSp>
        <p:nvGrpSpPr>
          <p:cNvPr id="9" name="Grupo 8">
            <a:extLst>
              <a:ext uri="{FF2B5EF4-FFF2-40B4-BE49-F238E27FC236}">
                <a16:creationId xmlns:a16="http://schemas.microsoft.com/office/drawing/2014/main" id="{32881F8F-A213-8F6A-5E8D-C240DA8E7672}"/>
              </a:ext>
            </a:extLst>
          </p:cNvPr>
          <p:cNvGrpSpPr/>
          <p:nvPr userDrawn="1"/>
        </p:nvGrpSpPr>
        <p:grpSpPr>
          <a:xfrm>
            <a:off x="9610526" y="200165"/>
            <a:ext cx="2390852" cy="254967"/>
            <a:chOff x="9610526" y="200165"/>
            <a:chExt cx="2390852" cy="254967"/>
          </a:xfrm>
        </p:grpSpPr>
        <p:sp>
          <p:nvSpPr>
            <p:cNvPr id="10" name="Forma libre: forma 9">
              <a:extLst>
                <a:ext uri="{FF2B5EF4-FFF2-40B4-BE49-F238E27FC236}">
                  <a16:creationId xmlns:a16="http://schemas.microsoft.com/office/drawing/2014/main" id="{F9216463-558D-1441-A4D2-ACD6461E7A53}"/>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1" name="Grupo 10">
              <a:extLst>
                <a:ext uri="{FF2B5EF4-FFF2-40B4-BE49-F238E27FC236}">
                  <a16:creationId xmlns:a16="http://schemas.microsoft.com/office/drawing/2014/main" id="{F4D49D9D-AC72-1D03-2FE0-E6CFC73F98F3}"/>
                </a:ext>
              </a:extLst>
            </p:cNvPr>
            <p:cNvGrpSpPr/>
            <p:nvPr userDrawn="1"/>
          </p:nvGrpSpPr>
          <p:grpSpPr>
            <a:xfrm>
              <a:off x="9631825" y="200165"/>
              <a:ext cx="773632" cy="183938"/>
              <a:chOff x="9631825" y="200165"/>
              <a:chExt cx="773632" cy="183938"/>
            </a:xfrm>
          </p:grpSpPr>
          <p:sp>
            <p:nvSpPr>
              <p:cNvPr id="14" name="Forma libre: forma 13">
                <a:extLst>
                  <a:ext uri="{FF2B5EF4-FFF2-40B4-BE49-F238E27FC236}">
                    <a16:creationId xmlns:a16="http://schemas.microsoft.com/office/drawing/2014/main" id="{BF44C132-CCCD-A00B-7092-A98AA15EA35D}"/>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CBA4CC38-976F-880D-69D9-FA0215D8D84B}"/>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95B3A932-02CB-6373-5E29-B9019B073229}"/>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19DD1350-97F6-83D1-664B-E9D72E39811F}"/>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8" name="Forma libre: forma 17">
                <a:extLst>
                  <a:ext uri="{FF2B5EF4-FFF2-40B4-BE49-F238E27FC236}">
                    <a16:creationId xmlns:a16="http://schemas.microsoft.com/office/drawing/2014/main" id="{7B6F811D-0310-29C4-806C-582AE6BD15C6}"/>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2" name="Forma libre: forma 11">
              <a:extLst>
                <a:ext uri="{FF2B5EF4-FFF2-40B4-BE49-F238E27FC236}">
                  <a16:creationId xmlns:a16="http://schemas.microsoft.com/office/drawing/2014/main" id="{43C6C52B-1CB5-3B56-A332-F4E09B31B28E}"/>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3FED3AB7-3BE6-2198-AF2A-1F6B8403EC34}"/>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2217277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612774"/>
            <a:ext cx="3932237" cy="1444625"/>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grpSp>
        <p:nvGrpSpPr>
          <p:cNvPr id="9" name="Grupo 8">
            <a:extLst>
              <a:ext uri="{FF2B5EF4-FFF2-40B4-BE49-F238E27FC236}">
                <a16:creationId xmlns:a16="http://schemas.microsoft.com/office/drawing/2014/main" id="{811B430D-8688-8F49-BC69-ADE773858B27}"/>
              </a:ext>
            </a:extLst>
          </p:cNvPr>
          <p:cNvGrpSpPr/>
          <p:nvPr userDrawn="1"/>
        </p:nvGrpSpPr>
        <p:grpSpPr>
          <a:xfrm>
            <a:off x="9610526" y="200165"/>
            <a:ext cx="2390852" cy="254967"/>
            <a:chOff x="9610526" y="200165"/>
            <a:chExt cx="2390852" cy="254967"/>
          </a:xfrm>
        </p:grpSpPr>
        <p:sp>
          <p:nvSpPr>
            <p:cNvPr id="10" name="Forma libre: forma 9">
              <a:extLst>
                <a:ext uri="{FF2B5EF4-FFF2-40B4-BE49-F238E27FC236}">
                  <a16:creationId xmlns:a16="http://schemas.microsoft.com/office/drawing/2014/main" id="{64A21B4A-6E2D-8385-D3E8-5C12AB4F0368}"/>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1" name="Grupo 10">
              <a:extLst>
                <a:ext uri="{FF2B5EF4-FFF2-40B4-BE49-F238E27FC236}">
                  <a16:creationId xmlns:a16="http://schemas.microsoft.com/office/drawing/2014/main" id="{6245B112-CAD3-2B3A-D290-3B7ADE1ED1FC}"/>
                </a:ext>
              </a:extLst>
            </p:cNvPr>
            <p:cNvGrpSpPr/>
            <p:nvPr userDrawn="1"/>
          </p:nvGrpSpPr>
          <p:grpSpPr>
            <a:xfrm>
              <a:off x="9631825" y="200165"/>
              <a:ext cx="773632" cy="183938"/>
              <a:chOff x="9631825" y="200165"/>
              <a:chExt cx="773632" cy="183938"/>
            </a:xfrm>
          </p:grpSpPr>
          <p:sp>
            <p:nvSpPr>
              <p:cNvPr id="14" name="Forma libre: forma 13">
                <a:extLst>
                  <a:ext uri="{FF2B5EF4-FFF2-40B4-BE49-F238E27FC236}">
                    <a16:creationId xmlns:a16="http://schemas.microsoft.com/office/drawing/2014/main" id="{9A95C6CD-5DB9-6081-D87C-671A886CD3C5}"/>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32D35291-F98C-4DA2-47BE-9DF1C8E479C9}"/>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4B106DF0-F392-ADDD-6D68-24D4B66D8EAD}"/>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80EDC415-8873-423A-72E0-F2C1F7D4F175}"/>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8" name="Forma libre: forma 17">
                <a:extLst>
                  <a:ext uri="{FF2B5EF4-FFF2-40B4-BE49-F238E27FC236}">
                    <a16:creationId xmlns:a16="http://schemas.microsoft.com/office/drawing/2014/main" id="{90BBFBE8-E08D-C878-5AD8-FD35BE3DEA7A}"/>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2" name="Forma libre: forma 11">
              <a:extLst>
                <a:ext uri="{FF2B5EF4-FFF2-40B4-BE49-F238E27FC236}">
                  <a16:creationId xmlns:a16="http://schemas.microsoft.com/office/drawing/2014/main" id="{8FCC0F52-EF03-59DD-71B8-07AEF66CDCD0}"/>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3" name="Forma libre: forma 12">
              <a:extLst>
                <a:ext uri="{FF2B5EF4-FFF2-40B4-BE49-F238E27FC236}">
                  <a16:creationId xmlns:a16="http://schemas.microsoft.com/office/drawing/2014/main" id="{B835A38D-9415-BF43-818D-2C6DB473D6E7}"/>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757773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4"/>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802432"/>
            <a:ext cx="10515600" cy="888255"/>
          </a:xfrm>
          <a:prstGeom prst="rect">
            <a:avLst/>
          </a:prstGeom>
        </p:spPr>
        <p:txBody>
          <a:bodyPr vert="horz" lIns="91440" tIns="45720" rIns="91440" bIns="45720" rtlCol="0" anchor="ctr">
            <a:no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82D747-5D3E-438A-B2BA-2C8DDAB783D1}" type="slidenum">
              <a:rPr lang="es-ES" smtClean="0"/>
              <a:pPr/>
              <a:t>‹Nº›</a:t>
            </a:fld>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850" y="162130"/>
            <a:ext cx="3858751" cy="258750"/>
          </a:xfrm>
          <a:prstGeom prst="rect">
            <a:avLst/>
          </a:prstGeom>
        </p:spPr>
      </p:pic>
      <p:grpSp>
        <p:nvGrpSpPr>
          <p:cNvPr id="8" name="Grupo 7">
            <a:extLst>
              <a:ext uri="{FF2B5EF4-FFF2-40B4-BE49-F238E27FC236}">
                <a16:creationId xmlns:a16="http://schemas.microsoft.com/office/drawing/2014/main" id="{79C3D092-6F86-2316-B74F-2D9CD7722395}"/>
              </a:ext>
            </a:extLst>
          </p:cNvPr>
          <p:cNvGrpSpPr/>
          <p:nvPr userDrawn="1"/>
        </p:nvGrpSpPr>
        <p:grpSpPr>
          <a:xfrm>
            <a:off x="9610526" y="200165"/>
            <a:ext cx="2390852" cy="254967"/>
            <a:chOff x="9610526" y="200165"/>
            <a:chExt cx="2390852" cy="254967"/>
          </a:xfrm>
        </p:grpSpPr>
        <p:sp>
          <p:nvSpPr>
            <p:cNvPr id="9" name="Forma libre: forma 8">
              <a:extLst>
                <a:ext uri="{FF2B5EF4-FFF2-40B4-BE49-F238E27FC236}">
                  <a16:creationId xmlns:a16="http://schemas.microsoft.com/office/drawing/2014/main" id="{60DF78E2-2E2E-09C4-39B8-3B800650F9FA}"/>
                </a:ext>
              </a:extLst>
            </p:cNvPr>
            <p:cNvSpPr/>
            <p:nvPr/>
          </p:nvSpPr>
          <p:spPr>
            <a:xfrm>
              <a:off x="9610526" y="449192"/>
              <a:ext cx="798762" cy="5940"/>
            </a:xfrm>
            <a:custGeom>
              <a:avLst/>
              <a:gdLst>
                <a:gd name="connsiteX0" fmla="*/ 0 w 798762"/>
                <a:gd name="connsiteY0" fmla="*/ 0 h 5940"/>
                <a:gd name="connsiteX1" fmla="*/ 798763 w 798762"/>
                <a:gd name="connsiteY1" fmla="*/ 0 h 5940"/>
              </a:gdLst>
              <a:ahLst/>
              <a:cxnLst>
                <a:cxn ang="0">
                  <a:pos x="connsiteX0" y="connsiteY0"/>
                </a:cxn>
                <a:cxn ang="0">
                  <a:pos x="connsiteX1" y="connsiteY1"/>
                </a:cxn>
              </a:cxnLst>
              <a:rect l="l" t="t" r="r" b="b"/>
              <a:pathLst>
                <a:path w="798762" h="5940">
                  <a:moveTo>
                    <a:pt x="0" y="0"/>
                  </a:moveTo>
                  <a:lnTo>
                    <a:pt x="798763" y="0"/>
                  </a:lnTo>
                </a:path>
              </a:pathLst>
            </a:custGeom>
            <a:ln w="11378" cap="flat">
              <a:solidFill>
                <a:schemeClr val="bg1"/>
              </a:solidFill>
              <a:prstDash val="solid"/>
              <a:miter/>
            </a:ln>
          </p:spPr>
          <p:txBody>
            <a:bodyPr rtlCol="0" anchor="ctr"/>
            <a:lstStyle/>
            <a:p>
              <a:endParaRPr lang="es-CR"/>
            </a:p>
          </p:txBody>
        </p:sp>
        <p:grpSp>
          <p:nvGrpSpPr>
            <p:cNvPr id="10" name="Grupo 9">
              <a:extLst>
                <a:ext uri="{FF2B5EF4-FFF2-40B4-BE49-F238E27FC236}">
                  <a16:creationId xmlns:a16="http://schemas.microsoft.com/office/drawing/2014/main" id="{65E22EF0-C7B8-7240-02BB-57EA323D6B9C}"/>
                </a:ext>
              </a:extLst>
            </p:cNvPr>
            <p:cNvGrpSpPr/>
            <p:nvPr userDrawn="1"/>
          </p:nvGrpSpPr>
          <p:grpSpPr>
            <a:xfrm>
              <a:off x="9631825" y="200165"/>
              <a:ext cx="773632" cy="183938"/>
              <a:chOff x="9631825" y="200165"/>
              <a:chExt cx="773632" cy="183938"/>
            </a:xfrm>
          </p:grpSpPr>
          <p:sp>
            <p:nvSpPr>
              <p:cNvPr id="13" name="Forma libre: forma 12">
                <a:extLst>
                  <a:ext uri="{FF2B5EF4-FFF2-40B4-BE49-F238E27FC236}">
                    <a16:creationId xmlns:a16="http://schemas.microsoft.com/office/drawing/2014/main" id="{7A124BD3-9226-6430-F1EF-A890C9F60039}"/>
                  </a:ext>
                </a:extLst>
              </p:cNvPr>
              <p:cNvSpPr/>
              <p:nvPr/>
            </p:nvSpPr>
            <p:spPr>
              <a:xfrm>
                <a:off x="9631825" y="200165"/>
                <a:ext cx="182625" cy="183938"/>
              </a:xfrm>
              <a:custGeom>
                <a:avLst/>
                <a:gdLst>
                  <a:gd name="connsiteX0" fmla="*/ 182625 w 182625"/>
                  <a:gd name="connsiteY0" fmla="*/ 89857 h 183938"/>
                  <a:gd name="connsiteX1" fmla="*/ 89863 w 182625"/>
                  <a:gd name="connsiteY1" fmla="*/ 183938 h 183938"/>
                  <a:gd name="connsiteX2" fmla="*/ 0 w 182625"/>
                  <a:gd name="connsiteY2" fmla="*/ 94075 h 183938"/>
                  <a:gd name="connsiteX3" fmla="*/ 92233 w 182625"/>
                  <a:gd name="connsiteY3" fmla="*/ 0 h 183938"/>
                  <a:gd name="connsiteX4" fmla="*/ 182625 w 182625"/>
                  <a:gd name="connsiteY4" fmla="*/ 89857 h 183938"/>
                  <a:gd name="connsiteX5" fmla="*/ 25303 w 182625"/>
                  <a:gd name="connsiteY5" fmla="*/ 93285 h 183938"/>
                  <a:gd name="connsiteX6" fmla="*/ 91182 w 182625"/>
                  <a:gd name="connsiteY6" fmla="*/ 164963 h 183938"/>
                  <a:gd name="connsiteX7" fmla="*/ 157329 w 182625"/>
                  <a:gd name="connsiteY7" fmla="*/ 91176 h 183938"/>
                  <a:gd name="connsiteX8" fmla="*/ 91711 w 182625"/>
                  <a:gd name="connsiteY8" fmla="*/ 18969 h 183938"/>
                  <a:gd name="connsiteX9" fmla="*/ 25303 w 182625"/>
                  <a:gd name="connsiteY9" fmla="*/ 93285 h 18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25" h="183938">
                    <a:moveTo>
                      <a:pt x="182625" y="89857"/>
                    </a:moveTo>
                    <a:cubicBezTo>
                      <a:pt x="182625" y="149148"/>
                      <a:pt x="140724" y="183938"/>
                      <a:pt x="89863" y="183938"/>
                    </a:cubicBezTo>
                    <a:cubicBezTo>
                      <a:pt x="36893" y="183938"/>
                      <a:pt x="0" y="145726"/>
                      <a:pt x="0" y="94075"/>
                    </a:cubicBezTo>
                    <a:cubicBezTo>
                      <a:pt x="0" y="38741"/>
                      <a:pt x="39264" y="0"/>
                      <a:pt x="92233" y="0"/>
                    </a:cubicBezTo>
                    <a:cubicBezTo>
                      <a:pt x="146789" y="0"/>
                      <a:pt x="182625" y="38474"/>
                      <a:pt x="182625" y="89857"/>
                    </a:cubicBezTo>
                    <a:close/>
                    <a:moveTo>
                      <a:pt x="25303" y="93285"/>
                    </a:moveTo>
                    <a:cubicBezTo>
                      <a:pt x="25303" y="131765"/>
                      <a:pt x="50338" y="164963"/>
                      <a:pt x="91182" y="164963"/>
                    </a:cubicBezTo>
                    <a:cubicBezTo>
                      <a:pt x="132026" y="164963"/>
                      <a:pt x="157329" y="133339"/>
                      <a:pt x="157329" y="91176"/>
                    </a:cubicBezTo>
                    <a:cubicBezTo>
                      <a:pt x="157329" y="55073"/>
                      <a:pt x="134664" y="18969"/>
                      <a:pt x="91711" y="18969"/>
                    </a:cubicBezTo>
                    <a:cubicBezTo>
                      <a:pt x="48229" y="18975"/>
                      <a:pt x="25303" y="53492"/>
                      <a:pt x="25303" y="93285"/>
                    </a:cubicBezTo>
                    <a:close/>
                  </a:path>
                </a:pathLst>
              </a:custGeom>
              <a:solidFill>
                <a:schemeClr val="bg1"/>
              </a:solidFill>
              <a:ln w="5939" cap="flat">
                <a:noFill/>
                <a:prstDash val="solid"/>
                <a:miter/>
              </a:ln>
            </p:spPr>
            <p:txBody>
              <a:bodyPr rtlCol="0" anchor="ctr"/>
              <a:lstStyle/>
              <a:p>
                <a:endParaRPr lang="es-CR"/>
              </a:p>
            </p:txBody>
          </p:sp>
          <p:sp>
            <p:nvSpPr>
              <p:cNvPr id="14" name="Forma libre: forma 13">
                <a:extLst>
                  <a:ext uri="{FF2B5EF4-FFF2-40B4-BE49-F238E27FC236}">
                    <a16:creationId xmlns:a16="http://schemas.microsoft.com/office/drawing/2014/main" id="{1694609D-DBE9-A931-38A8-66726A12C128}"/>
                  </a:ext>
                </a:extLst>
              </p:cNvPr>
              <p:cNvSpPr/>
              <p:nvPr/>
            </p:nvSpPr>
            <p:spPr>
              <a:xfrm>
                <a:off x="9835766" y="201745"/>
                <a:ext cx="118854" cy="179197"/>
              </a:xfrm>
              <a:custGeom>
                <a:avLst/>
                <a:gdLst>
                  <a:gd name="connsiteX0" fmla="*/ 6 w 118854"/>
                  <a:gd name="connsiteY0" fmla="*/ 3689 h 179197"/>
                  <a:gd name="connsiteX1" fmla="*/ 49019 w 118854"/>
                  <a:gd name="connsiteY1" fmla="*/ 0 h 179197"/>
                  <a:gd name="connsiteX2" fmla="*/ 102250 w 118854"/>
                  <a:gd name="connsiteY2" fmla="*/ 15286 h 179197"/>
                  <a:gd name="connsiteX3" fmla="*/ 118855 w 118854"/>
                  <a:gd name="connsiteY3" fmla="*/ 52702 h 179197"/>
                  <a:gd name="connsiteX4" fmla="*/ 104098 w 118854"/>
                  <a:gd name="connsiteY4" fmla="*/ 91443 h 179197"/>
                  <a:gd name="connsiteX5" fmla="*/ 45591 w 118854"/>
                  <a:gd name="connsiteY5" fmla="*/ 110674 h 179197"/>
                  <a:gd name="connsiteX6" fmla="*/ 23984 w 118854"/>
                  <a:gd name="connsiteY6" fmla="*/ 108571 h 179197"/>
                  <a:gd name="connsiteX7" fmla="*/ 23984 w 118854"/>
                  <a:gd name="connsiteY7" fmla="*/ 179197 h 179197"/>
                  <a:gd name="connsiteX8" fmla="*/ 0 w 118854"/>
                  <a:gd name="connsiteY8" fmla="*/ 179197 h 179197"/>
                  <a:gd name="connsiteX9" fmla="*/ 0 w 118854"/>
                  <a:gd name="connsiteY9" fmla="*/ 3689 h 179197"/>
                  <a:gd name="connsiteX10" fmla="*/ 23984 w 118854"/>
                  <a:gd name="connsiteY10" fmla="*/ 89334 h 179197"/>
                  <a:gd name="connsiteX11" fmla="*/ 46648 w 118854"/>
                  <a:gd name="connsiteY11" fmla="*/ 91705 h 179197"/>
                  <a:gd name="connsiteX12" fmla="*/ 94871 w 118854"/>
                  <a:gd name="connsiteY12" fmla="*/ 53754 h 179197"/>
                  <a:gd name="connsiteX13" fmla="*/ 49019 w 118854"/>
                  <a:gd name="connsiteY13" fmla="*/ 18708 h 179197"/>
                  <a:gd name="connsiteX14" fmla="*/ 23984 w 118854"/>
                  <a:gd name="connsiteY14" fmla="*/ 20556 h 179197"/>
                  <a:gd name="connsiteX15" fmla="*/ 23984 w 118854"/>
                  <a:gd name="connsiteY15" fmla="*/ 89334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854" h="179197">
                    <a:moveTo>
                      <a:pt x="6" y="3689"/>
                    </a:moveTo>
                    <a:cubicBezTo>
                      <a:pt x="12131" y="1586"/>
                      <a:pt x="28208" y="0"/>
                      <a:pt x="49019" y="0"/>
                    </a:cubicBezTo>
                    <a:cubicBezTo>
                      <a:pt x="73525" y="0"/>
                      <a:pt x="91182" y="5537"/>
                      <a:pt x="102250" y="15286"/>
                    </a:cubicBezTo>
                    <a:cubicBezTo>
                      <a:pt x="112266" y="23984"/>
                      <a:pt x="118855" y="36632"/>
                      <a:pt x="118855" y="52702"/>
                    </a:cubicBezTo>
                    <a:cubicBezTo>
                      <a:pt x="118855" y="68778"/>
                      <a:pt x="113847" y="81956"/>
                      <a:pt x="104098" y="91443"/>
                    </a:cubicBezTo>
                    <a:cubicBezTo>
                      <a:pt x="90921" y="104353"/>
                      <a:pt x="70365" y="110674"/>
                      <a:pt x="45591" y="110674"/>
                    </a:cubicBezTo>
                    <a:cubicBezTo>
                      <a:pt x="37422" y="110674"/>
                      <a:pt x="30043" y="110413"/>
                      <a:pt x="23984" y="108571"/>
                    </a:cubicBezTo>
                    <a:lnTo>
                      <a:pt x="23984" y="179197"/>
                    </a:lnTo>
                    <a:lnTo>
                      <a:pt x="0" y="179197"/>
                    </a:lnTo>
                    <a:lnTo>
                      <a:pt x="0" y="3689"/>
                    </a:lnTo>
                    <a:close/>
                    <a:moveTo>
                      <a:pt x="23984" y="89334"/>
                    </a:moveTo>
                    <a:cubicBezTo>
                      <a:pt x="30049" y="91182"/>
                      <a:pt x="37689" y="91705"/>
                      <a:pt x="46648" y="91705"/>
                    </a:cubicBezTo>
                    <a:cubicBezTo>
                      <a:pt x="76953" y="91705"/>
                      <a:pt x="94871" y="77999"/>
                      <a:pt x="94871" y="53754"/>
                    </a:cubicBezTo>
                    <a:cubicBezTo>
                      <a:pt x="94871" y="28457"/>
                      <a:pt x="75106" y="18708"/>
                      <a:pt x="49019" y="18708"/>
                    </a:cubicBezTo>
                    <a:cubicBezTo>
                      <a:pt x="37161" y="18708"/>
                      <a:pt x="28463" y="19766"/>
                      <a:pt x="23984" y="20556"/>
                    </a:cubicBezTo>
                    <a:lnTo>
                      <a:pt x="23984" y="89334"/>
                    </a:lnTo>
                    <a:close/>
                  </a:path>
                </a:pathLst>
              </a:custGeom>
              <a:solidFill>
                <a:schemeClr val="bg1"/>
              </a:solidFill>
              <a:ln w="5939" cap="flat">
                <a:noFill/>
                <a:prstDash val="solid"/>
                <a:miter/>
              </a:ln>
            </p:spPr>
            <p:txBody>
              <a:bodyPr rtlCol="0" anchor="ctr"/>
              <a:lstStyle/>
              <a:p>
                <a:endParaRPr lang="es-CR"/>
              </a:p>
            </p:txBody>
          </p:sp>
          <p:sp>
            <p:nvSpPr>
              <p:cNvPr id="15" name="Forma libre: forma 14">
                <a:extLst>
                  <a:ext uri="{FF2B5EF4-FFF2-40B4-BE49-F238E27FC236}">
                    <a16:creationId xmlns:a16="http://schemas.microsoft.com/office/drawing/2014/main" id="{F119C0D0-3039-5397-8DA7-B60A126AD888}"/>
                  </a:ext>
                </a:extLst>
              </p:cNvPr>
              <p:cNvSpPr/>
              <p:nvPr/>
            </p:nvSpPr>
            <p:spPr>
              <a:xfrm>
                <a:off x="9977262" y="203325"/>
                <a:ext cx="108577" cy="177610"/>
              </a:xfrm>
              <a:custGeom>
                <a:avLst/>
                <a:gdLst>
                  <a:gd name="connsiteX0" fmla="*/ 0 w 108577"/>
                  <a:gd name="connsiteY0" fmla="*/ 0 h 177610"/>
                  <a:gd name="connsiteX1" fmla="*/ 23984 w 108577"/>
                  <a:gd name="connsiteY1" fmla="*/ 0 h 177610"/>
                  <a:gd name="connsiteX2" fmla="*/ 23984 w 108577"/>
                  <a:gd name="connsiteY2" fmla="*/ 157584 h 177610"/>
                  <a:gd name="connsiteX3" fmla="*/ 108577 w 108577"/>
                  <a:gd name="connsiteY3" fmla="*/ 157584 h 177610"/>
                  <a:gd name="connsiteX4" fmla="*/ 108577 w 108577"/>
                  <a:gd name="connsiteY4" fmla="*/ 177611 h 177610"/>
                  <a:gd name="connsiteX5" fmla="*/ 0 w 108577"/>
                  <a:gd name="connsiteY5" fmla="*/ 177611 h 177610"/>
                  <a:gd name="connsiteX6" fmla="*/ 0 w 108577"/>
                  <a:gd name="connsiteY6" fmla="*/ 0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7" h="177610">
                    <a:moveTo>
                      <a:pt x="0" y="0"/>
                    </a:moveTo>
                    <a:lnTo>
                      <a:pt x="23984" y="0"/>
                    </a:lnTo>
                    <a:lnTo>
                      <a:pt x="23984" y="157584"/>
                    </a:lnTo>
                    <a:lnTo>
                      <a:pt x="108577" y="157584"/>
                    </a:lnTo>
                    <a:lnTo>
                      <a:pt x="108577" y="177611"/>
                    </a:lnTo>
                    <a:lnTo>
                      <a:pt x="0" y="177611"/>
                    </a:lnTo>
                    <a:lnTo>
                      <a:pt x="0" y="0"/>
                    </a:lnTo>
                    <a:close/>
                  </a:path>
                </a:pathLst>
              </a:custGeom>
              <a:solidFill>
                <a:schemeClr val="bg1"/>
              </a:solidFill>
              <a:ln w="5939" cap="flat">
                <a:noFill/>
                <a:prstDash val="solid"/>
                <a:miter/>
              </a:ln>
            </p:spPr>
            <p:txBody>
              <a:bodyPr rtlCol="0" anchor="ctr"/>
              <a:lstStyle/>
              <a:p>
                <a:endParaRPr lang="es-CR"/>
              </a:p>
            </p:txBody>
          </p:sp>
          <p:sp>
            <p:nvSpPr>
              <p:cNvPr id="16" name="Forma libre: forma 15">
                <a:extLst>
                  <a:ext uri="{FF2B5EF4-FFF2-40B4-BE49-F238E27FC236}">
                    <a16:creationId xmlns:a16="http://schemas.microsoft.com/office/drawing/2014/main" id="{4958CDED-7177-A91D-A903-803E84D24C13}"/>
                  </a:ext>
                </a:extLst>
              </p:cNvPr>
              <p:cNvSpPr/>
              <p:nvPr/>
            </p:nvSpPr>
            <p:spPr>
              <a:xfrm>
                <a:off x="10088192" y="203331"/>
                <a:ext cx="163917" cy="177610"/>
              </a:xfrm>
              <a:custGeom>
                <a:avLst/>
                <a:gdLst>
                  <a:gd name="connsiteX0" fmla="*/ 45591 w 163917"/>
                  <a:gd name="connsiteY0" fmla="*/ 120952 h 177610"/>
                  <a:gd name="connsiteX1" fmla="*/ 25297 w 163917"/>
                  <a:gd name="connsiteY1" fmla="*/ 177611 h 177610"/>
                  <a:gd name="connsiteX2" fmla="*/ 0 w 163917"/>
                  <a:gd name="connsiteY2" fmla="*/ 177611 h 177610"/>
                  <a:gd name="connsiteX3" fmla="*/ 66937 w 163917"/>
                  <a:gd name="connsiteY3" fmla="*/ 0 h 177610"/>
                  <a:gd name="connsiteX4" fmla="*/ 96190 w 163917"/>
                  <a:gd name="connsiteY4" fmla="*/ 0 h 177610"/>
                  <a:gd name="connsiteX5" fmla="*/ 163917 w 163917"/>
                  <a:gd name="connsiteY5" fmla="*/ 177611 h 177610"/>
                  <a:gd name="connsiteX6" fmla="*/ 138092 w 163917"/>
                  <a:gd name="connsiteY6" fmla="*/ 177611 h 177610"/>
                  <a:gd name="connsiteX7" fmla="*/ 116485 w 163917"/>
                  <a:gd name="connsiteY7" fmla="*/ 120952 h 177610"/>
                  <a:gd name="connsiteX8" fmla="*/ 45591 w 163917"/>
                  <a:gd name="connsiteY8" fmla="*/ 120952 h 177610"/>
                  <a:gd name="connsiteX9" fmla="*/ 111209 w 163917"/>
                  <a:gd name="connsiteY9" fmla="*/ 102505 h 177610"/>
                  <a:gd name="connsiteX10" fmla="*/ 90915 w 163917"/>
                  <a:gd name="connsiteY10" fmla="*/ 49274 h 177610"/>
                  <a:gd name="connsiteX11" fmla="*/ 81165 w 163917"/>
                  <a:gd name="connsiteY11" fmla="*/ 19754 h 177610"/>
                  <a:gd name="connsiteX12" fmla="*/ 80637 w 163917"/>
                  <a:gd name="connsiteY12" fmla="*/ 19754 h 177610"/>
                  <a:gd name="connsiteX13" fmla="*/ 71149 w 163917"/>
                  <a:gd name="connsiteY13" fmla="*/ 49007 h 177610"/>
                  <a:gd name="connsiteX14" fmla="*/ 50861 w 163917"/>
                  <a:gd name="connsiteY14" fmla="*/ 102505 h 177610"/>
                  <a:gd name="connsiteX15" fmla="*/ 111209 w 163917"/>
                  <a:gd name="connsiteY15" fmla="*/ 102505 h 1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917" h="177610">
                    <a:moveTo>
                      <a:pt x="45591" y="120952"/>
                    </a:moveTo>
                    <a:lnTo>
                      <a:pt x="25297" y="177611"/>
                    </a:lnTo>
                    <a:lnTo>
                      <a:pt x="0" y="177611"/>
                    </a:lnTo>
                    <a:lnTo>
                      <a:pt x="66937" y="0"/>
                    </a:lnTo>
                    <a:lnTo>
                      <a:pt x="96190" y="0"/>
                    </a:lnTo>
                    <a:lnTo>
                      <a:pt x="163917" y="177611"/>
                    </a:lnTo>
                    <a:lnTo>
                      <a:pt x="138092" y="177611"/>
                    </a:lnTo>
                    <a:lnTo>
                      <a:pt x="116485" y="120952"/>
                    </a:lnTo>
                    <a:lnTo>
                      <a:pt x="45591" y="120952"/>
                    </a:lnTo>
                    <a:close/>
                    <a:moveTo>
                      <a:pt x="111209" y="102505"/>
                    </a:moveTo>
                    <a:lnTo>
                      <a:pt x="90915" y="49274"/>
                    </a:lnTo>
                    <a:cubicBezTo>
                      <a:pt x="86702" y="37939"/>
                      <a:pt x="83797" y="28719"/>
                      <a:pt x="81165" y="19754"/>
                    </a:cubicBezTo>
                    <a:lnTo>
                      <a:pt x="80637" y="19754"/>
                    </a:lnTo>
                    <a:cubicBezTo>
                      <a:pt x="77738" y="28980"/>
                      <a:pt x="75100" y="38462"/>
                      <a:pt x="71149" y="49007"/>
                    </a:cubicBezTo>
                    <a:lnTo>
                      <a:pt x="50861" y="102505"/>
                    </a:lnTo>
                    <a:lnTo>
                      <a:pt x="111209" y="102505"/>
                    </a:lnTo>
                    <a:close/>
                  </a:path>
                </a:pathLst>
              </a:custGeom>
              <a:solidFill>
                <a:schemeClr val="bg1"/>
              </a:solidFill>
              <a:ln w="5939" cap="flat">
                <a:noFill/>
                <a:prstDash val="solid"/>
                <a:miter/>
              </a:ln>
            </p:spPr>
            <p:txBody>
              <a:bodyPr rtlCol="0" anchor="ctr"/>
              <a:lstStyle/>
              <a:p>
                <a:endParaRPr lang="es-CR"/>
              </a:p>
            </p:txBody>
          </p:sp>
          <p:sp>
            <p:nvSpPr>
              <p:cNvPr id="17" name="Forma libre: forma 16">
                <a:extLst>
                  <a:ext uri="{FF2B5EF4-FFF2-40B4-BE49-F238E27FC236}">
                    <a16:creationId xmlns:a16="http://schemas.microsoft.com/office/drawing/2014/main" id="{1D668F61-887D-B268-B5F1-FC5CB960701A}"/>
                  </a:ext>
                </a:extLst>
              </p:cNvPr>
              <p:cNvSpPr/>
              <p:nvPr/>
            </p:nvSpPr>
            <p:spPr>
              <a:xfrm>
                <a:off x="10260783" y="203325"/>
                <a:ext cx="144674" cy="180777"/>
              </a:xfrm>
              <a:custGeom>
                <a:avLst/>
                <a:gdLst>
                  <a:gd name="connsiteX0" fmla="*/ 23978 w 144674"/>
                  <a:gd name="connsiteY0" fmla="*/ 0 h 180777"/>
                  <a:gd name="connsiteX1" fmla="*/ 23978 w 144674"/>
                  <a:gd name="connsiteY1" fmla="*/ 100670 h 180777"/>
                  <a:gd name="connsiteX2" fmla="*/ 71410 w 144674"/>
                  <a:gd name="connsiteY2" fmla="*/ 161541 h 180777"/>
                  <a:gd name="connsiteX3" fmla="*/ 120691 w 144674"/>
                  <a:gd name="connsiteY3" fmla="*/ 100670 h 180777"/>
                  <a:gd name="connsiteX4" fmla="*/ 120691 w 144674"/>
                  <a:gd name="connsiteY4" fmla="*/ 0 h 180777"/>
                  <a:gd name="connsiteX5" fmla="*/ 144674 w 144674"/>
                  <a:gd name="connsiteY5" fmla="*/ 0 h 180777"/>
                  <a:gd name="connsiteX6" fmla="*/ 144674 w 144674"/>
                  <a:gd name="connsiteY6" fmla="*/ 99612 h 180777"/>
                  <a:gd name="connsiteX7" fmla="*/ 70097 w 144674"/>
                  <a:gd name="connsiteY7" fmla="*/ 180777 h 180777"/>
                  <a:gd name="connsiteX8" fmla="*/ 0 w 144674"/>
                  <a:gd name="connsiteY8" fmla="*/ 100141 h 180777"/>
                  <a:gd name="connsiteX9" fmla="*/ 0 w 144674"/>
                  <a:gd name="connsiteY9" fmla="*/ 0 h 180777"/>
                  <a:gd name="connsiteX10" fmla="*/ 23978 w 144674"/>
                  <a:gd name="connsiteY10" fmla="*/ 0 h 1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74" h="180777">
                    <a:moveTo>
                      <a:pt x="23978" y="0"/>
                    </a:moveTo>
                    <a:lnTo>
                      <a:pt x="23978" y="100670"/>
                    </a:lnTo>
                    <a:cubicBezTo>
                      <a:pt x="23978" y="142833"/>
                      <a:pt x="43743" y="161541"/>
                      <a:pt x="71410" y="161541"/>
                    </a:cubicBezTo>
                    <a:cubicBezTo>
                      <a:pt x="101187" y="161541"/>
                      <a:pt x="120691" y="142304"/>
                      <a:pt x="120691" y="100670"/>
                    </a:cubicBezTo>
                    <a:lnTo>
                      <a:pt x="120691" y="0"/>
                    </a:lnTo>
                    <a:lnTo>
                      <a:pt x="144674" y="0"/>
                    </a:lnTo>
                    <a:lnTo>
                      <a:pt x="144674" y="99612"/>
                    </a:lnTo>
                    <a:cubicBezTo>
                      <a:pt x="144674" y="156800"/>
                      <a:pt x="112783" y="180777"/>
                      <a:pt x="70097" y="180777"/>
                    </a:cubicBezTo>
                    <a:cubicBezTo>
                      <a:pt x="30566" y="180777"/>
                      <a:pt x="0" y="158903"/>
                      <a:pt x="0" y="100141"/>
                    </a:cubicBezTo>
                    <a:lnTo>
                      <a:pt x="0" y="0"/>
                    </a:lnTo>
                    <a:lnTo>
                      <a:pt x="23978" y="0"/>
                    </a:lnTo>
                    <a:close/>
                  </a:path>
                </a:pathLst>
              </a:custGeom>
              <a:solidFill>
                <a:schemeClr val="bg1"/>
              </a:solidFill>
              <a:ln w="5939" cap="flat">
                <a:noFill/>
                <a:prstDash val="solid"/>
                <a:miter/>
              </a:ln>
            </p:spPr>
            <p:txBody>
              <a:bodyPr rtlCol="0" anchor="ctr"/>
              <a:lstStyle/>
              <a:p>
                <a:endParaRPr lang="es-CR"/>
              </a:p>
            </p:txBody>
          </p:sp>
        </p:grpSp>
        <p:sp>
          <p:nvSpPr>
            <p:cNvPr id="11" name="Forma libre: forma 10">
              <a:extLst>
                <a:ext uri="{FF2B5EF4-FFF2-40B4-BE49-F238E27FC236}">
                  <a16:creationId xmlns:a16="http://schemas.microsoft.com/office/drawing/2014/main" id="{89B968B5-2F7E-DF9A-590C-972E509E66DB}"/>
                </a:ext>
              </a:extLst>
            </p:cNvPr>
            <p:cNvSpPr/>
            <p:nvPr/>
          </p:nvSpPr>
          <p:spPr>
            <a:xfrm>
              <a:off x="10554896" y="210401"/>
              <a:ext cx="521771" cy="95696"/>
            </a:xfrm>
            <a:custGeom>
              <a:avLst/>
              <a:gdLst>
                <a:gd name="connsiteX0" fmla="*/ 80524 w 521771"/>
                <a:gd name="connsiteY0" fmla="*/ 49286 h 95696"/>
                <a:gd name="connsiteX1" fmla="*/ 39608 w 521771"/>
                <a:gd name="connsiteY1" fmla="*/ 95697 h 95696"/>
                <a:gd name="connsiteX2" fmla="*/ 0 w 521771"/>
                <a:gd name="connsiteY2" fmla="*/ 50861 h 95696"/>
                <a:gd name="connsiteX3" fmla="*/ 40785 w 521771"/>
                <a:gd name="connsiteY3" fmla="*/ 4586 h 95696"/>
                <a:gd name="connsiteX4" fmla="*/ 80524 w 521771"/>
                <a:gd name="connsiteY4" fmla="*/ 49286 h 95696"/>
                <a:gd name="connsiteX5" fmla="*/ 12025 w 521771"/>
                <a:gd name="connsiteY5" fmla="*/ 50599 h 95696"/>
                <a:gd name="connsiteX6" fmla="*/ 40262 w 521771"/>
                <a:gd name="connsiteY6" fmla="*/ 86411 h 95696"/>
                <a:gd name="connsiteX7" fmla="*/ 68499 w 521771"/>
                <a:gd name="connsiteY7" fmla="*/ 49809 h 95696"/>
                <a:gd name="connsiteX8" fmla="*/ 40399 w 521771"/>
                <a:gd name="connsiteY8" fmla="*/ 13860 h 95696"/>
                <a:gd name="connsiteX9" fmla="*/ 12025 w 521771"/>
                <a:gd name="connsiteY9" fmla="*/ 50599 h 95696"/>
                <a:gd name="connsiteX10" fmla="*/ 95543 w 521771"/>
                <a:gd name="connsiteY10" fmla="*/ 94253 h 95696"/>
                <a:gd name="connsiteX11" fmla="*/ 95543 w 521771"/>
                <a:gd name="connsiteY11" fmla="*/ 39745 h 95696"/>
                <a:gd name="connsiteX12" fmla="*/ 86780 w 521771"/>
                <a:gd name="connsiteY12" fmla="*/ 39745 h 95696"/>
                <a:gd name="connsiteX13" fmla="*/ 86780 w 521771"/>
                <a:gd name="connsiteY13" fmla="*/ 30982 h 95696"/>
                <a:gd name="connsiteX14" fmla="*/ 95543 w 521771"/>
                <a:gd name="connsiteY14" fmla="*/ 30982 h 95696"/>
                <a:gd name="connsiteX15" fmla="*/ 95543 w 521771"/>
                <a:gd name="connsiteY15" fmla="*/ 27453 h 95696"/>
                <a:gd name="connsiteX16" fmla="*/ 123126 w 521771"/>
                <a:gd name="connsiteY16" fmla="*/ 0 h 95696"/>
                <a:gd name="connsiteX17" fmla="*/ 139203 w 521771"/>
                <a:gd name="connsiteY17" fmla="*/ 4182 h 95696"/>
                <a:gd name="connsiteX18" fmla="*/ 135935 w 521771"/>
                <a:gd name="connsiteY18" fmla="*/ 12945 h 95696"/>
                <a:gd name="connsiteX19" fmla="*/ 122598 w 521771"/>
                <a:gd name="connsiteY19" fmla="*/ 9286 h 95696"/>
                <a:gd name="connsiteX20" fmla="*/ 106914 w 521771"/>
                <a:gd name="connsiteY20" fmla="*/ 27845 h 95696"/>
                <a:gd name="connsiteX21" fmla="*/ 106914 w 521771"/>
                <a:gd name="connsiteY21" fmla="*/ 30982 h 95696"/>
                <a:gd name="connsiteX22" fmla="*/ 143647 w 521771"/>
                <a:gd name="connsiteY22" fmla="*/ 30982 h 95696"/>
                <a:gd name="connsiteX23" fmla="*/ 143647 w 521771"/>
                <a:gd name="connsiteY23" fmla="*/ 94247 h 95696"/>
                <a:gd name="connsiteX24" fmla="*/ 132139 w 521771"/>
                <a:gd name="connsiteY24" fmla="*/ 94247 h 95696"/>
                <a:gd name="connsiteX25" fmla="*/ 132139 w 521771"/>
                <a:gd name="connsiteY25" fmla="*/ 39739 h 95696"/>
                <a:gd name="connsiteX26" fmla="*/ 106908 w 521771"/>
                <a:gd name="connsiteY26" fmla="*/ 39739 h 95696"/>
                <a:gd name="connsiteX27" fmla="*/ 106908 w 521771"/>
                <a:gd name="connsiteY27" fmla="*/ 94247 h 95696"/>
                <a:gd name="connsiteX28" fmla="*/ 95543 w 521771"/>
                <a:gd name="connsiteY28" fmla="*/ 94247 h 95696"/>
                <a:gd name="connsiteX29" fmla="*/ 205207 w 521771"/>
                <a:gd name="connsiteY29" fmla="*/ 92031 h 95696"/>
                <a:gd name="connsiteX30" fmla="*/ 187039 w 521771"/>
                <a:gd name="connsiteY30" fmla="*/ 95691 h 95696"/>
                <a:gd name="connsiteX31" fmla="*/ 155534 w 521771"/>
                <a:gd name="connsiteY31" fmla="*/ 63402 h 95696"/>
                <a:gd name="connsiteX32" fmla="*/ 189523 w 521771"/>
                <a:gd name="connsiteY32" fmla="*/ 29675 h 95696"/>
                <a:gd name="connsiteX33" fmla="*/ 205468 w 521771"/>
                <a:gd name="connsiteY33" fmla="*/ 33067 h 95696"/>
                <a:gd name="connsiteX34" fmla="*/ 202854 w 521771"/>
                <a:gd name="connsiteY34" fmla="*/ 41830 h 95696"/>
                <a:gd name="connsiteX35" fmla="*/ 189523 w 521771"/>
                <a:gd name="connsiteY35" fmla="*/ 38824 h 95696"/>
                <a:gd name="connsiteX36" fmla="*/ 167167 w 521771"/>
                <a:gd name="connsiteY36" fmla="*/ 62742 h 95696"/>
                <a:gd name="connsiteX37" fmla="*/ 189131 w 521771"/>
                <a:gd name="connsiteY37" fmla="*/ 86399 h 95696"/>
                <a:gd name="connsiteX38" fmla="*/ 203252 w 521771"/>
                <a:gd name="connsiteY38" fmla="*/ 83393 h 95696"/>
                <a:gd name="connsiteX39" fmla="*/ 205207 w 521771"/>
                <a:gd name="connsiteY39" fmla="*/ 92031 h 95696"/>
                <a:gd name="connsiteX40" fmla="*/ 228858 w 521771"/>
                <a:gd name="connsiteY40" fmla="*/ 13213 h 95696"/>
                <a:gd name="connsiteX41" fmla="*/ 221539 w 521771"/>
                <a:gd name="connsiteY41" fmla="*/ 20271 h 95696"/>
                <a:gd name="connsiteX42" fmla="*/ 214611 w 521771"/>
                <a:gd name="connsiteY42" fmla="*/ 13213 h 95696"/>
                <a:gd name="connsiteX43" fmla="*/ 221800 w 521771"/>
                <a:gd name="connsiteY43" fmla="*/ 6024 h 95696"/>
                <a:gd name="connsiteX44" fmla="*/ 228858 w 521771"/>
                <a:gd name="connsiteY44" fmla="*/ 13213 h 95696"/>
                <a:gd name="connsiteX45" fmla="*/ 216049 w 521771"/>
                <a:gd name="connsiteY45" fmla="*/ 94253 h 95696"/>
                <a:gd name="connsiteX46" fmla="*/ 216049 w 521771"/>
                <a:gd name="connsiteY46" fmla="*/ 30988 h 95696"/>
                <a:gd name="connsiteX47" fmla="*/ 227551 w 521771"/>
                <a:gd name="connsiteY47" fmla="*/ 30988 h 95696"/>
                <a:gd name="connsiteX48" fmla="*/ 227551 w 521771"/>
                <a:gd name="connsiteY48" fmla="*/ 94253 h 95696"/>
                <a:gd name="connsiteX49" fmla="*/ 216049 w 521771"/>
                <a:gd name="connsiteY49" fmla="*/ 94253 h 95696"/>
                <a:gd name="connsiteX50" fmla="*/ 244019 w 521771"/>
                <a:gd name="connsiteY50" fmla="*/ 48116 h 95696"/>
                <a:gd name="connsiteX51" fmla="*/ 243496 w 521771"/>
                <a:gd name="connsiteY51" fmla="*/ 30988 h 95696"/>
                <a:gd name="connsiteX52" fmla="*/ 253691 w 521771"/>
                <a:gd name="connsiteY52" fmla="*/ 30988 h 95696"/>
                <a:gd name="connsiteX53" fmla="*/ 254345 w 521771"/>
                <a:gd name="connsiteY53" fmla="*/ 41444 h 95696"/>
                <a:gd name="connsiteX54" fmla="*/ 254606 w 521771"/>
                <a:gd name="connsiteY54" fmla="*/ 41444 h 95696"/>
                <a:gd name="connsiteX55" fmla="*/ 275524 w 521771"/>
                <a:gd name="connsiteY55" fmla="*/ 29687 h 95696"/>
                <a:gd name="connsiteX56" fmla="*/ 297874 w 521771"/>
                <a:gd name="connsiteY56" fmla="*/ 56611 h 95696"/>
                <a:gd name="connsiteX57" fmla="*/ 297874 w 521771"/>
                <a:gd name="connsiteY57" fmla="*/ 94259 h 95696"/>
                <a:gd name="connsiteX58" fmla="*/ 286372 w 521771"/>
                <a:gd name="connsiteY58" fmla="*/ 94259 h 95696"/>
                <a:gd name="connsiteX59" fmla="*/ 286372 w 521771"/>
                <a:gd name="connsiteY59" fmla="*/ 57788 h 95696"/>
                <a:gd name="connsiteX60" fmla="*/ 271734 w 521771"/>
                <a:gd name="connsiteY60" fmla="*/ 39097 h 95696"/>
                <a:gd name="connsiteX61" fmla="*/ 256305 w 521771"/>
                <a:gd name="connsiteY61" fmla="*/ 50867 h 95696"/>
                <a:gd name="connsiteX62" fmla="*/ 255521 w 521771"/>
                <a:gd name="connsiteY62" fmla="*/ 56225 h 95696"/>
                <a:gd name="connsiteX63" fmla="*/ 255521 w 521771"/>
                <a:gd name="connsiteY63" fmla="*/ 94259 h 95696"/>
                <a:gd name="connsiteX64" fmla="*/ 244019 w 521771"/>
                <a:gd name="connsiteY64" fmla="*/ 94259 h 95696"/>
                <a:gd name="connsiteX65" fmla="*/ 244019 w 521771"/>
                <a:gd name="connsiteY65" fmla="*/ 48116 h 95696"/>
                <a:gd name="connsiteX66" fmla="*/ 358383 w 521771"/>
                <a:gd name="connsiteY66" fmla="*/ 79092 h 95696"/>
                <a:gd name="connsiteX67" fmla="*/ 359298 w 521771"/>
                <a:gd name="connsiteY67" fmla="*/ 94259 h 95696"/>
                <a:gd name="connsiteX68" fmla="*/ 348972 w 521771"/>
                <a:gd name="connsiteY68" fmla="*/ 94259 h 95696"/>
                <a:gd name="connsiteX69" fmla="*/ 348057 w 521771"/>
                <a:gd name="connsiteY69" fmla="*/ 86286 h 95696"/>
                <a:gd name="connsiteX70" fmla="*/ 347665 w 521771"/>
                <a:gd name="connsiteY70" fmla="*/ 86286 h 95696"/>
                <a:gd name="connsiteX71" fmla="*/ 328321 w 521771"/>
                <a:gd name="connsiteY71" fmla="*/ 95697 h 95696"/>
                <a:gd name="connsiteX72" fmla="*/ 308978 w 521771"/>
                <a:gd name="connsiteY72" fmla="*/ 77524 h 95696"/>
                <a:gd name="connsiteX73" fmla="*/ 347018 w 521771"/>
                <a:gd name="connsiteY73" fmla="*/ 53991 h 95696"/>
                <a:gd name="connsiteX74" fmla="*/ 347018 w 521771"/>
                <a:gd name="connsiteY74" fmla="*/ 52684 h 95696"/>
                <a:gd name="connsiteX75" fmla="*/ 332641 w 521771"/>
                <a:gd name="connsiteY75" fmla="*/ 38177 h 95696"/>
                <a:gd name="connsiteX76" fmla="*/ 316041 w 521771"/>
                <a:gd name="connsiteY76" fmla="*/ 42882 h 95696"/>
                <a:gd name="connsiteX77" fmla="*/ 313427 w 521771"/>
                <a:gd name="connsiteY77" fmla="*/ 35170 h 95696"/>
                <a:gd name="connsiteX78" fmla="*/ 334346 w 521771"/>
                <a:gd name="connsiteY78" fmla="*/ 29681 h 95696"/>
                <a:gd name="connsiteX79" fmla="*/ 358395 w 521771"/>
                <a:gd name="connsiteY79" fmla="*/ 55429 h 95696"/>
                <a:gd name="connsiteX80" fmla="*/ 358395 w 521771"/>
                <a:gd name="connsiteY80" fmla="*/ 79092 h 95696"/>
                <a:gd name="connsiteX81" fmla="*/ 347273 w 521771"/>
                <a:gd name="connsiteY81" fmla="*/ 61970 h 95696"/>
                <a:gd name="connsiteX82" fmla="*/ 320473 w 521771"/>
                <a:gd name="connsiteY82" fmla="*/ 76217 h 95696"/>
                <a:gd name="connsiteX83" fmla="*/ 331191 w 521771"/>
                <a:gd name="connsiteY83" fmla="*/ 87195 h 95696"/>
                <a:gd name="connsiteX84" fmla="*/ 346750 w 521771"/>
                <a:gd name="connsiteY84" fmla="*/ 76609 h 95696"/>
                <a:gd name="connsiteX85" fmla="*/ 347273 w 521771"/>
                <a:gd name="connsiteY85" fmla="*/ 72955 h 95696"/>
                <a:gd name="connsiteX86" fmla="*/ 347273 w 521771"/>
                <a:gd name="connsiteY86" fmla="*/ 61970 h 95696"/>
                <a:gd name="connsiteX87" fmla="*/ 453931 w 521771"/>
                <a:gd name="connsiteY87" fmla="*/ 1444 h 95696"/>
                <a:gd name="connsiteX88" fmla="*/ 453931 w 521771"/>
                <a:gd name="connsiteY88" fmla="*/ 77916 h 95696"/>
                <a:gd name="connsiteX89" fmla="*/ 454454 w 521771"/>
                <a:gd name="connsiteY89" fmla="*/ 94253 h 95696"/>
                <a:gd name="connsiteX90" fmla="*/ 444259 w 521771"/>
                <a:gd name="connsiteY90" fmla="*/ 94253 h 95696"/>
                <a:gd name="connsiteX91" fmla="*/ 443737 w 521771"/>
                <a:gd name="connsiteY91" fmla="*/ 83268 h 95696"/>
                <a:gd name="connsiteX92" fmla="*/ 443345 w 521771"/>
                <a:gd name="connsiteY92" fmla="*/ 83268 h 95696"/>
                <a:gd name="connsiteX93" fmla="*/ 422040 w 521771"/>
                <a:gd name="connsiteY93" fmla="*/ 95691 h 95696"/>
                <a:gd name="connsiteX94" fmla="*/ 394848 w 521771"/>
                <a:gd name="connsiteY94" fmla="*/ 63533 h 95696"/>
                <a:gd name="connsiteX95" fmla="*/ 423211 w 521771"/>
                <a:gd name="connsiteY95" fmla="*/ 29681 h 95696"/>
                <a:gd name="connsiteX96" fmla="*/ 442293 w 521771"/>
                <a:gd name="connsiteY96" fmla="*/ 39216 h 95696"/>
                <a:gd name="connsiteX97" fmla="*/ 442554 w 521771"/>
                <a:gd name="connsiteY97" fmla="*/ 39216 h 95696"/>
                <a:gd name="connsiteX98" fmla="*/ 442554 w 521771"/>
                <a:gd name="connsiteY98" fmla="*/ 1444 h 95696"/>
                <a:gd name="connsiteX99" fmla="*/ 453931 w 521771"/>
                <a:gd name="connsiteY99" fmla="*/ 1444 h 95696"/>
                <a:gd name="connsiteX100" fmla="*/ 442554 w 521771"/>
                <a:gd name="connsiteY100" fmla="*/ 56742 h 95696"/>
                <a:gd name="connsiteX101" fmla="*/ 442032 w 521771"/>
                <a:gd name="connsiteY101" fmla="*/ 51906 h 95696"/>
                <a:gd name="connsiteX102" fmla="*/ 425433 w 521771"/>
                <a:gd name="connsiteY102" fmla="*/ 38699 h 95696"/>
                <a:gd name="connsiteX103" fmla="*/ 406481 w 521771"/>
                <a:gd name="connsiteY103" fmla="*/ 63016 h 95696"/>
                <a:gd name="connsiteX104" fmla="*/ 425171 w 521771"/>
                <a:gd name="connsiteY104" fmla="*/ 86411 h 95696"/>
                <a:gd name="connsiteX105" fmla="*/ 442032 w 521771"/>
                <a:gd name="connsiteY105" fmla="*/ 72682 h 95696"/>
                <a:gd name="connsiteX106" fmla="*/ 442554 w 521771"/>
                <a:gd name="connsiteY106" fmla="*/ 67715 h 95696"/>
                <a:gd name="connsiteX107" fmla="*/ 442554 w 521771"/>
                <a:gd name="connsiteY107" fmla="*/ 56742 h 95696"/>
                <a:gd name="connsiteX108" fmla="*/ 476929 w 521771"/>
                <a:gd name="connsiteY108" fmla="*/ 64715 h 95696"/>
                <a:gd name="connsiteX109" fmla="*/ 498625 w 521771"/>
                <a:gd name="connsiteY109" fmla="*/ 86673 h 95696"/>
                <a:gd name="connsiteX110" fmla="*/ 516145 w 521771"/>
                <a:gd name="connsiteY110" fmla="*/ 83405 h 95696"/>
                <a:gd name="connsiteX111" fmla="*/ 518236 w 521771"/>
                <a:gd name="connsiteY111" fmla="*/ 91639 h 95696"/>
                <a:gd name="connsiteX112" fmla="*/ 497063 w 521771"/>
                <a:gd name="connsiteY112" fmla="*/ 95697 h 95696"/>
                <a:gd name="connsiteX113" fmla="*/ 465950 w 521771"/>
                <a:gd name="connsiteY113" fmla="*/ 63669 h 95696"/>
                <a:gd name="connsiteX114" fmla="*/ 495625 w 521771"/>
                <a:gd name="connsiteY114" fmla="*/ 29681 h 95696"/>
                <a:gd name="connsiteX115" fmla="*/ 521771 w 521771"/>
                <a:gd name="connsiteY115" fmla="*/ 59350 h 95696"/>
                <a:gd name="connsiteX116" fmla="*/ 521379 w 521771"/>
                <a:gd name="connsiteY116" fmla="*/ 64709 h 95696"/>
                <a:gd name="connsiteX117" fmla="*/ 476929 w 521771"/>
                <a:gd name="connsiteY117" fmla="*/ 64709 h 95696"/>
                <a:gd name="connsiteX118" fmla="*/ 510650 w 521771"/>
                <a:gd name="connsiteY118" fmla="*/ 56481 h 95696"/>
                <a:gd name="connsiteX119" fmla="*/ 494704 w 521771"/>
                <a:gd name="connsiteY119" fmla="*/ 37915 h 95696"/>
                <a:gd name="connsiteX120" fmla="*/ 477054 w 521771"/>
                <a:gd name="connsiteY120" fmla="*/ 56481 h 95696"/>
                <a:gd name="connsiteX121" fmla="*/ 510650 w 521771"/>
                <a:gd name="connsiteY121" fmla="*/ 56481 h 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21771" h="95696">
                  <a:moveTo>
                    <a:pt x="80524" y="49286"/>
                  </a:moveTo>
                  <a:cubicBezTo>
                    <a:pt x="80524" y="79484"/>
                    <a:pt x="62089" y="95697"/>
                    <a:pt x="39608" y="95697"/>
                  </a:cubicBezTo>
                  <a:cubicBezTo>
                    <a:pt x="16207" y="95697"/>
                    <a:pt x="0" y="77524"/>
                    <a:pt x="0" y="50861"/>
                  </a:cubicBezTo>
                  <a:cubicBezTo>
                    <a:pt x="0" y="22885"/>
                    <a:pt x="17258" y="4586"/>
                    <a:pt x="40785" y="4586"/>
                  </a:cubicBezTo>
                  <a:cubicBezTo>
                    <a:pt x="64970" y="4586"/>
                    <a:pt x="80524" y="23015"/>
                    <a:pt x="80524" y="49286"/>
                  </a:cubicBezTo>
                  <a:close/>
                  <a:moveTo>
                    <a:pt x="12025" y="50599"/>
                  </a:moveTo>
                  <a:cubicBezTo>
                    <a:pt x="12025" y="69557"/>
                    <a:pt x="22219" y="86411"/>
                    <a:pt x="40262" y="86411"/>
                  </a:cubicBezTo>
                  <a:cubicBezTo>
                    <a:pt x="58299" y="86411"/>
                    <a:pt x="68499" y="69812"/>
                    <a:pt x="68499" y="49809"/>
                  </a:cubicBezTo>
                  <a:cubicBezTo>
                    <a:pt x="68499" y="32164"/>
                    <a:pt x="59350" y="13860"/>
                    <a:pt x="40399" y="13860"/>
                  </a:cubicBezTo>
                  <a:cubicBezTo>
                    <a:pt x="21447" y="13860"/>
                    <a:pt x="12025" y="31380"/>
                    <a:pt x="12025" y="50599"/>
                  </a:cubicBezTo>
                  <a:close/>
                  <a:moveTo>
                    <a:pt x="95543" y="94253"/>
                  </a:moveTo>
                  <a:lnTo>
                    <a:pt x="95543" y="39745"/>
                  </a:lnTo>
                  <a:lnTo>
                    <a:pt x="86780" y="39745"/>
                  </a:lnTo>
                  <a:lnTo>
                    <a:pt x="86780" y="30982"/>
                  </a:lnTo>
                  <a:lnTo>
                    <a:pt x="95543" y="30982"/>
                  </a:lnTo>
                  <a:lnTo>
                    <a:pt x="95543" y="27453"/>
                  </a:lnTo>
                  <a:cubicBezTo>
                    <a:pt x="95543" y="10848"/>
                    <a:pt x="105345" y="0"/>
                    <a:pt x="123126" y="0"/>
                  </a:cubicBezTo>
                  <a:cubicBezTo>
                    <a:pt x="129008" y="0"/>
                    <a:pt x="135935" y="1836"/>
                    <a:pt x="139203" y="4182"/>
                  </a:cubicBezTo>
                  <a:lnTo>
                    <a:pt x="135935" y="12945"/>
                  </a:lnTo>
                  <a:cubicBezTo>
                    <a:pt x="133060" y="10985"/>
                    <a:pt x="128224" y="9286"/>
                    <a:pt x="122598" y="9286"/>
                  </a:cubicBezTo>
                  <a:cubicBezTo>
                    <a:pt x="110443" y="9286"/>
                    <a:pt x="106914" y="17781"/>
                    <a:pt x="106914" y="27845"/>
                  </a:cubicBezTo>
                  <a:lnTo>
                    <a:pt x="106914" y="30982"/>
                  </a:lnTo>
                  <a:lnTo>
                    <a:pt x="143647" y="30982"/>
                  </a:lnTo>
                  <a:lnTo>
                    <a:pt x="143647" y="94247"/>
                  </a:lnTo>
                  <a:lnTo>
                    <a:pt x="132139" y="94247"/>
                  </a:lnTo>
                  <a:lnTo>
                    <a:pt x="132139" y="39739"/>
                  </a:lnTo>
                  <a:lnTo>
                    <a:pt x="106908" y="39739"/>
                  </a:lnTo>
                  <a:lnTo>
                    <a:pt x="106908" y="94247"/>
                  </a:lnTo>
                  <a:lnTo>
                    <a:pt x="95543" y="94247"/>
                  </a:lnTo>
                  <a:close/>
                  <a:moveTo>
                    <a:pt x="205207" y="92031"/>
                  </a:moveTo>
                  <a:cubicBezTo>
                    <a:pt x="202201" y="93469"/>
                    <a:pt x="195535" y="95691"/>
                    <a:pt x="187039" y="95691"/>
                  </a:cubicBezTo>
                  <a:cubicBezTo>
                    <a:pt x="167957" y="95691"/>
                    <a:pt x="155534" y="82746"/>
                    <a:pt x="155534" y="63402"/>
                  </a:cubicBezTo>
                  <a:cubicBezTo>
                    <a:pt x="155534" y="43927"/>
                    <a:pt x="168866" y="29675"/>
                    <a:pt x="189523" y="29675"/>
                  </a:cubicBezTo>
                  <a:cubicBezTo>
                    <a:pt x="196319" y="29675"/>
                    <a:pt x="202331" y="31374"/>
                    <a:pt x="205468" y="33067"/>
                  </a:cubicBezTo>
                  <a:lnTo>
                    <a:pt x="202854" y="41830"/>
                  </a:lnTo>
                  <a:cubicBezTo>
                    <a:pt x="200110" y="40393"/>
                    <a:pt x="195796" y="38824"/>
                    <a:pt x="189523" y="38824"/>
                  </a:cubicBezTo>
                  <a:cubicBezTo>
                    <a:pt x="175015" y="38824"/>
                    <a:pt x="167167" y="49672"/>
                    <a:pt x="167167" y="62742"/>
                  </a:cubicBezTo>
                  <a:cubicBezTo>
                    <a:pt x="167167" y="77387"/>
                    <a:pt x="176577" y="86399"/>
                    <a:pt x="189131" y="86399"/>
                  </a:cubicBezTo>
                  <a:cubicBezTo>
                    <a:pt x="195666" y="86399"/>
                    <a:pt x="199979" y="84831"/>
                    <a:pt x="203252" y="83393"/>
                  </a:cubicBezTo>
                  <a:lnTo>
                    <a:pt x="205207" y="92031"/>
                  </a:lnTo>
                  <a:close/>
                  <a:moveTo>
                    <a:pt x="228858" y="13213"/>
                  </a:moveTo>
                  <a:cubicBezTo>
                    <a:pt x="228858" y="17134"/>
                    <a:pt x="226113" y="20271"/>
                    <a:pt x="221539" y="20271"/>
                  </a:cubicBezTo>
                  <a:cubicBezTo>
                    <a:pt x="217356" y="20271"/>
                    <a:pt x="214611" y="17140"/>
                    <a:pt x="214611" y="13213"/>
                  </a:cubicBezTo>
                  <a:cubicBezTo>
                    <a:pt x="214611" y="9292"/>
                    <a:pt x="217487" y="6024"/>
                    <a:pt x="221800" y="6024"/>
                  </a:cubicBezTo>
                  <a:cubicBezTo>
                    <a:pt x="225982" y="6024"/>
                    <a:pt x="228858" y="9155"/>
                    <a:pt x="228858" y="13213"/>
                  </a:cubicBezTo>
                  <a:close/>
                  <a:moveTo>
                    <a:pt x="216049" y="94253"/>
                  </a:moveTo>
                  <a:lnTo>
                    <a:pt x="216049" y="30988"/>
                  </a:lnTo>
                  <a:lnTo>
                    <a:pt x="227551" y="30988"/>
                  </a:lnTo>
                  <a:lnTo>
                    <a:pt x="227551" y="94253"/>
                  </a:lnTo>
                  <a:lnTo>
                    <a:pt x="216049" y="94253"/>
                  </a:lnTo>
                  <a:close/>
                  <a:moveTo>
                    <a:pt x="244019" y="48116"/>
                  </a:moveTo>
                  <a:cubicBezTo>
                    <a:pt x="244019" y="41444"/>
                    <a:pt x="243883" y="36216"/>
                    <a:pt x="243496" y="30988"/>
                  </a:cubicBezTo>
                  <a:lnTo>
                    <a:pt x="253691" y="30988"/>
                  </a:lnTo>
                  <a:lnTo>
                    <a:pt x="254345" y="41444"/>
                  </a:lnTo>
                  <a:lnTo>
                    <a:pt x="254606" y="41444"/>
                  </a:lnTo>
                  <a:cubicBezTo>
                    <a:pt x="257743" y="35569"/>
                    <a:pt x="265062" y="29687"/>
                    <a:pt x="275524" y="29687"/>
                  </a:cubicBezTo>
                  <a:cubicBezTo>
                    <a:pt x="284281" y="29687"/>
                    <a:pt x="297874" y="34915"/>
                    <a:pt x="297874" y="56611"/>
                  </a:cubicBezTo>
                  <a:lnTo>
                    <a:pt x="297874" y="94259"/>
                  </a:lnTo>
                  <a:lnTo>
                    <a:pt x="286372" y="94259"/>
                  </a:lnTo>
                  <a:lnTo>
                    <a:pt x="286372" y="57788"/>
                  </a:lnTo>
                  <a:cubicBezTo>
                    <a:pt x="286372" y="47587"/>
                    <a:pt x="282582" y="39097"/>
                    <a:pt x="271734" y="39097"/>
                  </a:cubicBezTo>
                  <a:cubicBezTo>
                    <a:pt x="264284" y="39097"/>
                    <a:pt x="258396" y="44456"/>
                    <a:pt x="256305" y="50867"/>
                  </a:cubicBezTo>
                  <a:cubicBezTo>
                    <a:pt x="255782" y="52304"/>
                    <a:pt x="255521" y="54265"/>
                    <a:pt x="255521" y="56225"/>
                  </a:cubicBezTo>
                  <a:lnTo>
                    <a:pt x="255521" y="94259"/>
                  </a:lnTo>
                  <a:lnTo>
                    <a:pt x="244019" y="94259"/>
                  </a:lnTo>
                  <a:lnTo>
                    <a:pt x="244019" y="48116"/>
                  </a:lnTo>
                  <a:close/>
                  <a:moveTo>
                    <a:pt x="358383" y="79092"/>
                  </a:moveTo>
                  <a:cubicBezTo>
                    <a:pt x="358383" y="84587"/>
                    <a:pt x="358644" y="89946"/>
                    <a:pt x="359298" y="94259"/>
                  </a:cubicBezTo>
                  <a:lnTo>
                    <a:pt x="348972" y="94259"/>
                  </a:lnTo>
                  <a:lnTo>
                    <a:pt x="348057" y="86286"/>
                  </a:lnTo>
                  <a:lnTo>
                    <a:pt x="347665" y="86286"/>
                  </a:lnTo>
                  <a:cubicBezTo>
                    <a:pt x="344136" y="91253"/>
                    <a:pt x="337340" y="95697"/>
                    <a:pt x="328321" y="95697"/>
                  </a:cubicBezTo>
                  <a:cubicBezTo>
                    <a:pt x="315513" y="95697"/>
                    <a:pt x="308978" y="86673"/>
                    <a:pt x="308978" y="77524"/>
                  </a:cubicBezTo>
                  <a:cubicBezTo>
                    <a:pt x="308978" y="62232"/>
                    <a:pt x="322571" y="53867"/>
                    <a:pt x="347018" y="53991"/>
                  </a:cubicBezTo>
                  <a:lnTo>
                    <a:pt x="347018" y="52684"/>
                  </a:lnTo>
                  <a:cubicBezTo>
                    <a:pt x="347018" y="47587"/>
                    <a:pt x="345580" y="38046"/>
                    <a:pt x="332641" y="38177"/>
                  </a:cubicBezTo>
                  <a:cubicBezTo>
                    <a:pt x="326628" y="38177"/>
                    <a:pt x="320485" y="39876"/>
                    <a:pt x="316041" y="42882"/>
                  </a:cubicBezTo>
                  <a:lnTo>
                    <a:pt x="313427" y="35170"/>
                  </a:lnTo>
                  <a:cubicBezTo>
                    <a:pt x="318656" y="31903"/>
                    <a:pt x="326367" y="29681"/>
                    <a:pt x="334346" y="29681"/>
                  </a:cubicBezTo>
                  <a:cubicBezTo>
                    <a:pt x="353689" y="29681"/>
                    <a:pt x="358395" y="42882"/>
                    <a:pt x="358395" y="55429"/>
                  </a:cubicBezTo>
                  <a:lnTo>
                    <a:pt x="358395" y="79092"/>
                  </a:lnTo>
                  <a:close/>
                  <a:moveTo>
                    <a:pt x="347273" y="61970"/>
                  </a:moveTo>
                  <a:cubicBezTo>
                    <a:pt x="334726" y="61709"/>
                    <a:pt x="320473" y="63931"/>
                    <a:pt x="320473" y="76217"/>
                  </a:cubicBezTo>
                  <a:cubicBezTo>
                    <a:pt x="320473" y="83797"/>
                    <a:pt x="325446" y="87195"/>
                    <a:pt x="331191" y="87195"/>
                  </a:cubicBezTo>
                  <a:cubicBezTo>
                    <a:pt x="339556" y="87195"/>
                    <a:pt x="344921" y="81967"/>
                    <a:pt x="346750" y="76609"/>
                  </a:cubicBezTo>
                  <a:cubicBezTo>
                    <a:pt x="347142" y="75302"/>
                    <a:pt x="347273" y="73995"/>
                    <a:pt x="347273" y="72955"/>
                  </a:cubicBezTo>
                  <a:lnTo>
                    <a:pt x="347273" y="61970"/>
                  </a:lnTo>
                  <a:close/>
                  <a:moveTo>
                    <a:pt x="453931" y="1444"/>
                  </a:moveTo>
                  <a:lnTo>
                    <a:pt x="453931" y="77916"/>
                  </a:lnTo>
                  <a:cubicBezTo>
                    <a:pt x="453931" y="83536"/>
                    <a:pt x="454193" y="89940"/>
                    <a:pt x="454454" y="94253"/>
                  </a:cubicBezTo>
                  <a:lnTo>
                    <a:pt x="444259" y="94253"/>
                  </a:lnTo>
                  <a:lnTo>
                    <a:pt x="443737" y="83268"/>
                  </a:lnTo>
                  <a:lnTo>
                    <a:pt x="443345" y="83268"/>
                  </a:lnTo>
                  <a:cubicBezTo>
                    <a:pt x="439946" y="90326"/>
                    <a:pt x="432360" y="95691"/>
                    <a:pt x="422040" y="95691"/>
                  </a:cubicBezTo>
                  <a:cubicBezTo>
                    <a:pt x="406742" y="95691"/>
                    <a:pt x="394848" y="82746"/>
                    <a:pt x="394848" y="63533"/>
                  </a:cubicBezTo>
                  <a:cubicBezTo>
                    <a:pt x="394718" y="42490"/>
                    <a:pt x="407919" y="29681"/>
                    <a:pt x="423211" y="29681"/>
                  </a:cubicBezTo>
                  <a:cubicBezTo>
                    <a:pt x="433013" y="29681"/>
                    <a:pt x="439423" y="34256"/>
                    <a:pt x="442293" y="39216"/>
                  </a:cubicBezTo>
                  <a:lnTo>
                    <a:pt x="442554" y="39216"/>
                  </a:lnTo>
                  <a:lnTo>
                    <a:pt x="442554" y="1444"/>
                  </a:lnTo>
                  <a:lnTo>
                    <a:pt x="453931" y="1444"/>
                  </a:lnTo>
                  <a:close/>
                  <a:moveTo>
                    <a:pt x="442554" y="56742"/>
                  </a:moveTo>
                  <a:cubicBezTo>
                    <a:pt x="442554" y="55304"/>
                    <a:pt x="442424" y="53344"/>
                    <a:pt x="442032" y="51906"/>
                  </a:cubicBezTo>
                  <a:cubicBezTo>
                    <a:pt x="440332" y="44718"/>
                    <a:pt x="434059" y="38699"/>
                    <a:pt x="425433" y="38699"/>
                  </a:cubicBezTo>
                  <a:cubicBezTo>
                    <a:pt x="413539" y="38699"/>
                    <a:pt x="406481" y="49161"/>
                    <a:pt x="406481" y="63016"/>
                  </a:cubicBezTo>
                  <a:cubicBezTo>
                    <a:pt x="406481" y="75824"/>
                    <a:pt x="412885" y="86411"/>
                    <a:pt x="425171" y="86411"/>
                  </a:cubicBezTo>
                  <a:cubicBezTo>
                    <a:pt x="432882" y="86411"/>
                    <a:pt x="439940" y="81183"/>
                    <a:pt x="442032" y="72682"/>
                  </a:cubicBezTo>
                  <a:cubicBezTo>
                    <a:pt x="442424" y="71113"/>
                    <a:pt x="442554" y="69551"/>
                    <a:pt x="442554" y="67715"/>
                  </a:cubicBezTo>
                  <a:lnTo>
                    <a:pt x="442554" y="56742"/>
                  </a:lnTo>
                  <a:close/>
                  <a:moveTo>
                    <a:pt x="476929" y="64715"/>
                  </a:moveTo>
                  <a:cubicBezTo>
                    <a:pt x="477190" y="80268"/>
                    <a:pt x="486993" y="86673"/>
                    <a:pt x="498625" y="86673"/>
                  </a:cubicBezTo>
                  <a:cubicBezTo>
                    <a:pt x="506859" y="86673"/>
                    <a:pt x="511963" y="85235"/>
                    <a:pt x="516145" y="83405"/>
                  </a:cubicBezTo>
                  <a:lnTo>
                    <a:pt x="518236" y="91639"/>
                  </a:lnTo>
                  <a:cubicBezTo>
                    <a:pt x="514184" y="93475"/>
                    <a:pt x="507121" y="95697"/>
                    <a:pt x="497063" y="95697"/>
                  </a:cubicBezTo>
                  <a:cubicBezTo>
                    <a:pt x="477582" y="95697"/>
                    <a:pt x="465950" y="82752"/>
                    <a:pt x="465950" y="63669"/>
                  </a:cubicBezTo>
                  <a:cubicBezTo>
                    <a:pt x="465950" y="44581"/>
                    <a:pt x="477190" y="29681"/>
                    <a:pt x="495625" y="29681"/>
                  </a:cubicBezTo>
                  <a:cubicBezTo>
                    <a:pt x="516407" y="29681"/>
                    <a:pt x="521771" y="47718"/>
                    <a:pt x="521771" y="59350"/>
                  </a:cubicBezTo>
                  <a:cubicBezTo>
                    <a:pt x="521771" y="61703"/>
                    <a:pt x="521640" y="63408"/>
                    <a:pt x="521379" y="64709"/>
                  </a:cubicBezTo>
                  <a:lnTo>
                    <a:pt x="476929" y="64709"/>
                  </a:lnTo>
                  <a:close/>
                  <a:moveTo>
                    <a:pt x="510650" y="56481"/>
                  </a:moveTo>
                  <a:cubicBezTo>
                    <a:pt x="510780" y="49286"/>
                    <a:pt x="507644" y="37915"/>
                    <a:pt x="494704" y="37915"/>
                  </a:cubicBezTo>
                  <a:cubicBezTo>
                    <a:pt x="482941" y="37915"/>
                    <a:pt x="477974" y="48502"/>
                    <a:pt x="477054" y="56481"/>
                  </a:cubicBezTo>
                  <a:lnTo>
                    <a:pt x="510650" y="56481"/>
                  </a:lnTo>
                  <a:close/>
                </a:path>
              </a:pathLst>
            </a:custGeom>
            <a:solidFill>
              <a:schemeClr val="bg1"/>
            </a:solidFill>
            <a:ln w="5939" cap="flat">
              <a:noFill/>
              <a:prstDash val="solid"/>
              <a:miter/>
            </a:ln>
          </p:spPr>
          <p:txBody>
            <a:bodyPr rtlCol="0" anchor="ctr"/>
            <a:lstStyle/>
            <a:p>
              <a:endParaRPr lang="es-CR"/>
            </a:p>
          </p:txBody>
        </p:sp>
        <p:sp>
          <p:nvSpPr>
            <p:cNvPr id="12" name="Forma libre: forma 11">
              <a:extLst>
                <a:ext uri="{FF2B5EF4-FFF2-40B4-BE49-F238E27FC236}">
                  <a16:creationId xmlns:a16="http://schemas.microsoft.com/office/drawing/2014/main" id="{582617C0-234F-371C-6FAB-C9167403915B}"/>
                </a:ext>
              </a:extLst>
            </p:cNvPr>
            <p:cNvSpPr/>
            <p:nvPr/>
          </p:nvSpPr>
          <p:spPr>
            <a:xfrm>
              <a:off x="10558817" y="353138"/>
              <a:ext cx="1442561" cy="95685"/>
            </a:xfrm>
            <a:custGeom>
              <a:avLst/>
              <a:gdLst>
                <a:gd name="connsiteX0" fmla="*/ 0 w 1442561"/>
                <a:gd name="connsiteY0" fmla="*/ 7313 h 95685"/>
                <a:gd name="connsiteX1" fmla="*/ 26930 w 1442561"/>
                <a:gd name="connsiteY1" fmla="*/ 5484 h 95685"/>
                <a:gd name="connsiteX2" fmla="*/ 53861 w 1442561"/>
                <a:gd name="connsiteY2" fmla="*/ 12541 h 95685"/>
                <a:gd name="connsiteX3" fmla="*/ 63271 w 1442561"/>
                <a:gd name="connsiteY3" fmla="*/ 32937 h 95685"/>
                <a:gd name="connsiteX4" fmla="*/ 55168 w 1442561"/>
                <a:gd name="connsiteY4" fmla="*/ 53849 h 95685"/>
                <a:gd name="connsiteX5" fmla="*/ 26538 w 1442561"/>
                <a:gd name="connsiteY5" fmla="*/ 63129 h 95685"/>
                <a:gd name="connsiteX6" fmla="*/ 19742 w 1442561"/>
                <a:gd name="connsiteY6" fmla="*/ 62606 h 95685"/>
                <a:gd name="connsiteX7" fmla="*/ 19742 w 1442561"/>
                <a:gd name="connsiteY7" fmla="*/ 94241 h 95685"/>
                <a:gd name="connsiteX8" fmla="*/ 0 w 1442561"/>
                <a:gd name="connsiteY8" fmla="*/ 94241 h 95685"/>
                <a:gd name="connsiteX9" fmla="*/ 0 w 1442561"/>
                <a:gd name="connsiteY9" fmla="*/ 7313 h 95685"/>
                <a:gd name="connsiteX10" fmla="*/ 19742 w 1442561"/>
                <a:gd name="connsiteY10" fmla="*/ 47314 h 95685"/>
                <a:gd name="connsiteX11" fmla="*/ 26408 w 1442561"/>
                <a:gd name="connsiteY11" fmla="*/ 47837 h 95685"/>
                <a:gd name="connsiteX12" fmla="*/ 43530 w 1442561"/>
                <a:gd name="connsiteY12" fmla="*/ 33590 h 95685"/>
                <a:gd name="connsiteX13" fmla="*/ 27845 w 1442561"/>
                <a:gd name="connsiteY13" fmla="*/ 20651 h 95685"/>
                <a:gd name="connsiteX14" fmla="*/ 19742 w 1442561"/>
                <a:gd name="connsiteY14" fmla="*/ 21298 h 95685"/>
                <a:gd name="connsiteX15" fmla="*/ 19742 w 1442561"/>
                <a:gd name="connsiteY15" fmla="*/ 47314 h 95685"/>
                <a:gd name="connsiteX16" fmla="*/ 72670 w 1442561"/>
                <a:gd name="connsiteY16" fmla="*/ 1438 h 95685"/>
                <a:gd name="connsiteX17" fmla="*/ 92542 w 1442561"/>
                <a:gd name="connsiteY17" fmla="*/ 1438 h 95685"/>
                <a:gd name="connsiteX18" fmla="*/ 92542 w 1442561"/>
                <a:gd name="connsiteY18" fmla="*/ 94247 h 95685"/>
                <a:gd name="connsiteX19" fmla="*/ 72670 w 1442561"/>
                <a:gd name="connsiteY19" fmla="*/ 94247 h 95685"/>
                <a:gd name="connsiteX20" fmla="*/ 72670 w 1442561"/>
                <a:gd name="connsiteY20" fmla="*/ 1438 h 95685"/>
                <a:gd name="connsiteX21" fmla="*/ 159200 w 1442561"/>
                <a:gd name="connsiteY21" fmla="*/ 78819 h 95685"/>
                <a:gd name="connsiteX22" fmla="*/ 160246 w 1442561"/>
                <a:gd name="connsiteY22" fmla="*/ 94247 h 95685"/>
                <a:gd name="connsiteX23" fmla="*/ 142340 w 1442561"/>
                <a:gd name="connsiteY23" fmla="*/ 94247 h 95685"/>
                <a:gd name="connsiteX24" fmla="*/ 141163 w 1442561"/>
                <a:gd name="connsiteY24" fmla="*/ 87843 h 95685"/>
                <a:gd name="connsiteX25" fmla="*/ 140771 w 1442561"/>
                <a:gd name="connsiteY25" fmla="*/ 87843 h 95685"/>
                <a:gd name="connsiteX26" fmla="*/ 122467 w 1442561"/>
                <a:gd name="connsiteY26" fmla="*/ 95685 h 95685"/>
                <a:gd name="connsiteX27" fmla="*/ 101810 w 1442561"/>
                <a:gd name="connsiteY27" fmla="*/ 76074 h 95685"/>
                <a:gd name="connsiteX28" fmla="*/ 139328 w 1442561"/>
                <a:gd name="connsiteY28" fmla="*/ 51633 h 95685"/>
                <a:gd name="connsiteX29" fmla="*/ 139328 w 1442561"/>
                <a:gd name="connsiteY29" fmla="*/ 50843 h 95685"/>
                <a:gd name="connsiteX30" fmla="*/ 127695 w 1442561"/>
                <a:gd name="connsiteY30" fmla="*/ 42478 h 95685"/>
                <a:gd name="connsiteX31" fmla="*/ 110045 w 1442561"/>
                <a:gd name="connsiteY31" fmla="*/ 47314 h 95685"/>
                <a:gd name="connsiteX32" fmla="*/ 106385 w 1442561"/>
                <a:gd name="connsiteY32" fmla="*/ 34505 h 95685"/>
                <a:gd name="connsiteX33" fmla="*/ 131224 w 1442561"/>
                <a:gd name="connsiteY33" fmla="*/ 28754 h 95685"/>
                <a:gd name="connsiteX34" fmla="*/ 159200 w 1442561"/>
                <a:gd name="connsiteY34" fmla="*/ 56463 h 95685"/>
                <a:gd name="connsiteX35" fmla="*/ 159200 w 1442561"/>
                <a:gd name="connsiteY35" fmla="*/ 78819 h 95685"/>
                <a:gd name="connsiteX36" fmla="*/ 139981 w 1442561"/>
                <a:gd name="connsiteY36" fmla="*/ 64049 h 95685"/>
                <a:gd name="connsiteX37" fmla="*/ 121421 w 1442561"/>
                <a:gd name="connsiteY37" fmla="*/ 74113 h 95685"/>
                <a:gd name="connsiteX38" fmla="*/ 129264 w 1442561"/>
                <a:gd name="connsiteY38" fmla="*/ 81694 h 95685"/>
                <a:gd name="connsiteX39" fmla="*/ 139589 w 1442561"/>
                <a:gd name="connsiteY39" fmla="*/ 74375 h 95685"/>
                <a:gd name="connsiteX40" fmla="*/ 139981 w 1442561"/>
                <a:gd name="connsiteY40" fmla="*/ 70977 h 95685"/>
                <a:gd name="connsiteX41" fmla="*/ 139981 w 1442561"/>
                <a:gd name="connsiteY41" fmla="*/ 64049 h 95685"/>
                <a:gd name="connsiteX42" fmla="*/ 172395 w 1442561"/>
                <a:gd name="connsiteY42" fmla="*/ 50718 h 95685"/>
                <a:gd name="connsiteX43" fmla="*/ 171872 w 1442561"/>
                <a:gd name="connsiteY43" fmla="*/ 30323 h 95685"/>
                <a:gd name="connsiteX44" fmla="*/ 189131 w 1442561"/>
                <a:gd name="connsiteY44" fmla="*/ 30323 h 95685"/>
                <a:gd name="connsiteX45" fmla="*/ 190046 w 1442561"/>
                <a:gd name="connsiteY45" fmla="*/ 39210 h 95685"/>
                <a:gd name="connsiteX46" fmla="*/ 190438 w 1442561"/>
                <a:gd name="connsiteY46" fmla="*/ 39210 h 95685"/>
                <a:gd name="connsiteX47" fmla="*/ 210179 w 1442561"/>
                <a:gd name="connsiteY47" fmla="*/ 28885 h 95685"/>
                <a:gd name="connsiteX48" fmla="*/ 233058 w 1442561"/>
                <a:gd name="connsiteY48" fmla="*/ 56469 h 95685"/>
                <a:gd name="connsiteX49" fmla="*/ 233058 w 1442561"/>
                <a:gd name="connsiteY49" fmla="*/ 94247 h 95685"/>
                <a:gd name="connsiteX50" fmla="*/ 213186 w 1442561"/>
                <a:gd name="connsiteY50" fmla="*/ 94247 h 95685"/>
                <a:gd name="connsiteX51" fmla="*/ 213186 w 1442561"/>
                <a:gd name="connsiteY51" fmla="*/ 58821 h 95685"/>
                <a:gd name="connsiteX52" fmla="*/ 203122 w 1442561"/>
                <a:gd name="connsiteY52" fmla="*/ 44961 h 95685"/>
                <a:gd name="connsiteX53" fmla="*/ 192927 w 1442561"/>
                <a:gd name="connsiteY53" fmla="*/ 52417 h 95685"/>
                <a:gd name="connsiteX54" fmla="*/ 192273 w 1442561"/>
                <a:gd name="connsiteY54" fmla="*/ 57384 h 95685"/>
                <a:gd name="connsiteX55" fmla="*/ 192273 w 1442561"/>
                <a:gd name="connsiteY55" fmla="*/ 94247 h 95685"/>
                <a:gd name="connsiteX56" fmla="*/ 172407 w 1442561"/>
                <a:gd name="connsiteY56" fmla="*/ 94247 h 95685"/>
                <a:gd name="connsiteX57" fmla="*/ 172407 w 1442561"/>
                <a:gd name="connsiteY57" fmla="*/ 50718 h 95685"/>
                <a:gd name="connsiteX58" fmla="*/ 266892 w 1442561"/>
                <a:gd name="connsiteY58" fmla="*/ 12547 h 95685"/>
                <a:gd name="connsiteX59" fmla="*/ 256174 w 1442561"/>
                <a:gd name="connsiteY59" fmla="*/ 22481 h 95685"/>
                <a:gd name="connsiteX60" fmla="*/ 245849 w 1442561"/>
                <a:gd name="connsiteY60" fmla="*/ 12547 h 95685"/>
                <a:gd name="connsiteX61" fmla="*/ 256436 w 1442561"/>
                <a:gd name="connsiteY61" fmla="*/ 2608 h 95685"/>
                <a:gd name="connsiteX62" fmla="*/ 266892 w 1442561"/>
                <a:gd name="connsiteY62" fmla="*/ 12547 h 95685"/>
                <a:gd name="connsiteX63" fmla="*/ 246372 w 1442561"/>
                <a:gd name="connsiteY63" fmla="*/ 94247 h 95685"/>
                <a:gd name="connsiteX64" fmla="*/ 246372 w 1442561"/>
                <a:gd name="connsiteY64" fmla="*/ 30323 h 95685"/>
                <a:gd name="connsiteX65" fmla="*/ 266244 w 1442561"/>
                <a:gd name="connsiteY65" fmla="*/ 30323 h 95685"/>
                <a:gd name="connsiteX66" fmla="*/ 266244 w 1442561"/>
                <a:gd name="connsiteY66" fmla="*/ 94247 h 95685"/>
                <a:gd name="connsiteX67" fmla="*/ 246372 w 1442561"/>
                <a:gd name="connsiteY67" fmla="*/ 94247 h 95685"/>
                <a:gd name="connsiteX68" fmla="*/ 281923 w 1442561"/>
                <a:gd name="connsiteY68" fmla="*/ 94247 h 95685"/>
                <a:gd name="connsiteX69" fmla="*/ 281923 w 1442561"/>
                <a:gd name="connsiteY69" fmla="*/ 44961 h 95685"/>
                <a:gd name="connsiteX70" fmla="*/ 273427 w 1442561"/>
                <a:gd name="connsiteY70" fmla="*/ 44961 h 95685"/>
                <a:gd name="connsiteX71" fmla="*/ 273427 w 1442561"/>
                <a:gd name="connsiteY71" fmla="*/ 30323 h 95685"/>
                <a:gd name="connsiteX72" fmla="*/ 281923 w 1442561"/>
                <a:gd name="connsiteY72" fmla="*/ 30323 h 95685"/>
                <a:gd name="connsiteX73" fmla="*/ 281923 w 1442561"/>
                <a:gd name="connsiteY73" fmla="*/ 27709 h 95685"/>
                <a:gd name="connsiteX74" fmla="*/ 315257 w 1442561"/>
                <a:gd name="connsiteY74" fmla="*/ 0 h 95685"/>
                <a:gd name="connsiteX75" fmla="*/ 334078 w 1442561"/>
                <a:gd name="connsiteY75" fmla="*/ 3921 h 95685"/>
                <a:gd name="connsiteX76" fmla="*/ 330288 w 1442561"/>
                <a:gd name="connsiteY76" fmla="*/ 18952 h 95685"/>
                <a:gd name="connsiteX77" fmla="*/ 315780 w 1442561"/>
                <a:gd name="connsiteY77" fmla="*/ 15678 h 95685"/>
                <a:gd name="connsiteX78" fmla="*/ 301664 w 1442561"/>
                <a:gd name="connsiteY78" fmla="*/ 28101 h 95685"/>
                <a:gd name="connsiteX79" fmla="*/ 301664 w 1442561"/>
                <a:gd name="connsiteY79" fmla="*/ 30323 h 95685"/>
                <a:gd name="connsiteX80" fmla="*/ 340489 w 1442561"/>
                <a:gd name="connsiteY80" fmla="*/ 30323 h 95685"/>
                <a:gd name="connsiteX81" fmla="*/ 340489 w 1442561"/>
                <a:gd name="connsiteY81" fmla="*/ 94247 h 95685"/>
                <a:gd name="connsiteX82" fmla="*/ 320616 w 1442561"/>
                <a:gd name="connsiteY82" fmla="*/ 94247 h 95685"/>
                <a:gd name="connsiteX83" fmla="*/ 320616 w 1442561"/>
                <a:gd name="connsiteY83" fmla="*/ 44961 h 95685"/>
                <a:gd name="connsiteX84" fmla="*/ 301789 w 1442561"/>
                <a:gd name="connsiteY84" fmla="*/ 44961 h 95685"/>
                <a:gd name="connsiteX85" fmla="*/ 301789 w 1442561"/>
                <a:gd name="connsiteY85" fmla="*/ 94247 h 95685"/>
                <a:gd name="connsiteX86" fmla="*/ 281923 w 1442561"/>
                <a:gd name="connsiteY86" fmla="*/ 94247 h 95685"/>
                <a:gd name="connsiteX87" fmla="*/ 401782 w 1442561"/>
                <a:gd name="connsiteY87" fmla="*/ 92548 h 95685"/>
                <a:gd name="connsiteX88" fmla="*/ 384006 w 1442561"/>
                <a:gd name="connsiteY88" fmla="*/ 95554 h 95685"/>
                <a:gd name="connsiteX89" fmla="*/ 350149 w 1442561"/>
                <a:gd name="connsiteY89" fmla="*/ 62873 h 95685"/>
                <a:gd name="connsiteX90" fmla="*/ 386751 w 1442561"/>
                <a:gd name="connsiteY90" fmla="*/ 28885 h 95685"/>
                <a:gd name="connsiteX91" fmla="*/ 401912 w 1442561"/>
                <a:gd name="connsiteY91" fmla="*/ 31368 h 95685"/>
                <a:gd name="connsiteX92" fmla="*/ 398775 w 1442561"/>
                <a:gd name="connsiteY92" fmla="*/ 46137 h 95685"/>
                <a:gd name="connsiteX93" fmla="*/ 387660 w 1442561"/>
                <a:gd name="connsiteY93" fmla="*/ 44177 h 95685"/>
                <a:gd name="connsiteX94" fmla="*/ 370538 w 1442561"/>
                <a:gd name="connsiteY94" fmla="*/ 62089 h 95685"/>
                <a:gd name="connsiteX95" fmla="*/ 388058 w 1442561"/>
                <a:gd name="connsiteY95" fmla="*/ 80001 h 95685"/>
                <a:gd name="connsiteX96" fmla="*/ 399429 w 1442561"/>
                <a:gd name="connsiteY96" fmla="*/ 77904 h 95685"/>
                <a:gd name="connsiteX97" fmla="*/ 401782 w 1442561"/>
                <a:gd name="connsiteY97" fmla="*/ 92548 h 95685"/>
                <a:gd name="connsiteX98" fmla="*/ 463865 w 1442561"/>
                <a:gd name="connsiteY98" fmla="*/ 78819 h 95685"/>
                <a:gd name="connsiteX99" fmla="*/ 464910 w 1442561"/>
                <a:gd name="connsiteY99" fmla="*/ 94247 h 95685"/>
                <a:gd name="connsiteX100" fmla="*/ 446998 w 1442561"/>
                <a:gd name="connsiteY100" fmla="*/ 94247 h 95685"/>
                <a:gd name="connsiteX101" fmla="*/ 445822 w 1442561"/>
                <a:gd name="connsiteY101" fmla="*/ 87843 h 95685"/>
                <a:gd name="connsiteX102" fmla="*/ 445430 w 1442561"/>
                <a:gd name="connsiteY102" fmla="*/ 87843 h 95685"/>
                <a:gd name="connsiteX103" fmla="*/ 427132 w 1442561"/>
                <a:gd name="connsiteY103" fmla="*/ 95685 h 95685"/>
                <a:gd name="connsiteX104" fmla="*/ 406481 w 1442561"/>
                <a:gd name="connsiteY104" fmla="*/ 76074 h 95685"/>
                <a:gd name="connsiteX105" fmla="*/ 443998 w 1442561"/>
                <a:gd name="connsiteY105" fmla="*/ 51633 h 95685"/>
                <a:gd name="connsiteX106" fmla="*/ 443998 w 1442561"/>
                <a:gd name="connsiteY106" fmla="*/ 50843 h 95685"/>
                <a:gd name="connsiteX107" fmla="*/ 432366 w 1442561"/>
                <a:gd name="connsiteY107" fmla="*/ 42478 h 95685"/>
                <a:gd name="connsiteX108" fmla="*/ 414721 w 1442561"/>
                <a:gd name="connsiteY108" fmla="*/ 47314 h 95685"/>
                <a:gd name="connsiteX109" fmla="*/ 411061 w 1442561"/>
                <a:gd name="connsiteY109" fmla="*/ 34505 h 95685"/>
                <a:gd name="connsiteX110" fmla="*/ 435901 w 1442561"/>
                <a:gd name="connsiteY110" fmla="*/ 28754 h 95685"/>
                <a:gd name="connsiteX111" fmla="*/ 463871 w 1442561"/>
                <a:gd name="connsiteY111" fmla="*/ 56463 h 95685"/>
                <a:gd name="connsiteX112" fmla="*/ 463871 w 1442561"/>
                <a:gd name="connsiteY112" fmla="*/ 78819 h 95685"/>
                <a:gd name="connsiteX113" fmla="*/ 444652 w 1442561"/>
                <a:gd name="connsiteY113" fmla="*/ 64049 h 95685"/>
                <a:gd name="connsiteX114" fmla="*/ 426092 w 1442561"/>
                <a:gd name="connsiteY114" fmla="*/ 74113 h 95685"/>
                <a:gd name="connsiteX115" fmla="*/ 433934 w 1442561"/>
                <a:gd name="connsiteY115" fmla="*/ 81694 h 95685"/>
                <a:gd name="connsiteX116" fmla="*/ 444259 w 1442561"/>
                <a:gd name="connsiteY116" fmla="*/ 74375 h 95685"/>
                <a:gd name="connsiteX117" fmla="*/ 444652 w 1442561"/>
                <a:gd name="connsiteY117" fmla="*/ 70977 h 95685"/>
                <a:gd name="connsiteX118" fmla="*/ 444652 w 1442561"/>
                <a:gd name="connsiteY118" fmla="*/ 64049 h 95685"/>
                <a:gd name="connsiteX119" fmla="*/ 525033 w 1442561"/>
                <a:gd name="connsiteY119" fmla="*/ 92548 h 95685"/>
                <a:gd name="connsiteX120" fmla="*/ 507257 w 1442561"/>
                <a:gd name="connsiteY120" fmla="*/ 95554 h 95685"/>
                <a:gd name="connsiteX121" fmla="*/ 473400 w 1442561"/>
                <a:gd name="connsiteY121" fmla="*/ 62873 h 95685"/>
                <a:gd name="connsiteX122" fmla="*/ 510002 w 1442561"/>
                <a:gd name="connsiteY122" fmla="*/ 28885 h 95685"/>
                <a:gd name="connsiteX123" fmla="*/ 525164 w 1442561"/>
                <a:gd name="connsiteY123" fmla="*/ 31368 h 95685"/>
                <a:gd name="connsiteX124" fmla="*/ 522027 w 1442561"/>
                <a:gd name="connsiteY124" fmla="*/ 46137 h 95685"/>
                <a:gd name="connsiteX125" fmla="*/ 510911 w 1442561"/>
                <a:gd name="connsiteY125" fmla="*/ 44177 h 95685"/>
                <a:gd name="connsiteX126" fmla="*/ 493789 w 1442561"/>
                <a:gd name="connsiteY126" fmla="*/ 62089 h 95685"/>
                <a:gd name="connsiteX127" fmla="*/ 511309 w 1442561"/>
                <a:gd name="connsiteY127" fmla="*/ 80001 h 95685"/>
                <a:gd name="connsiteX128" fmla="*/ 522680 w 1442561"/>
                <a:gd name="connsiteY128" fmla="*/ 77904 h 95685"/>
                <a:gd name="connsiteX129" fmla="*/ 525033 w 1442561"/>
                <a:gd name="connsiteY129" fmla="*/ 92548 h 95685"/>
                <a:gd name="connsiteX130" fmla="*/ 553912 w 1442561"/>
                <a:gd name="connsiteY130" fmla="*/ 12547 h 95685"/>
                <a:gd name="connsiteX131" fmla="*/ 543194 w 1442561"/>
                <a:gd name="connsiteY131" fmla="*/ 22481 h 95685"/>
                <a:gd name="connsiteX132" fmla="*/ 532869 w 1442561"/>
                <a:gd name="connsiteY132" fmla="*/ 12547 h 95685"/>
                <a:gd name="connsiteX133" fmla="*/ 543456 w 1442561"/>
                <a:gd name="connsiteY133" fmla="*/ 2608 h 95685"/>
                <a:gd name="connsiteX134" fmla="*/ 553912 w 1442561"/>
                <a:gd name="connsiteY134" fmla="*/ 12547 h 95685"/>
                <a:gd name="connsiteX135" fmla="*/ 533392 w 1442561"/>
                <a:gd name="connsiteY135" fmla="*/ 94247 h 95685"/>
                <a:gd name="connsiteX136" fmla="*/ 533392 w 1442561"/>
                <a:gd name="connsiteY136" fmla="*/ 30323 h 95685"/>
                <a:gd name="connsiteX137" fmla="*/ 553258 w 1442561"/>
                <a:gd name="connsiteY137" fmla="*/ 30323 h 95685"/>
                <a:gd name="connsiteX138" fmla="*/ 553258 w 1442561"/>
                <a:gd name="connsiteY138" fmla="*/ 94247 h 95685"/>
                <a:gd name="connsiteX139" fmla="*/ 533392 w 1442561"/>
                <a:gd name="connsiteY139" fmla="*/ 94247 h 95685"/>
                <a:gd name="connsiteX140" fmla="*/ 629724 w 1442561"/>
                <a:gd name="connsiteY140" fmla="*/ 61566 h 95685"/>
                <a:gd name="connsiteX141" fmla="*/ 595998 w 1442561"/>
                <a:gd name="connsiteY141" fmla="*/ 95685 h 95685"/>
                <a:gd name="connsiteX142" fmla="*/ 562924 w 1442561"/>
                <a:gd name="connsiteY142" fmla="*/ 62742 h 95685"/>
                <a:gd name="connsiteX143" fmla="*/ 597174 w 1442561"/>
                <a:gd name="connsiteY143" fmla="*/ 28754 h 95685"/>
                <a:gd name="connsiteX144" fmla="*/ 629724 w 1442561"/>
                <a:gd name="connsiteY144" fmla="*/ 61566 h 95685"/>
                <a:gd name="connsiteX145" fmla="*/ 583450 w 1442561"/>
                <a:gd name="connsiteY145" fmla="*/ 62220 h 95685"/>
                <a:gd name="connsiteX146" fmla="*/ 596520 w 1442561"/>
                <a:gd name="connsiteY146" fmla="*/ 81433 h 95685"/>
                <a:gd name="connsiteX147" fmla="*/ 609198 w 1442561"/>
                <a:gd name="connsiteY147" fmla="*/ 62083 h 95685"/>
                <a:gd name="connsiteX148" fmla="*/ 596520 w 1442561"/>
                <a:gd name="connsiteY148" fmla="*/ 42995 h 95685"/>
                <a:gd name="connsiteX149" fmla="*/ 583450 w 1442561"/>
                <a:gd name="connsiteY149" fmla="*/ 62220 h 95685"/>
                <a:gd name="connsiteX150" fmla="*/ 617047 w 1442561"/>
                <a:gd name="connsiteY150" fmla="*/ 2477 h 95685"/>
                <a:gd name="connsiteX151" fmla="*/ 601095 w 1442561"/>
                <a:gd name="connsiteY151" fmla="*/ 22350 h 95685"/>
                <a:gd name="connsiteX152" fmla="*/ 587502 w 1442561"/>
                <a:gd name="connsiteY152" fmla="*/ 22350 h 95685"/>
                <a:gd name="connsiteX153" fmla="*/ 598742 w 1442561"/>
                <a:gd name="connsiteY153" fmla="*/ 2477 h 95685"/>
                <a:gd name="connsiteX154" fmla="*/ 617047 w 1442561"/>
                <a:gd name="connsiteY154" fmla="*/ 2477 h 95685"/>
                <a:gd name="connsiteX155" fmla="*/ 639390 w 1442561"/>
                <a:gd name="connsiteY155" fmla="*/ 50718 h 95685"/>
                <a:gd name="connsiteX156" fmla="*/ 638868 w 1442561"/>
                <a:gd name="connsiteY156" fmla="*/ 30323 h 95685"/>
                <a:gd name="connsiteX157" fmla="*/ 656120 w 1442561"/>
                <a:gd name="connsiteY157" fmla="*/ 30323 h 95685"/>
                <a:gd name="connsiteX158" fmla="*/ 657035 w 1442561"/>
                <a:gd name="connsiteY158" fmla="*/ 39210 h 95685"/>
                <a:gd name="connsiteX159" fmla="*/ 657427 w 1442561"/>
                <a:gd name="connsiteY159" fmla="*/ 39210 h 95685"/>
                <a:gd name="connsiteX160" fmla="*/ 677163 w 1442561"/>
                <a:gd name="connsiteY160" fmla="*/ 28885 h 95685"/>
                <a:gd name="connsiteX161" fmla="*/ 700036 w 1442561"/>
                <a:gd name="connsiteY161" fmla="*/ 56469 h 95685"/>
                <a:gd name="connsiteX162" fmla="*/ 700036 w 1442561"/>
                <a:gd name="connsiteY162" fmla="*/ 94247 h 95685"/>
                <a:gd name="connsiteX163" fmla="*/ 680163 w 1442561"/>
                <a:gd name="connsiteY163" fmla="*/ 94247 h 95685"/>
                <a:gd name="connsiteX164" fmla="*/ 680163 w 1442561"/>
                <a:gd name="connsiteY164" fmla="*/ 58821 h 95685"/>
                <a:gd name="connsiteX165" fmla="*/ 670099 w 1442561"/>
                <a:gd name="connsiteY165" fmla="*/ 44961 h 95685"/>
                <a:gd name="connsiteX166" fmla="*/ 659905 w 1442561"/>
                <a:gd name="connsiteY166" fmla="*/ 52417 h 95685"/>
                <a:gd name="connsiteX167" fmla="*/ 659251 w 1442561"/>
                <a:gd name="connsiteY167" fmla="*/ 57384 h 95685"/>
                <a:gd name="connsiteX168" fmla="*/ 659251 w 1442561"/>
                <a:gd name="connsiteY168" fmla="*/ 94247 h 95685"/>
                <a:gd name="connsiteX169" fmla="*/ 639384 w 1442561"/>
                <a:gd name="connsiteY169" fmla="*/ 94247 h 95685"/>
                <a:gd name="connsiteX170" fmla="*/ 639384 w 1442561"/>
                <a:gd name="connsiteY170" fmla="*/ 50718 h 95685"/>
                <a:gd name="connsiteX171" fmla="*/ 757675 w 1442561"/>
                <a:gd name="connsiteY171" fmla="*/ 6143 h 95685"/>
                <a:gd name="connsiteX172" fmla="*/ 757675 w 1442561"/>
                <a:gd name="connsiteY172" fmla="*/ 56730 h 95685"/>
                <a:gd name="connsiteX173" fmla="*/ 773627 w 1442561"/>
                <a:gd name="connsiteY173" fmla="*/ 79740 h 95685"/>
                <a:gd name="connsiteX174" fmla="*/ 789834 w 1442561"/>
                <a:gd name="connsiteY174" fmla="*/ 56730 h 95685"/>
                <a:gd name="connsiteX175" fmla="*/ 789834 w 1442561"/>
                <a:gd name="connsiteY175" fmla="*/ 6143 h 95685"/>
                <a:gd name="connsiteX176" fmla="*/ 809706 w 1442561"/>
                <a:gd name="connsiteY176" fmla="*/ 6143 h 95685"/>
                <a:gd name="connsiteX177" fmla="*/ 809706 w 1442561"/>
                <a:gd name="connsiteY177" fmla="*/ 55548 h 95685"/>
                <a:gd name="connsiteX178" fmla="*/ 772967 w 1442561"/>
                <a:gd name="connsiteY178" fmla="*/ 95685 h 95685"/>
                <a:gd name="connsiteX179" fmla="*/ 737809 w 1442561"/>
                <a:gd name="connsiteY179" fmla="*/ 55287 h 95685"/>
                <a:gd name="connsiteX180" fmla="*/ 737809 w 1442561"/>
                <a:gd name="connsiteY180" fmla="*/ 6137 h 95685"/>
                <a:gd name="connsiteX181" fmla="*/ 757675 w 1442561"/>
                <a:gd name="connsiteY181" fmla="*/ 6137 h 95685"/>
                <a:gd name="connsiteX182" fmla="*/ 823673 w 1442561"/>
                <a:gd name="connsiteY182" fmla="*/ 50718 h 95685"/>
                <a:gd name="connsiteX183" fmla="*/ 823150 w 1442561"/>
                <a:gd name="connsiteY183" fmla="*/ 30323 h 95685"/>
                <a:gd name="connsiteX184" fmla="*/ 840403 w 1442561"/>
                <a:gd name="connsiteY184" fmla="*/ 30323 h 95685"/>
                <a:gd name="connsiteX185" fmla="*/ 841318 w 1442561"/>
                <a:gd name="connsiteY185" fmla="*/ 39210 h 95685"/>
                <a:gd name="connsiteX186" fmla="*/ 841710 w 1442561"/>
                <a:gd name="connsiteY186" fmla="*/ 39210 h 95685"/>
                <a:gd name="connsiteX187" fmla="*/ 861446 w 1442561"/>
                <a:gd name="connsiteY187" fmla="*/ 28885 h 95685"/>
                <a:gd name="connsiteX188" fmla="*/ 884325 w 1442561"/>
                <a:gd name="connsiteY188" fmla="*/ 56469 h 95685"/>
                <a:gd name="connsiteX189" fmla="*/ 884325 w 1442561"/>
                <a:gd name="connsiteY189" fmla="*/ 94247 h 95685"/>
                <a:gd name="connsiteX190" fmla="*/ 864452 w 1442561"/>
                <a:gd name="connsiteY190" fmla="*/ 94247 h 95685"/>
                <a:gd name="connsiteX191" fmla="*/ 864452 w 1442561"/>
                <a:gd name="connsiteY191" fmla="*/ 58821 h 95685"/>
                <a:gd name="connsiteX192" fmla="*/ 854388 w 1442561"/>
                <a:gd name="connsiteY192" fmla="*/ 44961 h 95685"/>
                <a:gd name="connsiteX193" fmla="*/ 844193 w 1442561"/>
                <a:gd name="connsiteY193" fmla="*/ 52417 h 95685"/>
                <a:gd name="connsiteX194" fmla="*/ 843540 w 1442561"/>
                <a:gd name="connsiteY194" fmla="*/ 57384 h 95685"/>
                <a:gd name="connsiteX195" fmla="*/ 843540 w 1442561"/>
                <a:gd name="connsiteY195" fmla="*/ 94247 h 95685"/>
                <a:gd name="connsiteX196" fmla="*/ 823667 w 1442561"/>
                <a:gd name="connsiteY196" fmla="*/ 94247 h 95685"/>
                <a:gd name="connsiteX197" fmla="*/ 823667 w 1442561"/>
                <a:gd name="connsiteY197" fmla="*/ 50718 h 95685"/>
                <a:gd name="connsiteX198" fmla="*/ 918182 w 1442561"/>
                <a:gd name="connsiteY198" fmla="*/ 12547 h 95685"/>
                <a:gd name="connsiteX199" fmla="*/ 907459 w 1442561"/>
                <a:gd name="connsiteY199" fmla="*/ 22481 h 95685"/>
                <a:gd name="connsiteX200" fmla="*/ 897133 w 1442561"/>
                <a:gd name="connsiteY200" fmla="*/ 12547 h 95685"/>
                <a:gd name="connsiteX201" fmla="*/ 907720 w 1442561"/>
                <a:gd name="connsiteY201" fmla="*/ 2608 h 95685"/>
                <a:gd name="connsiteX202" fmla="*/ 918182 w 1442561"/>
                <a:gd name="connsiteY202" fmla="*/ 12547 h 95685"/>
                <a:gd name="connsiteX203" fmla="*/ 897650 w 1442561"/>
                <a:gd name="connsiteY203" fmla="*/ 94247 h 95685"/>
                <a:gd name="connsiteX204" fmla="*/ 897650 w 1442561"/>
                <a:gd name="connsiteY204" fmla="*/ 30323 h 95685"/>
                <a:gd name="connsiteX205" fmla="*/ 917523 w 1442561"/>
                <a:gd name="connsiteY205" fmla="*/ 30323 h 95685"/>
                <a:gd name="connsiteX206" fmla="*/ 917523 w 1442561"/>
                <a:gd name="connsiteY206" fmla="*/ 94247 h 95685"/>
                <a:gd name="connsiteX207" fmla="*/ 897650 w 1442561"/>
                <a:gd name="connsiteY207" fmla="*/ 94247 h 95685"/>
                <a:gd name="connsiteX208" fmla="*/ 945623 w 1442561"/>
                <a:gd name="connsiteY208" fmla="*/ 30323 h 95685"/>
                <a:gd name="connsiteX209" fmla="*/ 954256 w 1442561"/>
                <a:gd name="connsiteY209" fmla="*/ 59998 h 95685"/>
                <a:gd name="connsiteX210" fmla="*/ 957909 w 1442561"/>
                <a:gd name="connsiteY210" fmla="*/ 75551 h 95685"/>
                <a:gd name="connsiteX211" fmla="*/ 958301 w 1442561"/>
                <a:gd name="connsiteY211" fmla="*/ 75551 h 95685"/>
                <a:gd name="connsiteX212" fmla="*/ 961830 w 1442561"/>
                <a:gd name="connsiteY212" fmla="*/ 59998 h 95685"/>
                <a:gd name="connsiteX213" fmla="*/ 970071 w 1442561"/>
                <a:gd name="connsiteY213" fmla="*/ 30323 h 95685"/>
                <a:gd name="connsiteX214" fmla="*/ 990983 w 1442561"/>
                <a:gd name="connsiteY214" fmla="*/ 30323 h 95685"/>
                <a:gd name="connsiteX215" fmla="*/ 967189 w 1442561"/>
                <a:gd name="connsiteY215" fmla="*/ 94247 h 95685"/>
                <a:gd name="connsiteX216" fmla="*/ 947317 w 1442561"/>
                <a:gd name="connsiteY216" fmla="*/ 94247 h 95685"/>
                <a:gd name="connsiteX217" fmla="*/ 924052 w 1442561"/>
                <a:gd name="connsiteY217" fmla="*/ 30323 h 95685"/>
                <a:gd name="connsiteX218" fmla="*/ 945623 w 1442561"/>
                <a:gd name="connsiteY218" fmla="*/ 30323 h 95685"/>
                <a:gd name="connsiteX219" fmla="*/ 1010843 w 1442561"/>
                <a:gd name="connsiteY219" fmla="*/ 68624 h 95685"/>
                <a:gd name="connsiteX220" fmla="*/ 1028880 w 1442561"/>
                <a:gd name="connsiteY220" fmla="*/ 80779 h 95685"/>
                <a:gd name="connsiteX221" fmla="*/ 1046531 w 1442561"/>
                <a:gd name="connsiteY221" fmla="*/ 78035 h 95685"/>
                <a:gd name="connsiteX222" fmla="*/ 1049145 w 1442561"/>
                <a:gd name="connsiteY222" fmla="*/ 91503 h 95685"/>
                <a:gd name="connsiteX223" fmla="*/ 1026005 w 1442561"/>
                <a:gd name="connsiteY223" fmla="*/ 95554 h 95685"/>
                <a:gd name="connsiteX224" fmla="*/ 991886 w 1442561"/>
                <a:gd name="connsiteY224" fmla="*/ 63004 h 95685"/>
                <a:gd name="connsiteX225" fmla="*/ 1024175 w 1442561"/>
                <a:gd name="connsiteY225" fmla="*/ 28885 h 95685"/>
                <a:gd name="connsiteX226" fmla="*/ 1052674 w 1442561"/>
                <a:gd name="connsiteY226" fmla="*/ 60782 h 95685"/>
                <a:gd name="connsiteX227" fmla="*/ 1052020 w 1442561"/>
                <a:gd name="connsiteY227" fmla="*/ 68624 h 95685"/>
                <a:gd name="connsiteX228" fmla="*/ 1010843 w 1442561"/>
                <a:gd name="connsiteY228" fmla="*/ 68624 h 95685"/>
                <a:gd name="connsiteX229" fmla="*/ 1034245 w 1442561"/>
                <a:gd name="connsiteY229" fmla="*/ 55025 h 95685"/>
                <a:gd name="connsiteX230" fmla="*/ 1022999 w 1442561"/>
                <a:gd name="connsiteY230" fmla="*/ 42086 h 95685"/>
                <a:gd name="connsiteX231" fmla="*/ 1010713 w 1442561"/>
                <a:gd name="connsiteY231" fmla="*/ 55025 h 95685"/>
                <a:gd name="connsiteX232" fmla="*/ 1034245 w 1442561"/>
                <a:gd name="connsiteY232" fmla="*/ 55025 h 95685"/>
                <a:gd name="connsiteX233" fmla="*/ 1061948 w 1442561"/>
                <a:gd name="connsiteY233" fmla="*/ 51366 h 95685"/>
                <a:gd name="connsiteX234" fmla="*/ 1061425 w 1442561"/>
                <a:gd name="connsiteY234" fmla="*/ 30323 h 95685"/>
                <a:gd name="connsiteX235" fmla="*/ 1078416 w 1442561"/>
                <a:gd name="connsiteY235" fmla="*/ 30323 h 95685"/>
                <a:gd name="connsiteX236" fmla="*/ 1079200 w 1442561"/>
                <a:gd name="connsiteY236" fmla="*/ 42086 h 95685"/>
                <a:gd name="connsiteX237" fmla="*/ 1079723 w 1442561"/>
                <a:gd name="connsiteY237" fmla="*/ 42086 h 95685"/>
                <a:gd name="connsiteX238" fmla="*/ 1096975 w 1442561"/>
                <a:gd name="connsiteY238" fmla="*/ 28754 h 95685"/>
                <a:gd name="connsiteX239" fmla="*/ 1101158 w 1442561"/>
                <a:gd name="connsiteY239" fmla="*/ 29140 h 95685"/>
                <a:gd name="connsiteX240" fmla="*/ 1101158 w 1442561"/>
                <a:gd name="connsiteY240" fmla="*/ 47831 h 95685"/>
                <a:gd name="connsiteX241" fmla="*/ 1095805 w 1442561"/>
                <a:gd name="connsiteY241" fmla="*/ 47308 h 95685"/>
                <a:gd name="connsiteX242" fmla="*/ 1082206 w 1442561"/>
                <a:gd name="connsiteY242" fmla="*/ 57372 h 95685"/>
                <a:gd name="connsiteX243" fmla="*/ 1081820 w 1442561"/>
                <a:gd name="connsiteY243" fmla="*/ 61816 h 95685"/>
                <a:gd name="connsiteX244" fmla="*/ 1081820 w 1442561"/>
                <a:gd name="connsiteY244" fmla="*/ 94236 h 95685"/>
                <a:gd name="connsiteX245" fmla="*/ 1061948 w 1442561"/>
                <a:gd name="connsiteY245" fmla="*/ 94236 h 95685"/>
                <a:gd name="connsiteX246" fmla="*/ 1061948 w 1442561"/>
                <a:gd name="connsiteY246" fmla="*/ 51366 h 95685"/>
                <a:gd name="connsiteX247" fmla="*/ 1108869 w 1442561"/>
                <a:gd name="connsiteY247" fmla="*/ 76989 h 95685"/>
                <a:gd name="connsiteX248" fmla="*/ 1125991 w 1442561"/>
                <a:gd name="connsiteY248" fmla="*/ 81694 h 95685"/>
                <a:gd name="connsiteX249" fmla="*/ 1134493 w 1442561"/>
                <a:gd name="connsiteY249" fmla="*/ 76460 h 95685"/>
                <a:gd name="connsiteX250" fmla="*/ 1125213 w 1442561"/>
                <a:gd name="connsiteY250" fmla="*/ 69010 h 95685"/>
                <a:gd name="connsiteX251" fmla="*/ 1106915 w 1442561"/>
                <a:gd name="connsiteY251" fmla="*/ 49797 h 95685"/>
                <a:gd name="connsiteX252" fmla="*/ 1132924 w 1442561"/>
                <a:gd name="connsiteY252" fmla="*/ 28754 h 95685"/>
                <a:gd name="connsiteX253" fmla="*/ 1150836 w 1442561"/>
                <a:gd name="connsiteY253" fmla="*/ 32545 h 95685"/>
                <a:gd name="connsiteX254" fmla="*/ 1147438 w 1442561"/>
                <a:gd name="connsiteY254" fmla="*/ 46274 h 95685"/>
                <a:gd name="connsiteX255" fmla="*/ 1133584 w 1442561"/>
                <a:gd name="connsiteY255" fmla="*/ 42615 h 95685"/>
                <a:gd name="connsiteX256" fmla="*/ 1126003 w 1442561"/>
                <a:gd name="connsiteY256" fmla="*/ 47712 h 95685"/>
                <a:gd name="connsiteX257" fmla="*/ 1136328 w 1442561"/>
                <a:gd name="connsiteY257" fmla="*/ 55162 h 95685"/>
                <a:gd name="connsiteX258" fmla="*/ 1153581 w 1442561"/>
                <a:gd name="connsiteY258" fmla="*/ 74898 h 95685"/>
                <a:gd name="connsiteX259" fmla="*/ 1125997 w 1442561"/>
                <a:gd name="connsiteY259" fmla="*/ 95685 h 95685"/>
                <a:gd name="connsiteX260" fmla="*/ 1105340 w 1442561"/>
                <a:gd name="connsiteY260" fmla="*/ 91105 h 95685"/>
                <a:gd name="connsiteX261" fmla="*/ 1108869 w 1442561"/>
                <a:gd name="connsiteY261" fmla="*/ 76989 h 95685"/>
                <a:gd name="connsiteX262" fmla="*/ 1183630 w 1442561"/>
                <a:gd name="connsiteY262" fmla="*/ 12547 h 95685"/>
                <a:gd name="connsiteX263" fmla="*/ 1172913 w 1442561"/>
                <a:gd name="connsiteY263" fmla="*/ 22481 h 95685"/>
                <a:gd name="connsiteX264" fmla="*/ 1162588 w 1442561"/>
                <a:gd name="connsiteY264" fmla="*/ 12547 h 95685"/>
                <a:gd name="connsiteX265" fmla="*/ 1173174 w 1442561"/>
                <a:gd name="connsiteY265" fmla="*/ 2608 h 95685"/>
                <a:gd name="connsiteX266" fmla="*/ 1183630 w 1442561"/>
                <a:gd name="connsiteY266" fmla="*/ 12547 h 95685"/>
                <a:gd name="connsiteX267" fmla="*/ 1163110 w 1442561"/>
                <a:gd name="connsiteY267" fmla="*/ 94247 h 95685"/>
                <a:gd name="connsiteX268" fmla="*/ 1163110 w 1442561"/>
                <a:gd name="connsiteY268" fmla="*/ 30323 h 95685"/>
                <a:gd name="connsiteX269" fmla="*/ 1182983 w 1442561"/>
                <a:gd name="connsiteY269" fmla="*/ 30323 h 95685"/>
                <a:gd name="connsiteX270" fmla="*/ 1182983 w 1442561"/>
                <a:gd name="connsiteY270" fmla="*/ 94247 h 95685"/>
                <a:gd name="connsiteX271" fmla="*/ 1163110 w 1442561"/>
                <a:gd name="connsiteY271" fmla="*/ 94247 h 95685"/>
                <a:gd name="connsiteX272" fmla="*/ 1218528 w 1442561"/>
                <a:gd name="connsiteY272" fmla="*/ 13070 h 95685"/>
                <a:gd name="connsiteX273" fmla="*/ 1218528 w 1442561"/>
                <a:gd name="connsiteY273" fmla="*/ 30323 h 95685"/>
                <a:gd name="connsiteX274" fmla="*/ 1232774 w 1442561"/>
                <a:gd name="connsiteY274" fmla="*/ 30323 h 95685"/>
                <a:gd name="connsiteX275" fmla="*/ 1232774 w 1442561"/>
                <a:gd name="connsiteY275" fmla="*/ 44961 h 95685"/>
                <a:gd name="connsiteX276" fmla="*/ 1218528 w 1442561"/>
                <a:gd name="connsiteY276" fmla="*/ 44961 h 95685"/>
                <a:gd name="connsiteX277" fmla="*/ 1218528 w 1442561"/>
                <a:gd name="connsiteY277" fmla="*/ 68095 h 95685"/>
                <a:gd name="connsiteX278" fmla="*/ 1226370 w 1442561"/>
                <a:gd name="connsiteY278" fmla="*/ 79341 h 95685"/>
                <a:gd name="connsiteX279" fmla="*/ 1232251 w 1442561"/>
                <a:gd name="connsiteY279" fmla="*/ 78819 h 95685"/>
                <a:gd name="connsiteX280" fmla="*/ 1232388 w 1442561"/>
                <a:gd name="connsiteY280" fmla="*/ 93849 h 95685"/>
                <a:gd name="connsiteX281" fmla="*/ 1219579 w 1442561"/>
                <a:gd name="connsiteY281" fmla="*/ 95548 h 95685"/>
                <a:gd name="connsiteX282" fmla="*/ 1204549 w 1442561"/>
                <a:gd name="connsiteY282" fmla="*/ 90059 h 95685"/>
                <a:gd name="connsiteX283" fmla="*/ 1199053 w 1442561"/>
                <a:gd name="connsiteY283" fmla="*/ 71107 h 95685"/>
                <a:gd name="connsiteX284" fmla="*/ 1199053 w 1442561"/>
                <a:gd name="connsiteY284" fmla="*/ 44961 h 95685"/>
                <a:gd name="connsiteX285" fmla="*/ 1190557 w 1442561"/>
                <a:gd name="connsiteY285" fmla="*/ 44961 h 95685"/>
                <a:gd name="connsiteX286" fmla="*/ 1190557 w 1442561"/>
                <a:gd name="connsiteY286" fmla="*/ 30323 h 95685"/>
                <a:gd name="connsiteX287" fmla="*/ 1199053 w 1442561"/>
                <a:gd name="connsiteY287" fmla="*/ 30323 h 95685"/>
                <a:gd name="connsiteX288" fmla="*/ 1199053 w 1442561"/>
                <a:gd name="connsiteY288" fmla="*/ 18429 h 95685"/>
                <a:gd name="connsiteX289" fmla="*/ 1218528 w 1442561"/>
                <a:gd name="connsiteY289" fmla="*/ 13070 h 95685"/>
                <a:gd name="connsiteX290" fmla="*/ 1294869 w 1442561"/>
                <a:gd name="connsiteY290" fmla="*/ 78819 h 95685"/>
                <a:gd name="connsiteX291" fmla="*/ 1295915 w 1442561"/>
                <a:gd name="connsiteY291" fmla="*/ 94247 h 95685"/>
                <a:gd name="connsiteX292" fmla="*/ 1278003 w 1442561"/>
                <a:gd name="connsiteY292" fmla="*/ 94247 h 95685"/>
                <a:gd name="connsiteX293" fmla="*/ 1276826 w 1442561"/>
                <a:gd name="connsiteY293" fmla="*/ 87843 h 95685"/>
                <a:gd name="connsiteX294" fmla="*/ 1276440 w 1442561"/>
                <a:gd name="connsiteY294" fmla="*/ 87843 h 95685"/>
                <a:gd name="connsiteX295" fmla="*/ 1258136 w 1442561"/>
                <a:gd name="connsiteY295" fmla="*/ 95685 h 95685"/>
                <a:gd name="connsiteX296" fmla="*/ 1237479 w 1442561"/>
                <a:gd name="connsiteY296" fmla="*/ 76074 h 95685"/>
                <a:gd name="connsiteX297" fmla="*/ 1274996 w 1442561"/>
                <a:gd name="connsiteY297" fmla="*/ 51633 h 95685"/>
                <a:gd name="connsiteX298" fmla="*/ 1274996 w 1442561"/>
                <a:gd name="connsiteY298" fmla="*/ 50843 h 95685"/>
                <a:gd name="connsiteX299" fmla="*/ 1263364 w 1442561"/>
                <a:gd name="connsiteY299" fmla="*/ 42478 h 95685"/>
                <a:gd name="connsiteX300" fmla="*/ 1245714 w 1442561"/>
                <a:gd name="connsiteY300" fmla="*/ 47314 h 95685"/>
                <a:gd name="connsiteX301" fmla="*/ 1242054 w 1442561"/>
                <a:gd name="connsiteY301" fmla="*/ 34505 h 95685"/>
                <a:gd name="connsiteX302" fmla="*/ 1266893 w 1442561"/>
                <a:gd name="connsiteY302" fmla="*/ 28754 h 95685"/>
                <a:gd name="connsiteX303" fmla="*/ 1294869 w 1442561"/>
                <a:gd name="connsiteY303" fmla="*/ 56463 h 95685"/>
                <a:gd name="connsiteX304" fmla="*/ 1294869 w 1442561"/>
                <a:gd name="connsiteY304" fmla="*/ 78819 h 95685"/>
                <a:gd name="connsiteX305" fmla="*/ 1275644 w 1442561"/>
                <a:gd name="connsiteY305" fmla="*/ 64049 h 95685"/>
                <a:gd name="connsiteX306" fmla="*/ 1257084 w 1442561"/>
                <a:gd name="connsiteY306" fmla="*/ 74113 h 95685"/>
                <a:gd name="connsiteX307" fmla="*/ 1264927 w 1442561"/>
                <a:gd name="connsiteY307" fmla="*/ 81694 h 95685"/>
                <a:gd name="connsiteX308" fmla="*/ 1275252 w 1442561"/>
                <a:gd name="connsiteY308" fmla="*/ 74375 h 95685"/>
                <a:gd name="connsiteX309" fmla="*/ 1275638 w 1442561"/>
                <a:gd name="connsiteY309" fmla="*/ 70977 h 95685"/>
                <a:gd name="connsiteX310" fmla="*/ 1275638 w 1442561"/>
                <a:gd name="connsiteY310" fmla="*/ 64049 h 95685"/>
                <a:gd name="connsiteX311" fmla="*/ 1308064 w 1442561"/>
                <a:gd name="connsiteY311" fmla="*/ 51366 h 95685"/>
                <a:gd name="connsiteX312" fmla="*/ 1307535 w 1442561"/>
                <a:gd name="connsiteY312" fmla="*/ 30323 h 95685"/>
                <a:gd name="connsiteX313" fmla="*/ 1324526 w 1442561"/>
                <a:gd name="connsiteY313" fmla="*/ 30323 h 95685"/>
                <a:gd name="connsiteX314" fmla="*/ 1325316 w 1442561"/>
                <a:gd name="connsiteY314" fmla="*/ 42086 h 95685"/>
                <a:gd name="connsiteX315" fmla="*/ 1325839 w 1442561"/>
                <a:gd name="connsiteY315" fmla="*/ 42086 h 95685"/>
                <a:gd name="connsiteX316" fmla="*/ 1343092 w 1442561"/>
                <a:gd name="connsiteY316" fmla="*/ 28754 h 95685"/>
                <a:gd name="connsiteX317" fmla="*/ 1347274 w 1442561"/>
                <a:gd name="connsiteY317" fmla="*/ 29140 h 95685"/>
                <a:gd name="connsiteX318" fmla="*/ 1347274 w 1442561"/>
                <a:gd name="connsiteY318" fmla="*/ 47831 h 95685"/>
                <a:gd name="connsiteX319" fmla="*/ 1341916 w 1442561"/>
                <a:gd name="connsiteY319" fmla="*/ 47308 h 95685"/>
                <a:gd name="connsiteX320" fmla="*/ 1328323 w 1442561"/>
                <a:gd name="connsiteY320" fmla="*/ 57372 h 95685"/>
                <a:gd name="connsiteX321" fmla="*/ 1327931 w 1442561"/>
                <a:gd name="connsiteY321" fmla="*/ 61816 h 95685"/>
                <a:gd name="connsiteX322" fmla="*/ 1327931 w 1442561"/>
                <a:gd name="connsiteY322" fmla="*/ 94236 h 95685"/>
                <a:gd name="connsiteX323" fmla="*/ 1308064 w 1442561"/>
                <a:gd name="connsiteY323" fmla="*/ 94236 h 95685"/>
                <a:gd name="connsiteX324" fmla="*/ 1308064 w 1442561"/>
                <a:gd name="connsiteY324" fmla="*/ 51366 h 95685"/>
                <a:gd name="connsiteX325" fmla="*/ 1375636 w 1442561"/>
                <a:gd name="connsiteY325" fmla="*/ 12547 h 95685"/>
                <a:gd name="connsiteX326" fmla="*/ 1364919 w 1442561"/>
                <a:gd name="connsiteY326" fmla="*/ 22481 h 95685"/>
                <a:gd name="connsiteX327" fmla="*/ 1354594 w 1442561"/>
                <a:gd name="connsiteY327" fmla="*/ 12547 h 95685"/>
                <a:gd name="connsiteX328" fmla="*/ 1365180 w 1442561"/>
                <a:gd name="connsiteY328" fmla="*/ 2608 h 95685"/>
                <a:gd name="connsiteX329" fmla="*/ 1375636 w 1442561"/>
                <a:gd name="connsiteY329" fmla="*/ 12547 h 95685"/>
                <a:gd name="connsiteX330" fmla="*/ 1355116 w 1442561"/>
                <a:gd name="connsiteY330" fmla="*/ 94247 h 95685"/>
                <a:gd name="connsiteX331" fmla="*/ 1355116 w 1442561"/>
                <a:gd name="connsiteY331" fmla="*/ 30323 h 95685"/>
                <a:gd name="connsiteX332" fmla="*/ 1374983 w 1442561"/>
                <a:gd name="connsiteY332" fmla="*/ 30323 h 95685"/>
                <a:gd name="connsiteX333" fmla="*/ 1374983 w 1442561"/>
                <a:gd name="connsiteY333" fmla="*/ 94247 h 95685"/>
                <a:gd name="connsiteX334" fmla="*/ 1355116 w 1442561"/>
                <a:gd name="connsiteY334" fmla="*/ 94247 h 95685"/>
                <a:gd name="connsiteX335" fmla="*/ 1441516 w 1442561"/>
                <a:gd name="connsiteY335" fmla="*/ 78819 h 95685"/>
                <a:gd name="connsiteX336" fmla="*/ 1442561 w 1442561"/>
                <a:gd name="connsiteY336" fmla="*/ 94247 h 95685"/>
                <a:gd name="connsiteX337" fmla="*/ 1424655 w 1442561"/>
                <a:gd name="connsiteY337" fmla="*/ 94247 h 95685"/>
                <a:gd name="connsiteX338" fmla="*/ 1423479 w 1442561"/>
                <a:gd name="connsiteY338" fmla="*/ 87843 h 95685"/>
                <a:gd name="connsiteX339" fmla="*/ 1423087 w 1442561"/>
                <a:gd name="connsiteY339" fmla="*/ 87843 h 95685"/>
                <a:gd name="connsiteX340" fmla="*/ 1404789 w 1442561"/>
                <a:gd name="connsiteY340" fmla="*/ 95685 h 95685"/>
                <a:gd name="connsiteX341" fmla="*/ 1384132 w 1442561"/>
                <a:gd name="connsiteY341" fmla="*/ 76074 h 95685"/>
                <a:gd name="connsiteX342" fmla="*/ 1421649 w 1442561"/>
                <a:gd name="connsiteY342" fmla="*/ 51633 h 95685"/>
                <a:gd name="connsiteX343" fmla="*/ 1421649 w 1442561"/>
                <a:gd name="connsiteY343" fmla="*/ 50843 h 95685"/>
                <a:gd name="connsiteX344" fmla="*/ 1410017 w 1442561"/>
                <a:gd name="connsiteY344" fmla="*/ 42478 h 95685"/>
                <a:gd name="connsiteX345" fmla="*/ 1392366 w 1442561"/>
                <a:gd name="connsiteY345" fmla="*/ 47314 h 95685"/>
                <a:gd name="connsiteX346" fmla="*/ 1388707 w 1442561"/>
                <a:gd name="connsiteY346" fmla="*/ 34505 h 95685"/>
                <a:gd name="connsiteX347" fmla="*/ 1413546 w 1442561"/>
                <a:gd name="connsiteY347" fmla="*/ 28754 h 95685"/>
                <a:gd name="connsiteX348" fmla="*/ 1441522 w 1442561"/>
                <a:gd name="connsiteY348" fmla="*/ 56463 h 95685"/>
                <a:gd name="connsiteX349" fmla="*/ 1441522 w 1442561"/>
                <a:gd name="connsiteY349" fmla="*/ 78819 h 95685"/>
                <a:gd name="connsiteX350" fmla="*/ 1422297 w 1442561"/>
                <a:gd name="connsiteY350" fmla="*/ 64049 h 95685"/>
                <a:gd name="connsiteX351" fmla="*/ 1403737 w 1442561"/>
                <a:gd name="connsiteY351" fmla="*/ 74113 h 95685"/>
                <a:gd name="connsiteX352" fmla="*/ 1411573 w 1442561"/>
                <a:gd name="connsiteY352" fmla="*/ 81694 h 95685"/>
                <a:gd name="connsiteX353" fmla="*/ 1421899 w 1442561"/>
                <a:gd name="connsiteY353" fmla="*/ 74375 h 95685"/>
                <a:gd name="connsiteX354" fmla="*/ 1422291 w 1442561"/>
                <a:gd name="connsiteY354" fmla="*/ 70977 h 95685"/>
                <a:gd name="connsiteX355" fmla="*/ 1422291 w 1442561"/>
                <a:gd name="connsiteY355" fmla="*/ 64049 h 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442561" h="95685">
                  <a:moveTo>
                    <a:pt x="0" y="7313"/>
                  </a:moveTo>
                  <a:cubicBezTo>
                    <a:pt x="6143" y="6268"/>
                    <a:pt x="14769" y="5484"/>
                    <a:pt x="26930" y="5484"/>
                  </a:cubicBezTo>
                  <a:cubicBezTo>
                    <a:pt x="39216" y="5484"/>
                    <a:pt x="47973" y="7836"/>
                    <a:pt x="53861" y="12541"/>
                  </a:cubicBezTo>
                  <a:cubicBezTo>
                    <a:pt x="59612" y="16985"/>
                    <a:pt x="63271" y="24299"/>
                    <a:pt x="63271" y="32937"/>
                  </a:cubicBezTo>
                  <a:cubicBezTo>
                    <a:pt x="63271" y="41563"/>
                    <a:pt x="60527" y="49013"/>
                    <a:pt x="55168" y="53849"/>
                  </a:cubicBezTo>
                  <a:cubicBezTo>
                    <a:pt x="48371" y="60123"/>
                    <a:pt x="38307" y="63129"/>
                    <a:pt x="26538" y="63129"/>
                  </a:cubicBezTo>
                  <a:cubicBezTo>
                    <a:pt x="23924" y="63129"/>
                    <a:pt x="21572" y="63004"/>
                    <a:pt x="19742" y="62606"/>
                  </a:cubicBezTo>
                  <a:lnTo>
                    <a:pt x="19742" y="94241"/>
                  </a:lnTo>
                  <a:lnTo>
                    <a:pt x="0" y="94241"/>
                  </a:lnTo>
                  <a:lnTo>
                    <a:pt x="0" y="7313"/>
                  </a:lnTo>
                  <a:close/>
                  <a:moveTo>
                    <a:pt x="19742" y="47314"/>
                  </a:moveTo>
                  <a:cubicBezTo>
                    <a:pt x="21441" y="47706"/>
                    <a:pt x="23402" y="47837"/>
                    <a:pt x="26408" y="47837"/>
                  </a:cubicBezTo>
                  <a:cubicBezTo>
                    <a:pt x="36994" y="47837"/>
                    <a:pt x="43530" y="42478"/>
                    <a:pt x="43530" y="33590"/>
                  </a:cubicBezTo>
                  <a:cubicBezTo>
                    <a:pt x="43530" y="25487"/>
                    <a:pt x="37909" y="20651"/>
                    <a:pt x="27845" y="20651"/>
                  </a:cubicBezTo>
                  <a:cubicBezTo>
                    <a:pt x="23924" y="20651"/>
                    <a:pt x="21174" y="20912"/>
                    <a:pt x="19742" y="21298"/>
                  </a:cubicBezTo>
                  <a:lnTo>
                    <a:pt x="19742" y="47314"/>
                  </a:lnTo>
                  <a:close/>
                  <a:moveTo>
                    <a:pt x="72670" y="1438"/>
                  </a:moveTo>
                  <a:lnTo>
                    <a:pt x="92542" y="1438"/>
                  </a:lnTo>
                  <a:lnTo>
                    <a:pt x="92542" y="94247"/>
                  </a:lnTo>
                  <a:lnTo>
                    <a:pt x="72670" y="94247"/>
                  </a:lnTo>
                  <a:lnTo>
                    <a:pt x="72670" y="1438"/>
                  </a:lnTo>
                  <a:close/>
                  <a:moveTo>
                    <a:pt x="159200" y="78819"/>
                  </a:moveTo>
                  <a:cubicBezTo>
                    <a:pt x="159200" y="84831"/>
                    <a:pt x="159461" y="90713"/>
                    <a:pt x="160246" y="94247"/>
                  </a:cubicBezTo>
                  <a:lnTo>
                    <a:pt x="142340" y="94247"/>
                  </a:lnTo>
                  <a:lnTo>
                    <a:pt x="141163" y="87843"/>
                  </a:lnTo>
                  <a:lnTo>
                    <a:pt x="140771" y="87843"/>
                  </a:lnTo>
                  <a:cubicBezTo>
                    <a:pt x="136589" y="92934"/>
                    <a:pt x="130054" y="95685"/>
                    <a:pt x="122467" y="95685"/>
                  </a:cubicBezTo>
                  <a:cubicBezTo>
                    <a:pt x="109528" y="95685"/>
                    <a:pt x="101810" y="86269"/>
                    <a:pt x="101810" y="76074"/>
                  </a:cubicBezTo>
                  <a:cubicBezTo>
                    <a:pt x="101810" y="59469"/>
                    <a:pt x="116710" y="51633"/>
                    <a:pt x="139328" y="51633"/>
                  </a:cubicBezTo>
                  <a:lnTo>
                    <a:pt x="139328" y="50843"/>
                  </a:lnTo>
                  <a:cubicBezTo>
                    <a:pt x="139328" y="47314"/>
                    <a:pt x="137498" y="42478"/>
                    <a:pt x="127695" y="42478"/>
                  </a:cubicBezTo>
                  <a:cubicBezTo>
                    <a:pt x="121154" y="42478"/>
                    <a:pt x="114227" y="44700"/>
                    <a:pt x="110045" y="47314"/>
                  </a:cubicBezTo>
                  <a:lnTo>
                    <a:pt x="106385" y="34505"/>
                  </a:lnTo>
                  <a:cubicBezTo>
                    <a:pt x="110835" y="32022"/>
                    <a:pt x="119592" y="28754"/>
                    <a:pt x="131224" y="28754"/>
                  </a:cubicBezTo>
                  <a:cubicBezTo>
                    <a:pt x="152528" y="28754"/>
                    <a:pt x="159200" y="41302"/>
                    <a:pt x="159200" y="56463"/>
                  </a:cubicBezTo>
                  <a:lnTo>
                    <a:pt x="159200" y="78819"/>
                  </a:lnTo>
                  <a:close/>
                  <a:moveTo>
                    <a:pt x="139981" y="64049"/>
                  </a:moveTo>
                  <a:cubicBezTo>
                    <a:pt x="129525" y="64049"/>
                    <a:pt x="121421" y="66533"/>
                    <a:pt x="121421" y="74113"/>
                  </a:cubicBezTo>
                  <a:cubicBezTo>
                    <a:pt x="121421" y="79211"/>
                    <a:pt x="124820" y="81694"/>
                    <a:pt x="129264" y="81694"/>
                  </a:cubicBezTo>
                  <a:cubicBezTo>
                    <a:pt x="134100" y="81694"/>
                    <a:pt x="138288" y="78421"/>
                    <a:pt x="139589" y="74375"/>
                  </a:cubicBezTo>
                  <a:cubicBezTo>
                    <a:pt x="139850" y="73329"/>
                    <a:pt x="139981" y="72153"/>
                    <a:pt x="139981" y="70977"/>
                  </a:cubicBezTo>
                  <a:lnTo>
                    <a:pt x="139981" y="64049"/>
                  </a:lnTo>
                  <a:close/>
                  <a:moveTo>
                    <a:pt x="172395" y="50718"/>
                  </a:moveTo>
                  <a:cubicBezTo>
                    <a:pt x="172395" y="42739"/>
                    <a:pt x="172134" y="36074"/>
                    <a:pt x="171872" y="30323"/>
                  </a:cubicBezTo>
                  <a:lnTo>
                    <a:pt x="189131" y="30323"/>
                  </a:lnTo>
                  <a:lnTo>
                    <a:pt x="190046" y="39210"/>
                  </a:lnTo>
                  <a:lnTo>
                    <a:pt x="190438" y="39210"/>
                  </a:lnTo>
                  <a:cubicBezTo>
                    <a:pt x="193052" y="35028"/>
                    <a:pt x="199462" y="28885"/>
                    <a:pt x="210179" y="28885"/>
                  </a:cubicBezTo>
                  <a:cubicBezTo>
                    <a:pt x="223250" y="28885"/>
                    <a:pt x="233058" y="37648"/>
                    <a:pt x="233058" y="56469"/>
                  </a:cubicBezTo>
                  <a:lnTo>
                    <a:pt x="233058" y="94247"/>
                  </a:lnTo>
                  <a:lnTo>
                    <a:pt x="213186" y="94247"/>
                  </a:lnTo>
                  <a:lnTo>
                    <a:pt x="213186" y="58821"/>
                  </a:lnTo>
                  <a:cubicBezTo>
                    <a:pt x="213186" y="50581"/>
                    <a:pt x="210310" y="44961"/>
                    <a:pt x="203122" y="44961"/>
                  </a:cubicBezTo>
                  <a:cubicBezTo>
                    <a:pt x="197632" y="44961"/>
                    <a:pt x="194365" y="48757"/>
                    <a:pt x="192927" y="52417"/>
                  </a:cubicBezTo>
                  <a:cubicBezTo>
                    <a:pt x="192404" y="53724"/>
                    <a:pt x="192273" y="55548"/>
                    <a:pt x="192273" y="57384"/>
                  </a:cubicBezTo>
                  <a:lnTo>
                    <a:pt x="192273" y="94247"/>
                  </a:lnTo>
                  <a:lnTo>
                    <a:pt x="172407" y="94247"/>
                  </a:lnTo>
                  <a:lnTo>
                    <a:pt x="172407" y="50718"/>
                  </a:lnTo>
                  <a:close/>
                  <a:moveTo>
                    <a:pt x="266892" y="12547"/>
                  </a:moveTo>
                  <a:cubicBezTo>
                    <a:pt x="266892" y="18037"/>
                    <a:pt x="262840" y="22481"/>
                    <a:pt x="256174" y="22481"/>
                  </a:cubicBezTo>
                  <a:cubicBezTo>
                    <a:pt x="249901" y="22481"/>
                    <a:pt x="245849" y="18037"/>
                    <a:pt x="245849" y="12547"/>
                  </a:cubicBezTo>
                  <a:cubicBezTo>
                    <a:pt x="245849" y="6927"/>
                    <a:pt x="250032" y="2608"/>
                    <a:pt x="256436" y="2608"/>
                  </a:cubicBezTo>
                  <a:cubicBezTo>
                    <a:pt x="262840" y="2608"/>
                    <a:pt x="266761" y="6921"/>
                    <a:pt x="266892" y="12547"/>
                  </a:cubicBezTo>
                  <a:close/>
                  <a:moveTo>
                    <a:pt x="246372" y="94247"/>
                  </a:moveTo>
                  <a:lnTo>
                    <a:pt x="246372" y="30323"/>
                  </a:lnTo>
                  <a:lnTo>
                    <a:pt x="266244" y="30323"/>
                  </a:lnTo>
                  <a:lnTo>
                    <a:pt x="266244" y="94247"/>
                  </a:lnTo>
                  <a:lnTo>
                    <a:pt x="246372" y="94247"/>
                  </a:lnTo>
                  <a:close/>
                  <a:moveTo>
                    <a:pt x="281923" y="94247"/>
                  </a:moveTo>
                  <a:lnTo>
                    <a:pt x="281923" y="44961"/>
                  </a:lnTo>
                  <a:lnTo>
                    <a:pt x="273427" y="44961"/>
                  </a:lnTo>
                  <a:lnTo>
                    <a:pt x="273427" y="30323"/>
                  </a:lnTo>
                  <a:lnTo>
                    <a:pt x="281923" y="30323"/>
                  </a:lnTo>
                  <a:lnTo>
                    <a:pt x="281923" y="27709"/>
                  </a:lnTo>
                  <a:cubicBezTo>
                    <a:pt x="281923" y="9933"/>
                    <a:pt x="295516" y="0"/>
                    <a:pt x="315257" y="0"/>
                  </a:cubicBezTo>
                  <a:cubicBezTo>
                    <a:pt x="322054" y="0"/>
                    <a:pt x="330157" y="1568"/>
                    <a:pt x="334078" y="3921"/>
                  </a:cubicBezTo>
                  <a:lnTo>
                    <a:pt x="330288" y="18952"/>
                  </a:lnTo>
                  <a:cubicBezTo>
                    <a:pt x="327151" y="17253"/>
                    <a:pt x="322054" y="15678"/>
                    <a:pt x="315780" y="15678"/>
                  </a:cubicBezTo>
                  <a:cubicBezTo>
                    <a:pt x="305324" y="15678"/>
                    <a:pt x="301664" y="21037"/>
                    <a:pt x="301664" y="28101"/>
                  </a:cubicBezTo>
                  <a:lnTo>
                    <a:pt x="301664" y="30323"/>
                  </a:lnTo>
                  <a:lnTo>
                    <a:pt x="340489" y="30323"/>
                  </a:lnTo>
                  <a:lnTo>
                    <a:pt x="340489" y="94247"/>
                  </a:lnTo>
                  <a:lnTo>
                    <a:pt x="320616" y="94247"/>
                  </a:lnTo>
                  <a:lnTo>
                    <a:pt x="320616" y="44961"/>
                  </a:lnTo>
                  <a:lnTo>
                    <a:pt x="301789" y="44961"/>
                  </a:lnTo>
                  <a:lnTo>
                    <a:pt x="301789" y="94247"/>
                  </a:lnTo>
                  <a:lnTo>
                    <a:pt x="281923" y="94247"/>
                  </a:lnTo>
                  <a:close/>
                  <a:moveTo>
                    <a:pt x="401782" y="92548"/>
                  </a:moveTo>
                  <a:cubicBezTo>
                    <a:pt x="398253" y="94247"/>
                    <a:pt x="391587" y="95554"/>
                    <a:pt x="384006" y="95554"/>
                  </a:cubicBezTo>
                  <a:cubicBezTo>
                    <a:pt x="363349" y="95554"/>
                    <a:pt x="350149" y="82870"/>
                    <a:pt x="350149" y="62873"/>
                  </a:cubicBezTo>
                  <a:cubicBezTo>
                    <a:pt x="350149" y="44183"/>
                    <a:pt x="362957" y="28885"/>
                    <a:pt x="386751" y="28885"/>
                  </a:cubicBezTo>
                  <a:cubicBezTo>
                    <a:pt x="391979" y="28885"/>
                    <a:pt x="397730" y="29800"/>
                    <a:pt x="401912" y="31368"/>
                  </a:cubicBezTo>
                  <a:lnTo>
                    <a:pt x="398775" y="46137"/>
                  </a:lnTo>
                  <a:cubicBezTo>
                    <a:pt x="396423" y="45092"/>
                    <a:pt x="392894" y="44177"/>
                    <a:pt x="387660" y="44177"/>
                  </a:cubicBezTo>
                  <a:cubicBezTo>
                    <a:pt x="377204" y="44177"/>
                    <a:pt x="370407" y="51633"/>
                    <a:pt x="370538" y="62089"/>
                  </a:cubicBezTo>
                  <a:cubicBezTo>
                    <a:pt x="370538" y="73721"/>
                    <a:pt x="378380" y="80001"/>
                    <a:pt x="388058" y="80001"/>
                  </a:cubicBezTo>
                  <a:cubicBezTo>
                    <a:pt x="392763" y="80001"/>
                    <a:pt x="396423" y="79217"/>
                    <a:pt x="399429" y="77904"/>
                  </a:cubicBezTo>
                  <a:lnTo>
                    <a:pt x="401782" y="92548"/>
                  </a:lnTo>
                  <a:close/>
                  <a:moveTo>
                    <a:pt x="463865" y="78819"/>
                  </a:moveTo>
                  <a:cubicBezTo>
                    <a:pt x="463865" y="84831"/>
                    <a:pt x="464126" y="90713"/>
                    <a:pt x="464910" y="94247"/>
                  </a:cubicBezTo>
                  <a:lnTo>
                    <a:pt x="446998" y="94247"/>
                  </a:lnTo>
                  <a:lnTo>
                    <a:pt x="445822" y="87843"/>
                  </a:lnTo>
                  <a:lnTo>
                    <a:pt x="445430" y="87843"/>
                  </a:lnTo>
                  <a:cubicBezTo>
                    <a:pt x="441247" y="92934"/>
                    <a:pt x="434712" y="95685"/>
                    <a:pt x="427132" y="95685"/>
                  </a:cubicBezTo>
                  <a:cubicBezTo>
                    <a:pt x="414186" y="95685"/>
                    <a:pt x="406481" y="86269"/>
                    <a:pt x="406481" y="76074"/>
                  </a:cubicBezTo>
                  <a:cubicBezTo>
                    <a:pt x="406481" y="59469"/>
                    <a:pt x="421381" y="51633"/>
                    <a:pt x="443998" y="51633"/>
                  </a:cubicBezTo>
                  <a:lnTo>
                    <a:pt x="443998" y="50843"/>
                  </a:lnTo>
                  <a:cubicBezTo>
                    <a:pt x="443998" y="47314"/>
                    <a:pt x="442168" y="42478"/>
                    <a:pt x="432366" y="42478"/>
                  </a:cubicBezTo>
                  <a:cubicBezTo>
                    <a:pt x="425831" y="42478"/>
                    <a:pt x="418903" y="44700"/>
                    <a:pt x="414721" y="47314"/>
                  </a:cubicBezTo>
                  <a:lnTo>
                    <a:pt x="411061" y="34505"/>
                  </a:lnTo>
                  <a:cubicBezTo>
                    <a:pt x="415505" y="32022"/>
                    <a:pt x="424262" y="28754"/>
                    <a:pt x="435901" y="28754"/>
                  </a:cubicBezTo>
                  <a:cubicBezTo>
                    <a:pt x="457211" y="28754"/>
                    <a:pt x="463871" y="41302"/>
                    <a:pt x="463871" y="56463"/>
                  </a:cubicBezTo>
                  <a:lnTo>
                    <a:pt x="463871" y="78819"/>
                  </a:lnTo>
                  <a:close/>
                  <a:moveTo>
                    <a:pt x="444652" y="64049"/>
                  </a:moveTo>
                  <a:cubicBezTo>
                    <a:pt x="434195" y="64049"/>
                    <a:pt x="426092" y="66533"/>
                    <a:pt x="426092" y="74113"/>
                  </a:cubicBezTo>
                  <a:cubicBezTo>
                    <a:pt x="426092" y="79211"/>
                    <a:pt x="429490" y="81694"/>
                    <a:pt x="433934" y="81694"/>
                  </a:cubicBezTo>
                  <a:cubicBezTo>
                    <a:pt x="438770" y="81694"/>
                    <a:pt x="442952" y="78421"/>
                    <a:pt x="444259" y="74375"/>
                  </a:cubicBezTo>
                  <a:cubicBezTo>
                    <a:pt x="444521" y="73329"/>
                    <a:pt x="444652" y="72153"/>
                    <a:pt x="444652" y="70977"/>
                  </a:cubicBezTo>
                  <a:lnTo>
                    <a:pt x="444652" y="64049"/>
                  </a:lnTo>
                  <a:close/>
                  <a:moveTo>
                    <a:pt x="525033" y="92548"/>
                  </a:moveTo>
                  <a:cubicBezTo>
                    <a:pt x="521504" y="94247"/>
                    <a:pt x="514838" y="95554"/>
                    <a:pt x="507257" y="95554"/>
                  </a:cubicBezTo>
                  <a:cubicBezTo>
                    <a:pt x="486601" y="95554"/>
                    <a:pt x="473400" y="82870"/>
                    <a:pt x="473400" y="62873"/>
                  </a:cubicBezTo>
                  <a:cubicBezTo>
                    <a:pt x="473400" y="44183"/>
                    <a:pt x="486215" y="28885"/>
                    <a:pt x="510002" y="28885"/>
                  </a:cubicBezTo>
                  <a:cubicBezTo>
                    <a:pt x="515230" y="28885"/>
                    <a:pt x="520981" y="29800"/>
                    <a:pt x="525164" y="31368"/>
                  </a:cubicBezTo>
                  <a:lnTo>
                    <a:pt x="522027" y="46137"/>
                  </a:lnTo>
                  <a:cubicBezTo>
                    <a:pt x="519674" y="45092"/>
                    <a:pt x="516145" y="44177"/>
                    <a:pt x="510911" y="44177"/>
                  </a:cubicBezTo>
                  <a:cubicBezTo>
                    <a:pt x="500455" y="44177"/>
                    <a:pt x="493659" y="51633"/>
                    <a:pt x="493789" y="62089"/>
                  </a:cubicBezTo>
                  <a:cubicBezTo>
                    <a:pt x="493789" y="73721"/>
                    <a:pt x="501631" y="80001"/>
                    <a:pt x="511309" y="80001"/>
                  </a:cubicBezTo>
                  <a:cubicBezTo>
                    <a:pt x="516014" y="80001"/>
                    <a:pt x="519674" y="79217"/>
                    <a:pt x="522680" y="77904"/>
                  </a:cubicBezTo>
                  <a:lnTo>
                    <a:pt x="525033" y="92548"/>
                  </a:lnTo>
                  <a:close/>
                  <a:moveTo>
                    <a:pt x="553912" y="12547"/>
                  </a:moveTo>
                  <a:cubicBezTo>
                    <a:pt x="553912" y="18037"/>
                    <a:pt x="549860" y="22481"/>
                    <a:pt x="543194" y="22481"/>
                  </a:cubicBezTo>
                  <a:cubicBezTo>
                    <a:pt x="536921" y="22481"/>
                    <a:pt x="532869" y="18037"/>
                    <a:pt x="532869" y="12547"/>
                  </a:cubicBezTo>
                  <a:cubicBezTo>
                    <a:pt x="532869" y="6927"/>
                    <a:pt x="537051" y="2608"/>
                    <a:pt x="543456" y="2608"/>
                  </a:cubicBezTo>
                  <a:cubicBezTo>
                    <a:pt x="549860" y="2608"/>
                    <a:pt x="553781" y="6921"/>
                    <a:pt x="553912" y="12547"/>
                  </a:cubicBezTo>
                  <a:close/>
                  <a:moveTo>
                    <a:pt x="533392" y="94247"/>
                  </a:moveTo>
                  <a:lnTo>
                    <a:pt x="533392" y="30323"/>
                  </a:lnTo>
                  <a:lnTo>
                    <a:pt x="553258" y="30323"/>
                  </a:lnTo>
                  <a:lnTo>
                    <a:pt x="553258" y="94247"/>
                  </a:lnTo>
                  <a:lnTo>
                    <a:pt x="533392" y="94247"/>
                  </a:lnTo>
                  <a:close/>
                  <a:moveTo>
                    <a:pt x="629724" y="61566"/>
                  </a:moveTo>
                  <a:cubicBezTo>
                    <a:pt x="629724" y="84968"/>
                    <a:pt x="613126" y="95685"/>
                    <a:pt x="595998" y="95685"/>
                  </a:cubicBezTo>
                  <a:cubicBezTo>
                    <a:pt x="577307" y="95685"/>
                    <a:pt x="562924" y="83399"/>
                    <a:pt x="562924" y="62742"/>
                  </a:cubicBezTo>
                  <a:cubicBezTo>
                    <a:pt x="562924" y="41955"/>
                    <a:pt x="576523" y="28754"/>
                    <a:pt x="597174" y="28754"/>
                  </a:cubicBezTo>
                  <a:cubicBezTo>
                    <a:pt x="616654" y="28754"/>
                    <a:pt x="629724" y="42216"/>
                    <a:pt x="629724" y="61566"/>
                  </a:cubicBezTo>
                  <a:close/>
                  <a:moveTo>
                    <a:pt x="583450" y="62220"/>
                  </a:moveTo>
                  <a:cubicBezTo>
                    <a:pt x="583450" y="73199"/>
                    <a:pt x="588025" y="81433"/>
                    <a:pt x="596520" y="81433"/>
                  </a:cubicBezTo>
                  <a:cubicBezTo>
                    <a:pt x="604363" y="81433"/>
                    <a:pt x="609198" y="73715"/>
                    <a:pt x="609198" y="62083"/>
                  </a:cubicBezTo>
                  <a:cubicBezTo>
                    <a:pt x="609198" y="52673"/>
                    <a:pt x="605539" y="42995"/>
                    <a:pt x="596520" y="42995"/>
                  </a:cubicBezTo>
                  <a:cubicBezTo>
                    <a:pt x="587116" y="43001"/>
                    <a:pt x="583450" y="52803"/>
                    <a:pt x="583450" y="62220"/>
                  </a:cubicBezTo>
                  <a:close/>
                  <a:moveTo>
                    <a:pt x="617047" y="2477"/>
                  </a:moveTo>
                  <a:lnTo>
                    <a:pt x="601095" y="22350"/>
                  </a:lnTo>
                  <a:lnTo>
                    <a:pt x="587502" y="22350"/>
                  </a:lnTo>
                  <a:lnTo>
                    <a:pt x="598742" y="2477"/>
                  </a:lnTo>
                  <a:lnTo>
                    <a:pt x="617047" y="2477"/>
                  </a:lnTo>
                  <a:close/>
                  <a:moveTo>
                    <a:pt x="639390" y="50718"/>
                  </a:moveTo>
                  <a:cubicBezTo>
                    <a:pt x="639390" y="42739"/>
                    <a:pt x="639129" y="36074"/>
                    <a:pt x="638868" y="30323"/>
                  </a:cubicBezTo>
                  <a:lnTo>
                    <a:pt x="656120" y="30323"/>
                  </a:lnTo>
                  <a:lnTo>
                    <a:pt x="657035" y="39210"/>
                  </a:lnTo>
                  <a:lnTo>
                    <a:pt x="657427" y="39210"/>
                  </a:lnTo>
                  <a:cubicBezTo>
                    <a:pt x="660041" y="35028"/>
                    <a:pt x="666446" y="28885"/>
                    <a:pt x="677163" y="28885"/>
                  </a:cubicBezTo>
                  <a:cubicBezTo>
                    <a:pt x="690233" y="28885"/>
                    <a:pt x="700036" y="37648"/>
                    <a:pt x="700036" y="56469"/>
                  </a:cubicBezTo>
                  <a:lnTo>
                    <a:pt x="700036" y="94247"/>
                  </a:lnTo>
                  <a:lnTo>
                    <a:pt x="680163" y="94247"/>
                  </a:lnTo>
                  <a:lnTo>
                    <a:pt x="680163" y="58821"/>
                  </a:lnTo>
                  <a:cubicBezTo>
                    <a:pt x="680163" y="50581"/>
                    <a:pt x="677288" y="44961"/>
                    <a:pt x="670099" y="44961"/>
                  </a:cubicBezTo>
                  <a:cubicBezTo>
                    <a:pt x="664610" y="44961"/>
                    <a:pt x="661336" y="48757"/>
                    <a:pt x="659905" y="52417"/>
                  </a:cubicBezTo>
                  <a:cubicBezTo>
                    <a:pt x="659382" y="53724"/>
                    <a:pt x="659251" y="55548"/>
                    <a:pt x="659251" y="57384"/>
                  </a:cubicBezTo>
                  <a:lnTo>
                    <a:pt x="659251" y="94247"/>
                  </a:lnTo>
                  <a:lnTo>
                    <a:pt x="639384" y="94247"/>
                  </a:lnTo>
                  <a:lnTo>
                    <a:pt x="639384" y="50718"/>
                  </a:lnTo>
                  <a:close/>
                  <a:moveTo>
                    <a:pt x="757675" y="6143"/>
                  </a:moveTo>
                  <a:lnTo>
                    <a:pt x="757675" y="56730"/>
                  </a:lnTo>
                  <a:cubicBezTo>
                    <a:pt x="757675" y="72022"/>
                    <a:pt x="763557" y="79740"/>
                    <a:pt x="773627" y="79740"/>
                  </a:cubicBezTo>
                  <a:cubicBezTo>
                    <a:pt x="784089" y="79740"/>
                    <a:pt x="789834" y="72420"/>
                    <a:pt x="789834" y="56730"/>
                  </a:cubicBezTo>
                  <a:lnTo>
                    <a:pt x="789834" y="6143"/>
                  </a:lnTo>
                  <a:lnTo>
                    <a:pt x="809706" y="6143"/>
                  </a:lnTo>
                  <a:lnTo>
                    <a:pt x="809706" y="55548"/>
                  </a:lnTo>
                  <a:cubicBezTo>
                    <a:pt x="809706" y="82740"/>
                    <a:pt x="795982" y="95685"/>
                    <a:pt x="772967" y="95685"/>
                  </a:cubicBezTo>
                  <a:cubicBezTo>
                    <a:pt x="750748" y="95685"/>
                    <a:pt x="737809" y="83263"/>
                    <a:pt x="737809" y="55287"/>
                  </a:cubicBezTo>
                  <a:lnTo>
                    <a:pt x="737809" y="6137"/>
                  </a:lnTo>
                  <a:lnTo>
                    <a:pt x="757675" y="6137"/>
                  </a:lnTo>
                  <a:close/>
                  <a:moveTo>
                    <a:pt x="823673" y="50718"/>
                  </a:moveTo>
                  <a:cubicBezTo>
                    <a:pt x="823673" y="42739"/>
                    <a:pt x="823412" y="36074"/>
                    <a:pt x="823150" y="30323"/>
                  </a:cubicBezTo>
                  <a:lnTo>
                    <a:pt x="840403" y="30323"/>
                  </a:lnTo>
                  <a:lnTo>
                    <a:pt x="841318" y="39210"/>
                  </a:lnTo>
                  <a:lnTo>
                    <a:pt x="841710" y="39210"/>
                  </a:lnTo>
                  <a:cubicBezTo>
                    <a:pt x="844324" y="35028"/>
                    <a:pt x="850728" y="28885"/>
                    <a:pt x="861446" y="28885"/>
                  </a:cubicBezTo>
                  <a:cubicBezTo>
                    <a:pt x="874516" y="28885"/>
                    <a:pt x="884325" y="37648"/>
                    <a:pt x="884325" y="56469"/>
                  </a:cubicBezTo>
                  <a:lnTo>
                    <a:pt x="884325" y="94247"/>
                  </a:lnTo>
                  <a:lnTo>
                    <a:pt x="864452" y="94247"/>
                  </a:lnTo>
                  <a:lnTo>
                    <a:pt x="864452" y="58821"/>
                  </a:lnTo>
                  <a:cubicBezTo>
                    <a:pt x="864452" y="50581"/>
                    <a:pt x="861583" y="44961"/>
                    <a:pt x="854388" y="44961"/>
                  </a:cubicBezTo>
                  <a:cubicBezTo>
                    <a:pt x="848898" y="44961"/>
                    <a:pt x="845631" y="48757"/>
                    <a:pt x="844193" y="52417"/>
                  </a:cubicBezTo>
                  <a:cubicBezTo>
                    <a:pt x="843671" y="53724"/>
                    <a:pt x="843540" y="55548"/>
                    <a:pt x="843540" y="57384"/>
                  </a:cubicBezTo>
                  <a:lnTo>
                    <a:pt x="843540" y="94247"/>
                  </a:lnTo>
                  <a:lnTo>
                    <a:pt x="823667" y="94247"/>
                  </a:lnTo>
                  <a:lnTo>
                    <a:pt x="823667" y="50718"/>
                  </a:lnTo>
                  <a:close/>
                  <a:moveTo>
                    <a:pt x="918182" y="12547"/>
                  </a:moveTo>
                  <a:cubicBezTo>
                    <a:pt x="918182" y="18037"/>
                    <a:pt x="914124" y="22481"/>
                    <a:pt x="907459" y="22481"/>
                  </a:cubicBezTo>
                  <a:cubicBezTo>
                    <a:pt x="901185" y="22481"/>
                    <a:pt x="897133" y="18037"/>
                    <a:pt x="897133" y="12547"/>
                  </a:cubicBezTo>
                  <a:cubicBezTo>
                    <a:pt x="897133" y="6927"/>
                    <a:pt x="901316" y="2608"/>
                    <a:pt x="907720" y="2608"/>
                  </a:cubicBezTo>
                  <a:cubicBezTo>
                    <a:pt x="914124" y="2608"/>
                    <a:pt x="918045" y="6921"/>
                    <a:pt x="918182" y="12547"/>
                  </a:cubicBezTo>
                  <a:close/>
                  <a:moveTo>
                    <a:pt x="897650" y="94247"/>
                  </a:moveTo>
                  <a:lnTo>
                    <a:pt x="897650" y="30323"/>
                  </a:lnTo>
                  <a:lnTo>
                    <a:pt x="917523" y="30323"/>
                  </a:lnTo>
                  <a:lnTo>
                    <a:pt x="917523" y="94247"/>
                  </a:lnTo>
                  <a:lnTo>
                    <a:pt x="897650" y="94247"/>
                  </a:lnTo>
                  <a:close/>
                  <a:moveTo>
                    <a:pt x="945623" y="30323"/>
                  </a:moveTo>
                  <a:lnTo>
                    <a:pt x="954256" y="59998"/>
                  </a:lnTo>
                  <a:cubicBezTo>
                    <a:pt x="955824" y="65487"/>
                    <a:pt x="956864" y="70454"/>
                    <a:pt x="957909" y="75551"/>
                  </a:cubicBezTo>
                  <a:lnTo>
                    <a:pt x="958301" y="75551"/>
                  </a:lnTo>
                  <a:cubicBezTo>
                    <a:pt x="959347" y="70317"/>
                    <a:pt x="960399" y="65487"/>
                    <a:pt x="961830" y="59998"/>
                  </a:cubicBezTo>
                  <a:lnTo>
                    <a:pt x="970071" y="30323"/>
                  </a:lnTo>
                  <a:lnTo>
                    <a:pt x="990983" y="30323"/>
                  </a:lnTo>
                  <a:lnTo>
                    <a:pt x="967189" y="94247"/>
                  </a:lnTo>
                  <a:lnTo>
                    <a:pt x="947317" y="94247"/>
                  </a:lnTo>
                  <a:lnTo>
                    <a:pt x="924052" y="30323"/>
                  </a:lnTo>
                  <a:lnTo>
                    <a:pt x="945623" y="30323"/>
                  </a:lnTo>
                  <a:close/>
                  <a:moveTo>
                    <a:pt x="1010843" y="68624"/>
                  </a:moveTo>
                  <a:cubicBezTo>
                    <a:pt x="1011366" y="76858"/>
                    <a:pt x="1019606" y="80779"/>
                    <a:pt x="1028880" y="80779"/>
                  </a:cubicBezTo>
                  <a:cubicBezTo>
                    <a:pt x="1035682" y="80779"/>
                    <a:pt x="1041166" y="79864"/>
                    <a:pt x="1046531" y="78035"/>
                  </a:cubicBezTo>
                  <a:lnTo>
                    <a:pt x="1049145" y="91503"/>
                  </a:lnTo>
                  <a:cubicBezTo>
                    <a:pt x="1042610" y="94247"/>
                    <a:pt x="1034637" y="95554"/>
                    <a:pt x="1026005" y="95554"/>
                  </a:cubicBezTo>
                  <a:cubicBezTo>
                    <a:pt x="1004302" y="95554"/>
                    <a:pt x="991886" y="83007"/>
                    <a:pt x="991886" y="63004"/>
                  </a:cubicBezTo>
                  <a:cubicBezTo>
                    <a:pt x="991886" y="46791"/>
                    <a:pt x="1001950" y="28885"/>
                    <a:pt x="1024175" y="28885"/>
                  </a:cubicBezTo>
                  <a:cubicBezTo>
                    <a:pt x="1044832" y="28885"/>
                    <a:pt x="1052674" y="44961"/>
                    <a:pt x="1052674" y="60782"/>
                  </a:cubicBezTo>
                  <a:cubicBezTo>
                    <a:pt x="1052674" y="64180"/>
                    <a:pt x="1052282" y="67186"/>
                    <a:pt x="1052020" y="68624"/>
                  </a:cubicBezTo>
                  <a:lnTo>
                    <a:pt x="1010843" y="68624"/>
                  </a:lnTo>
                  <a:close/>
                  <a:moveTo>
                    <a:pt x="1034245" y="55025"/>
                  </a:moveTo>
                  <a:cubicBezTo>
                    <a:pt x="1034245" y="50195"/>
                    <a:pt x="1032154" y="42086"/>
                    <a:pt x="1022999" y="42086"/>
                  </a:cubicBezTo>
                  <a:cubicBezTo>
                    <a:pt x="1014634" y="42086"/>
                    <a:pt x="1011241" y="49797"/>
                    <a:pt x="1010713" y="55025"/>
                  </a:cubicBezTo>
                  <a:lnTo>
                    <a:pt x="1034245" y="55025"/>
                  </a:lnTo>
                  <a:close/>
                  <a:moveTo>
                    <a:pt x="1061948" y="51366"/>
                  </a:moveTo>
                  <a:cubicBezTo>
                    <a:pt x="1061948" y="41955"/>
                    <a:pt x="1061817" y="35812"/>
                    <a:pt x="1061425" y="30323"/>
                  </a:cubicBezTo>
                  <a:lnTo>
                    <a:pt x="1078416" y="30323"/>
                  </a:lnTo>
                  <a:lnTo>
                    <a:pt x="1079200" y="42086"/>
                  </a:lnTo>
                  <a:lnTo>
                    <a:pt x="1079723" y="42086"/>
                  </a:lnTo>
                  <a:cubicBezTo>
                    <a:pt x="1082990" y="32669"/>
                    <a:pt x="1090708" y="28754"/>
                    <a:pt x="1096975" y="28754"/>
                  </a:cubicBezTo>
                  <a:cubicBezTo>
                    <a:pt x="1098811" y="28754"/>
                    <a:pt x="1099720" y="28879"/>
                    <a:pt x="1101158" y="29140"/>
                  </a:cubicBezTo>
                  <a:lnTo>
                    <a:pt x="1101158" y="47831"/>
                  </a:lnTo>
                  <a:cubicBezTo>
                    <a:pt x="1099590" y="47569"/>
                    <a:pt x="1098027" y="47308"/>
                    <a:pt x="1095805" y="47308"/>
                  </a:cubicBezTo>
                  <a:cubicBezTo>
                    <a:pt x="1088480" y="47308"/>
                    <a:pt x="1083519" y="51229"/>
                    <a:pt x="1082206" y="57372"/>
                  </a:cubicBezTo>
                  <a:cubicBezTo>
                    <a:pt x="1081945" y="58679"/>
                    <a:pt x="1081820" y="60247"/>
                    <a:pt x="1081820" y="61816"/>
                  </a:cubicBezTo>
                  <a:lnTo>
                    <a:pt x="1081820" y="94236"/>
                  </a:lnTo>
                  <a:lnTo>
                    <a:pt x="1061948" y="94236"/>
                  </a:lnTo>
                  <a:lnTo>
                    <a:pt x="1061948" y="51366"/>
                  </a:lnTo>
                  <a:close/>
                  <a:moveTo>
                    <a:pt x="1108869" y="76989"/>
                  </a:moveTo>
                  <a:cubicBezTo>
                    <a:pt x="1112529" y="79211"/>
                    <a:pt x="1120110" y="81694"/>
                    <a:pt x="1125991" y="81694"/>
                  </a:cubicBezTo>
                  <a:cubicBezTo>
                    <a:pt x="1132009" y="81694"/>
                    <a:pt x="1134493" y="79734"/>
                    <a:pt x="1134493" y="76460"/>
                  </a:cubicBezTo>
                  <a:cubicBezTo>
                    <a:pt x="1134493" y="73068"/>
                    <a:pt x="1132532" y="71493"/>
                    <a:pt x="1125213" y="69010"/>
                  </a:cubicBezTo>
                  <a:cubicBezTo>
                    <a:pt x="1111881" y="64566"/>
                    <a:pt x="1106778" y="57378"/>
                    <a:pt x="1106915" y="49797"/>
                  </a:cubicBezTo>
                  <a:cubicBezTo>
                    <a:pt x="1106915" y="37773"/>
                    <a:pt x="1117109" y="28754"/>
                    <a:pt x="1132924" y="28754"/>
                  </a:cubicBezTo>
                  <a:cubicBezTo>
                    <a:pt x="1140380" y="28754"/>
                    <a:pt x="1146915" y="30584"/>
                    <a:pt x="1150836" y="32545"/>
                  </a:cubicBezTo>
                  <a:lnTo>
                    <a:pt x="1147438" y="46274"/>
                  </a:lnTo>
                  <a:cubicBezTo>
                    <a:pt x="1144568" y="44700"/>
                    <a:pt x="1138942" y="42615"/>
                    <a:pt x="1133584" y="42615"/>
                  </a:cubicBezTo>
                  <a:cubicBezTo>
                    <a:pt x="1128748" y="42615"/>
                    <a:pt x="1126003" y="44575"/>
                    <a:pt x="1126003" y="47712"/>
                  </a:cubicBezTo>
                  <a:cubicBezTo>
                    <a:pt x="1126003" y="50843"/>
                    <a:pt x="1128486" y="52417"/>
                    <a:pt x="1136328" y="55162"/>
                  </a:cubicBezTo>
                  <a:cubicBezTo>
                    <a:pt x="1148490" y="59344"/>
                    <a:pt x="1153456" y="65618"/>
                    <a:pt x="1153581" y="74898"/>
                  </a:cubicBezTo>
                  <a:cubicBezTo>
                    <a:pt x="1153581" y="86922"/>
                    <a:pt x="1144301" y="95685"/>
                    <a:pt x="1125997" y="95685"/>
                  </a:cubicBezTo>
                  <a:cubicBezTo>
                    <a:pt x="1117632" y="95685"/>
                    <a:pt x="1110182" y="93725"/>
                    <a:pt x="1105340" y="91105"/>
                  </a:cubicBezTo>
                  <a:lnTo>
                    <a:pt x="1108869" y="76989"/>
                  </a:lnTo>
                  <a:close/>
                  <a:moveTo>
                    <a:pt x="1183630" y="12547"/>
                  </a:moveTo>
                  <a:cubicBezTo>
                    <a:pt x="1183630" y="18037"/>
                    <a:pt x="1179579" y="22481"/>
                    <a:pt x="1172913" y="22481"/>
                  </a:cubicBezTo>
                  <a:cubicBezTo>
                    <a:pt x="1166633" y="22481"/>
                    <a:pt x="1162588" y="18037"/>
                    <a:pt x="1162588" y="12547"/>
                  </a:cubicBezTo>
                  <a:cubicBezTo>
                    <a:pt x="1162588" y="6927"/>
                    <a:pt x="1166770" y="2608"/>
                    <a:pt x="1173174" y="2608"/>
                  </a:cubicBezTo>
                  <a:cubicBezTo>
                    <a:pt x="1179585" y="2608"/>
                    <a:pt x="1183506" y="6921"/>
                    <a:pt x="1183630" y="12547"/>
                  </a:cubicBezTo>
                  <a:close/>
                  <a:moveTo>
                    <a:pt x="1163110" y="94247"/>
                  </a:moveTo>
                  <a:lnTo>
                    <a:pt x="1163110" y="30323"/>
                  </a:lnTo>
                  <a:lnTo>
                    <a:pt x="1182983" y="30323"/>
                  </a:lnTo>
                  <a:lnTo>
                    <a:pt x="1182983" y="94247"/>
                  </a:lnTo>
                  <a:lnTo>
                    <a:pt x="1163110" y="94247"/>
                  </a:lnTo>
                  <a:close/>
                  <a:moveTo>
                    <a:pt x="1218528" y="13070"/>
                  </a:moveTo>
                  <a:lnTo>
                    <a:pt x="1218528" y="30323"/>
                  </a:lnTo>
                  <a:lnTo>
                    <a:pt x="1232774" y="30323"/>
                  </a:lnTo>
                  <a:lnTo>
                    <a:pt x="1232774" y="44961"/>
                  </a:lnTo>
                  <a:lnTo>
                    <a:pt x="1218528" y="44961"/>
                  </a:lnTo>
                  <a:lnTo>
                    <a:pt x="1218528" y="68095"/>
                  </a:lnTo>
                  <a:cubicBezTo>
                    <a:pt x="1218528" y="75813"/>
                    <a:pt x="1220488" y="79341"/>
                    <a:pt x="1226370" y="79341"/>
                  </a:cubicBezTo>
                  <a:cubicBezTo>
                    <a:pt x="1229114" y="79341"/>
                    <a:pt x="1230427" y="79217"/>
                    <a:pt x="1232251" y="78819"/>
                  </a:cubicBezTo>
                  <a:lnTo>
                    <a:pt x="1232388" y="93849"/>
                  </a:lnTo>
                  <a:cubicBezTo>
                    <a:pt x="1229905" y="94764"/>
                    <a:pt x="1225069" y="95548"/>
                    <a:pt x="1219579" y="95548"/>
                  </a:cubicBezTo>
                  <a:cubicBezTo>
                    <a:pt x="1213175" y="95548"/>
                    <a:pt x="1207816" y="93327"/>
                    <a:pt x="1204549" y="90059"/>
                  </a:cubicBezTo>
                  <a:cubicBezTo>
                    <a:pt x="1200889" y="86263"/>
                    <a:pt x="1199053" y="80120"/>
                    <a:pt x="1199053" y="71107"/>
                  </a:cubicBezTo>
                  <a:lnTo>
                    <a:pt x="1199053" y="44961"/>
                  </a:lnTo>
                  <a:lnTo>
                    <a:pt x="1190557" y="44961"/>
                  </a:lnTo>
                  <a:lnTo>
                    <a:pt x="1190557" y="30323"/>
                  </a:lnTo>
                  <a:lnTo>
                    <a:pt x="1199053" y="30323"/>
                  </a:lnTo>
                  <a:lnTo>
                    <a:pt x="1199053" y="18429"/>
                  </a:lnTo>
                  <a:lnTo>
                    <a:pt x="1218528" y="13070"/>
                  </a:lnTo>
                  <a:close/>
                  <a:moveTo>
                    <a:pt x="1294869" y="78819"/>
                  </a:moveTo>
                  <a:cubicBezTo>
                    <a:pt x="1294869" y="84831"/>
                    <a:pt x="1295130" y="90713"/>
                    <a:pt x="1295915" y="94247"/>
                  </a:cubicBezTo>
                  <a:lnTo>
                    <a:pt x="1278003" y="94247"/>
                  </a:lnTo>
                  <a:lnTo>
                    <a:pt x="1276826" y="87843"/>
                  </a:lnTo>
                  <a:lnTo>
                    <a:pt x="1276440" y="87843"/>
                  </a:lnTo>
                  <a:cubicBezTo>
                    <a:pt x="1272258" y="92934"/>
                    <a:pt x="1265717" y="95685"/>
                    <a:pt x="1258136" y="95685"/>
                  </a:cubicBezTo>
                  <a:cubicBezTo>
                    <a:pt x="1245197" y="95685"/>
                    <a:pt x="1237479" y="86269"/>
                    <a:pt x="1237479" y="76074"/>
                  </a:cubicBezTo>
                  <a:cubicBezTo>
                    <a:pt x="1237479" y="59469"/>
                    <a:pt x="1252385" y="51633"/>
                    <a:pt x="1274996" y="51633"/>
                  </a:cubicBezTo>
                  <a:lnTo>
                    <a:pt x="1274996" y="50843"/>
                  </a:lnTo>
                  <a:cubicBezTo>
                    <a:pt x="1274996" y="47314"/>
                    <a:pt x="1273161" y="42478"/>
                    <a:pt x="1263364" y="42478"/>
                  </a:cubicBezTo>
                  <a:cubicBezTo>
                    <a:pt x="1256823" y="42478"/>
                    <a:pt x="1249896" y="44700"/>
                    <a:pt x="1245714" y="47314"/>
                  </a:cubicBezTo>
                  <a:lnTo>
                    <a:pt x="1242054" y="34505"/>
                  </a:lnTo>
                  <a:cubicBezTo>
                    <a:pt x="1246498" y="32022"/>
                    <a:pt x="1255261" y="28754"/>
                    <a:pt x="1266893" y="28754"/>
                  </a:cubicBezTo>
                  <a:cubicBezTo>
                    <a:pt x="1288197" y="28754"/>
                    <a:pt x="1294869" y="41302"/>
                    <a:pt x="1294869" y="56463"/>
                  </a:cubicBezTo>
                  <a:lnTo>
                    <a:pt x="1294869" y="78819"/>
                  </a:lnTo>
                  <a:close/>
                  <a:moveTo>
                    <a:pt x="1275644" y="64049"/>
                  </a:moveTo>
                  <a:cubicBezTo>
                    <a:pt x="1265188" y="64049"/>
                    <a:pt x="1257084" y="66533"/>
                    <a:pt x="1257084" y="74113"/>
                  </a:cubicBezTo>
                  <a:cubicBezTo>
                    <a:pt x="1257084" y="79211"/>
                    <a:pt x="1260483" y="81694"/>
                    <a:pt x="1264927" y="81694"/>
                  </a:cubicBezTo>
                  <a:cubicBezTo>
                    <a:pt x="1269768" y="81694"/>
                    <a:pt x="1273951" y="78421"/>
                    <a:pt x="1275252" y="74375"/>
                  </a:cubicBezTo>
                  <a:cubicBezTo>
                    <a:pt x="1275513" y="73329"/>
                    <a:pt x="1275638" y="72153"/>
                    <a:pt x="1275638" y="70977"/>
                  </a:cubicBezTo>
                  <a:lnTo>
                    <a:pt x="1275638" y="64049"/>
                  </a:lnTo>
                  <a:close/>
                  <a:moveTo>
                    <a:pt x="1308064" y="51366"/>
                  </a:moveTo>
                  <a:cubicBezTo>
                    <a:pt x="1308064" y="41955"/>
                    <a:pt x="1307933" y="35812"/>
                    <a:pt x="1307535" y="30323"/>
                  </a:cubicBezTo>
                  <a:lnTo>
                    <a:pt x="1324526" y="30323"/>
                  </a:lnTo>
                  <a:lnTo>
                    <a:pt x="1325316" y="42086"/>
                  </a:lnTo>
                  <a:lnTo>
                    <a:pt x="1325839" y="42086"/>
                  </a:lnTo>
                  <a:cubicBezTo>
                    <a:pt x="1329107" y="32669"/>
                    <a:pt x="1336818" y="28754"/>
                    <a:pt x="1343092" y="28754"/>
                  </a:cubicBezTo>
                  <a:cubicBezTo>
                    <a:pt x="1344922" y="28754"/>
                    <a:pt x="1345837" y="28879"/>
                    <a:pt x="1347274" y="29140"/>
                  </a:cubicBezTo>
                  <a:lnTo>
                    <a:pt x="1347274" y="47831"/>
                  </a:lnTo>
                  <a:cubicBezTo>
                    <a:pt x="1345706" y="47569"/>
                    <a:pt x="1344137" y="47308"/>
                    <a:pt x="1341916" y="47308"/>
                  </a:cubicBezTo>
                  <a:cubicBezTo>
                    <a:pt x="1334596" y="47308"/>
                    <a:pt x="1329630" y="51229"/>
                    <a:pt x="1328323" y="57372"/>
                  </a:cubicBezTo>
                  <a:cubicBezTo>
                    <a:pt x="1328061" y="58679"/>
                    <a:pt x="1327931" y="60247"/>
                    <a:pt x="1327931" y="61816"/>
                  </a:cubicBezTo>
                  <a:lnTo>
                    <a:pt x="1327931" y="94236"/>
                  </a:lnTo>
                  <a:lnTo>
                    <a:pt x="1308064" y="94236"/>
                  </a:lnTo>
                  <a:lnTo>
                    <a:pt x="1308064" y="51366"/>
                  </a:lnTo>
                  <a:close/>
                  <a:moveTo>
                    <a:pt x="1375636" y="12547"/>
                  </a:moveTo>
                  <a:cubicBezTo>
                    <a:pt x="1375636" y="18037"/>
                    <a:pt x="1371585" y="22481"/>
                    <a:pt x="1364919" y="22481"/>
                  </a:cubicBezTo>
                  <a:cubicBezTo>
                    <a:pt x="1358639" y="22481"/>
                    <a:pt x="1354594" y="18037"/>
                    <a:pt x="1354594" y="12547"/>
                  </a:cubicBezTo>
                  <a:cubicBezTo>
                    <a:pt x="1354594" y="6927"/>
                    <a:pt x="1358776" y="2608"/>
                    <a:pt x="1365180" y="2608"/>
                  </a:cubicBezTo>
                  <a:cubicBezTo>
                    <a:pt x="1371585" y="2608"/>
                    <a:pt x="1375506" y="6921"/>
                    <a:pt x="1375636" y="12547"/>
                  </a:cubicBezTo>
                  <a:close/>
                  <a:moveTo>
                    <a:pt x="1355116" y="94247"/>
                  </a:moveTo>
                  <a:lnTo>
                    <a:pt x="1355116" y="30323"/>
                  </a:lnTo>
                  <a:lnTo>
                    <a:pt x="1374983" y="30323"/>
                  </a:lnTo>
                  <a:lnTo>
                    <a:pt x="1374983" y="94247"/>
                  </a:lnTo>
                  <a:lnTo>
                    <a:pt x="1355116" y="94247"/>
                  </a:lnTo>
                  <a:close/>
                  <a:moveTo>
                    <a:pt x="1441516" y="78819"/>
                  </a:moveTo>
                  <a:cubicBezTo>
                    <a:pt x="1441516" y="84831"/>
                    <a:pt x="1441777" y="90713"/>
                    <a:pt x="1442561" y="94247"/>
                  </a:cubicBezTo>
                  <a:lnTo>
                    <a:pt x="1424655" y="94247"/>
                  </a:lnTo>
                  <a:lnTo>
                    <a:pt x="1423479" y="87843"/>
                  </a:lnTo>
                  <a:lnTo>
                    <a:pt x="1423087" y="87843"/>
                  </a:lnTo>
                  <a:cubicBezTo>
                    <a:pt x="1418904" y="92934"/>
                    <a:pt x="1412369" y="95685"/>
                    <a:pt x="1404789" y="95685"/>
                  </a:cubicBezTo>
                  <a:cubicBezTo>
                    <a:pt x="1391843" y="95685"/>
                    <a:pt x="1384132" y="86269"/>
                    <a:pt x="1384132" y="76074"/>
                  </a:cubicBezTo>
                  <a:cubicBezTo>
                    <a:pt x="1384132" y="59469"/>
                    <a:pt x="1399032" y="51633"/>
                    <a:pt x="1421649" y="51633"/>
                  </a:cubicBezTo>
                  <a:lnTo>
                    <a:pt x="1421649" y="50843"/>
                  </a:lnTo>
                  <a:cubicBezTo>
                    <a:pt x="1421649" y="47314"/>
                    <a:pt x="1419819" y="42478"/>
                    <a:pt x="1410017" y="42478"/>
                  </a:cubicBezTo>
                  <a:cubicBezTo>
                    <a:pt x="1403476" y="42478"/>
                    <a:pt x="1396549" y="44700"/>
                    <a:pt x="1392366" y="47314"/>
                  </a:cubicBezTo>
                  <a:lnTo>
                    <a:pt x="1388707" y="34505"/>
                  </a:lnTo>
                  <a:cubicBezTo>
                    <a:pt x="1393156" y="32022"/>
                    <a:pt x="1401913" y="28754"/>
                    <a:pt x="1413546" y="28754"/>
                  </a:cubicBezTo>
                  <a:cubicBezTo>
                    <a:pt x="1434856" y="28754"/>
                    <a:pt x="1441522" y="41302"/>
                    <a:pt x="1441522" y="56463"/>
                  </a:cubicBezTo>
                  <a:lnTo>
                    <a:pt x="1441522" y="78819"/>
                  </a:lnTo>
                  <a:close/>
                  <a:moveTo>
                    <a:pt x="1422297" y="64049"/>
                  </a:moveTo>
                  <a:cubicBezTo>
                    <a:pt x="1411835" y="64049"/>
                    <a:pt x="1403737" y="66533"/>
                    <a:pt x="1403737" y="74113"/>
                  </a:cubicBezTo>
                  <a:cubicBezTo>
                    <a:pt x="1403737" y="79211"/>
                    <a:pt x="1407129" y="81694"/>
                    <a:pt x="1411573" y="81694"/>
                  </a:cubicBezTo>
                  <a:cubicBezTo>
                    <a:pt x="1416409" y="81694"/>
                    <a:pt x="1420598" y="78421"/>
                    <a:pt x="1421899" y="74375"/>
                  </a:cubicBezTo>
                  <a:cubicBezTo>
                    <a:pt x="1422160" y="73329"/>
                    <a:pt x="1422291" y="72153"/>
                    <a:pt x="1422291" y="70977"/>
                  </a:cubicBezTo>
                  <a:lnTo>
                    <a:pt x="1422291" y="64049"/>
                  </a:lnTo>
                  <a:close/>
                </a:path>
              </a:pathLst>
            </a:custGeom>
            <a:solidFill>
              <a:schemeClr val="bg1"/>
            </a:solidFill>
            <a:ln w="5939" cap="flat">
              <a:noFill/>
              <a:prstDash val="solid"/>
              <a:miter/>
            </a:ln>
          </p:spPr>
          <p:txBody>
            <a:bodyPr rtlCol="0" anchor="ctr"/>
            <a:lstStyle/>
            <a:p>
              <a:endParaRPr lang="es-CR"/>
            </a:p>
          </p:txBody>
        </p:sp>
      </p:grpSp>
    </p:spTree>
    <p:extLst>
      <p:ext uri="{BB962C8B-B14F-4D97-AF65-F5344CB8AC3E}">
        <p14:creationId xmlns:p14="http://schemas.microsoft.com/office/powerpoint/2010/main" val="326635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o 8"/>
          <p:cNvGrpSpPr/>
          <p:nvPr userDrawn="1"/>
        </p:nvGrpSpPr>
        <p:grpSpPr>
          <a:xfrm>
            <a:off x="0" y="5999353"/>
            <a:ext cx="12192000" cy="869796"/>
            <a:chOff x="0" y="5999353"/>
            <a:chExt cx="12192000" cy="869796"/>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99353"/>
              <a:ext cx="12192000" cy="869796"/>
            </a:xfrm>
            <a:prstGeom prst="rect">
              <a:avLst/>
            </a:prstGeom>
          </p:spPr>
        </p:pic>
        <p:pic>
          <p:nvPicPr>
            <p:cNvPr id="8" name="Imagen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57024" y="6200076"/>
              <a:ext cx="1077952" cy="446048"/>
            </a:xfrm>
            <a:prstGeom prst="rect">
              <a:avLst/>
            </a:prstGeom>
          </p:spPr>
        </p:pic>
      </p:grpSp>
      <p:sp>
        <p:nvSpPr>
          <p:cNvPr id="2" name="Marcador de título 1"/>
          <p:cNvSpPr>
            <a:spLocks noGrp="1"/>
          </p:cNvSpPr>
          <p:nvPr>
            <p:ph type="title"/>
          </p:nvPr>
        </p:nvSpPr>
        <p:spPr>
          <a:xfrm>
            <a:off x="838200" y="634482"/>
            <a:ext cx="10515600" cy="1056206"/>
          </a:xfrm>
          <a:prstGeom prst="rect">
            <a:avLst/>
          </a:prstGeom>
        </p:spPr>
        <p:txBody>
          <a:bodyPr vert="horz" lIns="91440" tIns="45720" rIns="91440" bIns="45720" rtlCol="0" anchor="ctr">
            <a:no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A17912C-6D7B-4C4E-928F-243AC5B35BF9}" type="slidenum">
              <a:rPr lang="es-ES" smtClean="0"/>
              <a:pPr/>
              <a:t>‹Nº›</a:t>
            </a:fld>
            <a:endParaRPr lang="es-ES"/>
          </a:p>
        </p:txBody>
      </p:sp>
    </p:spTree>
    <p:extLst>
      <p:ext uri="{BB962C8B-B14F-4D97-AF65-F5344CB8AC3E}">
        <p14:creationId xmlns:p14="http://schemas.microsoft.com/office/powerpoint/2010/main" val="2045766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30.png"/><Relationship Id="rId4" Type="http://schemas.openxmlformats.org/officeDocument/2006/relationships/image" Target="../media/image4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pngall.com/feedback-png/download/33088" TargetMode="External"/><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cap="small">
                <a:latin typeface="Aptos" panose="020B0004020202020204" pitchFamily="34" charset="0"/>
              </a:rPr>
              <a:t>Planificación Operativa</a:t>
            </a:r>
          </a:p>
        </p:txBody>
      </p:sp>
      <p:sp>
        <p:nvSpPr>
          <p:cNvPr id="3" name="Subtítulo 2"/>
          <p:cNvSpPr>
            <a:spLocks noGrp="1"/>
          </p:cNvSpPr>
          <p:nvPr>
            <p:ph type="subTitle" idx="1"/>
          </p:nvPr>
        </p:nvSpPr>
        <p:spPr/>
        <p:txBody>
          <a:bodyPr/>
          <a:lstStyle/>
          <a:p>
            <a:r>
              <a:rPr lang="es-ES">
                <a:latin typeface="Aptos" panose="020B0004020202020204" pitchFamily="34" charset="0"/>
              </a:rPr>
              <a:t>2025</a:t>
            </a:r>
          </a:p>
        </p:txBody>
      </p:sp>
    </p:spTree>
    <p:extLst>
      <p:ext uri="{BB962C8B-B14F-4D97-AF65-F5344CB8AC3E}">
        <p14:creationId xmlns:p14="http://schemas.microsoft.com/office/powerpoint/2010/main" val="91992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DC8B7-FBB4-7AC3-0D7F-1587EC801025}"/>
              </a:ext>
            </a:extLst>
          </p:cNvPr>
          <p:cNvSpPr>
            <a:spLocks noGrp="1"/>
          </p:cNvSpPr>
          <p:nvPr>
            <p:ph type="title"/>
          </p:nvPr>
        </p:nvSpPr>
        <p:spPr>
          <a:xfrm>
            <a:off x="714375" y="136525"/>
            <a:ext cx="10515600" cy="451368"/>
          </a:xfrm>
        </p:spPr>
        <p:txBody>
          <a:bodyPr/>
          <a:lstStyle/>
          <a:p>
            <a:r>
              <a:rPr lang="es-CR" sz="2400" b="1">
                <a:latin typeface="Arial"/>
                <a:cs typeface="Arial"/>
              </a:rPr>
              <a:t>Programa de Acción Social – Valor Público</a:t>
            </a:r>
            <a:endParaRPr lang="es-CR" sz="2400" b="1"/>
          </a:p>
        </p:txBody>
      </p:sp>
      <p:graphicFrame>
        <p:nvGraphicFramePr>
          <p:cNvPr id="5" name="Marcador de contenido 4">
            <a:extLst>
              <a:ext uri="{FF2B5EF4-FFF2-40B4-BE49-F238E27FC236}">
                <a16:creationId xmlns:a16="http://schemas.microsoft.com/office/drawing/2014/main" id="{89598BE2-DDF2-9095-EFB1-634192B50B55}"/>
              </a:ext>
            </a:extLst>
          </p:cNvPr>
          <p:cNvGraphicFramePr>
            <a:graphicFrameLocks noGrp="1"/>
          </p:cNvGraphicFramePr>
          <p:nvPr>
            <p:ph idx="1"/>
          </p:nvPr>
        </p:nvGraphicFramePr>
        <p:xfrm>
          <a:off x="838200" y="825500"/>
          <a:ext cx="10515600"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68F5908-981D-F6A7-54C1-CD5D434ADE22}"/>
              </a:ext>
            </a:extLst>
          </p:cNvPr>
          <p:cNvSpPr>
            <a:spLocks noGrp="1"/>
          </p:cNvSpPr>
          <p:nvPr>
            <p:ph type="sldNum" sz="quarter" idx="12"/>
          </p:nvPr>
        </p:nvSpPr>
        <p:spPr/>
        <p:txBody>
          <a:bodyPr/>
          <a:lstStyle/>
          <a:p>
            <a:fld id="{4A17912C-6D7B-4C4E-928F-243AC5B35BF9}" type="slidenum">
              <a:rPr lang="es-ES" smtClean="0"/>
              <a:t>10</a:t>
            </a:fld>
            <a:endParaRPr lang="es-ES"/>
          </a:p>
        </p:txBody>
      </p:sp>
    </p:spTree>
    <p:extLst>
      <p:ext uri="{BB962C8B-B14F-4D97-AF65-F5344CB8AC3E}">
        <p14:creationId xmlns:p14="http://schemas.microsoft.com/office/powerpoint/2010/main" val="381330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DC8B7-FBB4-7AC3-0D7F-1587EC801025}"/>
              </a:ext>
            </a:extLst>
          </p:cNvPr>
          <p:cNvSpPr>
            <a:spLocks noGrp="1"/>
          </p:cNvSpPr>
          <p:nvPr>
            <p:ph type="title"/>
          </p:nvPr>
        </p:nvSpPr>
        <p:spPr>
          <a:xfrm>
            <a:off x="714375" y="136525"/>
            <a:ext cx="10515600" cy="451368"/>
          </a:xfrm>
        </p:spPr>
        <p:txBody>
          <a:bodyPr/>
          <a:lstStyle/>
          <a:p>
            <a:r>
              <a:rPr lang="es-CR" sz="2400" b="1">
                <a:latin typeface="Arial"/>
                <a:cs typeface="Arial"/>
              </a:rPr>
              <a:t>Programa de Vida Estudiantil – Valor Público</a:t>
            </a:r>
            <a:endParaRPr lang="es-CR" sz="2400" b="1"/>
          </a:p>
        </p:txBody>
      </p:sp>
      <p:graphicFrame>
        <p:nvGraphicFramePr>
          <p:cNvPr id="5" name="Marcador de contenido 4">
            <a:extLst>
              <a:ext uri="{FF2B5EF4-FFF2-40B4-BE49-F238E27FC236}">
                <a16:creationId xmlns:a16="http://schemas.microsoft.com/office/drawing/2014/main" id="{89598BE2-DDF2-9095-EFB1-634192B50B55}"/>
              </a:ext>
            </a:extLst>
          </p:cNvPr>
          <p:cNvGraphicFramePr>
            <a:graphicFrameLocks noGrp="1"/>
          </p:cNvGraphicFramePr>
          <p:nvPr>
            <p:ph idx="1"/>
          </p:nvPr>
        </p:nvGraphicFramePr>
        <p:xfrm>
          <a:off x="838200" y="11112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68F5908-981D-F6A7-54C1-CD5D434ADE22}"/>
              </a:ext>
            </a:extLst>
          </p:cNvPr>
          <p:cNvSpPr>
            <a:spLocks noGrp="1"/>
          </p:cNvSpPr>
          <p:nvPr>
            <p:ph type="sldNum" sz="quarter" idx="12"/>
          </p:nvPr>
        </p:nvSpPr>
        <p:spPr/>
        <p:txBody>
          <a:bodyPr/>
          <a:lstStyle/>
          <a:p>
            <a:fld id="{4A17912C-6D7B-4C4E-928F-243AC5B35BF9}" type="slidenum">
              <a:rPr lang="es-ES" smtClean="0"/>
              <a:t>11</a:t>
            </a:fld>
            <a:endParaRPr lang="es-ES"/>
          </a:p>
        </p:txBody>
      </p:sp>
    </p:spTree>
    <p:extLst>
      <p:ext uri="{BB962C8B-B14F-4D97-AF65-F5344CB8AC3E}">
        <p14:creationId xmlns:p14="http://schemas.microsoft.com/office/powerpoint/2010/main" val="193268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DC8B7-FBB4-7AC3-0D7F-1587EC801025}"/>
              </a:ext>
            </a:extLst>
          </p:cNvPr>
          <p:cNvSpPr>
            <a:spLocks noGrp="1"/>
          </p:cNvSpPr>
          <p:nvPr>
            <p:ph type="title"/>
          </p:nvPr>
        </p:nvSpPr>
        <p:spPr>
          <a:xfrm>
            <a:off x="133804" y="51858"/>
            <a:ext cx="10515600" cy="451368"/>
          </a:xfrm>
        </p:spPr>
        <p:txBody>
          <a:bodyPr/>
          <a:lstStyle/>
          <a:p>
            <a:r>
              <a:rPr lang="es-CR" sz="2000" b="1">
                <a:latin typeface="Arial"/>
                <a:cs typeface="Arial"/>
              </a:rPr>
              <a:t>Programa de Administración y Dirección Superior – Valor Público</a:t>
            </a:r>
            <a:endParaRPr lang="es-CR" sz="2000" b="1"/>
          </a:p>
        </p:txBody>
      </p:sp>
      <p:graphicFrame>
        <p:nvGraphicFramePr>
          <p:cNvPr id="5" name="Marcador de contenido 4">
            <a:extLst>
              <a:ext uri="{FF2B5EF4-FFF2-40B4-BE49-F238E27FC236}">
                <a16:creationId xmlns:a16="http://schemas.microsoft.com/office/drawing/2014/main" id="{89598BE2-DDF2-9095-EFB1-634192B50B55}"/>
              </a:ext>
            </a:extLst>
          </p:cNvPr>
          <p:cNvGraphicFramePr>
            <a:graphicFrameLocks noGrp="1"/>
          </p:cNvGraphicFramePr>
          <p:nvPr>
            <p:ph idx="1"/>
          </p:nvPr>
        </p:nvGraphicFramePr>
        <p:xfrm>
          <a:off x="838200" y="11112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68F5908-981D-F6A7-54C1-CD5D434ADE22}"/>
              </a:ext>
            </a:extLst>
          </p:cNvPr>
          <p:cNvSpPr>
            <a:spLocks noGrp="1"/>
          </p:cNvSpPr>
          <p:nvPr>
            <p:ph type="sldNum" sz="quarter" idx="12"/>
          </p:nvPr>
        </p:nvSpPr>
        <p:spPr/>
        <p:txBody>
          <a:bodyPr/>
          <a:lstStyle/>
          <a:p>
            <a:fld id="{4A17912C-6D7B-4C4E-928F-243AC5B35BF9}" type="slidenum">
              <a:rPr lang="es-ES" smtClean="0"/>
              <a:t>12</a:t>
            </a:fld>
            <a:endParaRPr lang="es-ES"/>
          </a:p>
        </p:txBody>
      </p:sp>
    </p:spTree>
    <p:extLst>
      <p:ext uri="{BB962C8B-B14F-4D97-AF65-F5344CB8AC3E}">
        <p14:creationId xmlns:p14="http://schemas.microsoft.com/office/powerpoint/2010/main" val="23510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38BF-015E-30CE-466B-F86461141ADF}"/>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0AD7D032-9104-636C-97A6-188C10DAEFF8}"/>
              </a:ext>
            </a:extLst>
          </p:cNvPr>
          <p:cNvSpPr>
            <a:spLocks noGrp="1"/>
          </p:cNvSpPr>
          <p:nvPr>
            <p:ph type="title"/>
          </p:nvPr>
        </p:nvSpPr>
        <p:spPr/>
        <p:txBody>
          <a:bodyPr/>
          <a:lstStyle/>
          <a:p>
            <a:r>
              <a:rPr lang="es-CR" b="1">
                <a:latin typeface="Aptos" panose="020B0004020202020204" pitchFamily="34" charset="0"/>
              </a:rPr>
              <a:t>Productos y Servicios</a:t>
            </a:r>
          </a:p>
        </p:txBody>
      </p:sp>
      <p:sp>
        <p:nvSpPr>
          <p:cNvPr id="4" name="Marcador de número de diapositiva 3">
            <a:extLst>
              <a:ext uri="{FF2B5EF4-FFF2-40B4-BE49-F238E27FC236}">
                <a16:creationId xmlns:a16="http://schemas.microsoft.com/office/drawing/2014/main" id="{112A1336-5334-BAD5-4561-A7B87A633697}"/>
              </a:ext>
            </a:extLst>
          </p:cNvPr>
          <p:cNvSpPr>
            <a:spLocks noGrp="1"/>
          </p:cNvSpPr>
          <p:nvPr>
            <p:ph type="sldNum" sz="quarter" idx="12"/>
          </p:nvPr>
        </p:nvSpPr>
        <p:spPr/>
        <p:txBody>
          <a:bodyPr/>
          <a:lstStyle/>
          <a:p>
            <a:fld id="{4A17912C-6D7B-4C4E-928F-243AC5B35BF9}" type="slidenum">
              <a:rPr lang="es-ES" dirty="0" smtClean="0"/>
              <a:t>13</a:t>
            </a:fld>
            <a:endParaRPr lang="es-ES"/>
          </a:p>
        </p:txBody>
      </p:sp>
    </p:spTree>
    <p:extLst>
      <p:ext uri="{BB962C8B-B14F-4D97-AF65-F5344CB8AC3E}">
        <p14:creationId xmlns:p14="http://schemas.microsoft.com/office/powerpoint/2010/main" val="246233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7BEEB55B-CD3E-9FA3-C9FF-37D8E42A71C1}"/>
              </a:ext>
            </a:extLst>
          </p:cNvPr>
          <p:cNvGraphicFramePr>
            <a:graphicFrameLocks noGrp="1"/>
          </p:cNvGraphicFramePr>
          <p:nvPr>
            <p:ph idx="1"/>
            <p:extLst>
              <p:ext uri="{D42A27DB-BD31-4B8C-83A1-F6EECF244321}">
                <p14:modId xmlns:p14="http://schemas.microsoft.com/office/powerpoint/2010/main" val="1800842203"/>
              </p:ext>
            </p:extLst>
          </p:nvPr>
        </p:nvGraphicFramePr>
        <p:xfrm>
          <a:off x="737135" y="338016"/>
          <a:ext cx="10936452" cy="5677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E2B6BE0E-AD82-BC37-65B2-DA25EBBAE6F0}"/>
              </a:ext>
            </a:extLst>
          </p:cNvPr>
          <p:cNvSpPr>
            <a:spLocks noGrp="1"/>
          </p:cNvSpPr>
          <p:nvPr>
            <p:ph type="sldNum" sz="quarter" idx="12"/>
          </p:nvPr>
        </p:nvSpPr>
        <p:spPr/>
        <p:txBody>
          <a:bodyPr/>
          <a:lstStyle/>
          <a:p>
            <a:fld id="{4A17912C-6D7B-4C4E-928F-243AC5B35BF9}" type="slidenum">
              <a:rPr lang="es-ES" smtClean="0"/>
              <a:t>14</a:t>
            </a:fld>
            <a:endParaRPr lang="es-ES"/>
          </a:p>
        </p:txBody>
      </p:sp>
      <p:sp>
        <p:nvSpPr>
          <p:cNvPr id="6" name="CuadroTexto 5">
            <a:extLst>
              <a:ext uri="{FF2B5EF4-FFF2-40B4-BE49-F238E27FC236}">
                <a16:creationId xmlns:a16="http://schemas.microsoft.com/office/drawing/2014/main" id="{1E9BEBC7-088E-A0F4-AA80-D5DC1B94D33E}"/>
              </a:ext>
            </a:extLst>
          </p:cNvPr>
          <p:cNvSpPr txBox="1"/>
          <p:nvPr/>
        </p:nvSpPr>
        <p:spPr>
          <a:xfrm>
            <a:off x="412375" y="6308079"/>
            <a:ext cx="2019912" cy="276999"/>
          </a:xfrm>
          <a:prstGeom prst="rect">
            <a:avLst/>
          </a:prstGeom>
          <a:noFill/>
        </p:spPr>
        <p:txBody>
          <a:bodyPr wrap="none" rtlCol="0">
            <a:spAutoFit/>
          </a:bodyPr>
          <a:lstStyle/>
          <a:p>
            <a:r>
              <a:rPr lang="es-ES" sz="1200">
                <a:solidFill>
                  <a:schemeClr val="bg1"/>
                </a:solidFill>
              </a:rPr>
              <a:t>Ministerio de Hacienda, 2021</a:t>
            </a:r>
            <a:endParaRPr lang="es-CR" sz="1200">
              <a:solidFill>
                <a:schemeClr val="bg1"/>
              </a:solidFill>
            </a:endParaRPr>
          </a:p>
        </p:txBody>
      </p:sp>
    </p:spTree>
    <p:extLst>
      <p:ext uri="{BB962C8B-B14F-4D97-AF65-F5344CB8AC3E}">
        <p14:creationId xmlns:p14="http://schemas.microsoft.com/office/powerpoint/2010/main" val="187627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4D4D7FA3-FD60-6740-F2F9-0318D46EEFD2}"/>
              </a:ext>
            </a:extLst>
          </p:cNvPr>
          <p:cNvGraphicFramePr>
            <a:graphicFrameLocks noGrp="1"/>
          </p:cNvGraphicFramePr>
          <p:nvPr>
            <p:ph idx="1"/>
            <p:extLst>
              <p:ext uri="{D42A27DB-BD31-4B8C-83A1-F6EECF244321}">
                <p14:modId xmlns:p14="http://schemas.microsoft.com/office/powerpoint/2010/main" val="3978297338"/>
              </p:ext>
            </p:extLst>
          </p:nvPr>
        </p:nvGraphicFramePr>
        <p:xfrm>
          <a:off x="788812" y="611012"/>
          <a:ext cx="10642598" cy="518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19E798C4-43A7-CAAE-9844-B76ACD8AA0DA}"/>
              </a:ext>
            </a:extLst>
          </p:cNvPr>
          <p:cNvSpPr>
            <a:spLocks noGrp="1"/>
          </p:cNvSpPr>
          <p:nvPr>
            <p:ph type="sldNum" sz="quarter" idx="12"/>
          </p:nvPr>
        </p:nvSpPr>
        <p:spPr/>
        <p:txBody>
          <a:bodyPr/>
          <a:lstStyle/>
          <a:p>
            <a:fld id="{4A17912C-6D7B-4C4E-928F-243AC5B35BF9}" type="slidenum">
              <a:rPr lang="es-ES" smtClean="0"/>
              <a:t>15</a:t>
            </a:fld>
            <a:endParaRPr lang="es-ES"/>
          </a:p>
        </p:txBody>
      </p:sp>
    </p:spTree>
    <p:extLst>
      <p:ext uri="{BB962C8B-B14F-4D97-AF65-F5344CB8AC3E}">
        <p14:creationId xmlns:p14="http://schemas.microsoft.com/office/powerpoint/2010/main" val="261971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1B0883F3-AA54-5FBB-0C24-B66F9E7D8897}"/>
              </a:ext>
            </a:extLst>
          </p:cNvPr>
          <p:cNvGraphicFramePr>
            <a:graphicFrameLocks noGrp="1"/>
          </p:cNvGraphicFramePr>
          <p:nvPr>
            <p:ph idx="1"/>
            <p:extLst>
              <p:ext uri="{D42A27DB-BD31-4B8C-83A1-F6EECF244321}">
                <p14:modId xmlns:p14="http://schemas.microsoft.com/office/powerpoint/2010/main" val="3466252922"/>
              </p:ext>
            </p:extLst>
          </p:nvPr>
        </p:nvGraphicFramePr>
        <p:xfrm>
          <a:off x="838200" y="1213518"/>
          <a:ext cx="10515600" cy="409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D3B28B3-B27C-9C8A-61EF-7229B759F012}"/>
              </a:ext>
            </a:extLst>
          </p:cNvPr>
          <p:cNvSpPr>
            <a:spLocks noGrp="1"/>
          </p:cNvSpPr>
          <p:nvPr>
            <p:ph type="sldNum" sz="quarter" idx="12"/>
          </p:nvPr>
        </p:nvSpPr>
        <p:spPr/>
        <p:txBody>
          <a:bodyPr/>
          <a:lstStyle/>
          <a:p>
            <a:fld id="{4A17912C-6D7B-4C4E-928F-243AC5B35BF9}" type="slidenum">
              <a:rPr lang="es-ES" smtClean="0"/>
              <a:t>16</a:t>
            </a:fld>
            <a:endParaRPr lang="es-ES"/>
          </a:p>
        </p:txBody>
      </p:sp>
    </p:spTree>
    <p:extLst>
      <p:ext uri="{BB962C8B-B14F-4D97-AF65-F5344CB8AC3E}">
        <p14:creationId xmlns:p14="http://schemas.microsoft.com/office/powerpoint/2010/main" val="99281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CF3F8D66-EA6E-C04A-1A53-53D337281D39}"/>
              </a:ext>
            </a:extLst>
          </p:cNvPr>
          <p:cNvGraphicFramePr>
            <a:graphicFrameLocks noGrp="1"/>
          </p:cNvGraphicFramePr>
          <p:nvPr>
            <p:ph idx="1"/>
            <p:extLst>
              <p:ext uri="{D42A27DB-BD31-4B8C-83A1-F6EECF244321}">
                <p14:modId xmlns:p14="http://schemas.microsoft.com/office/powerpoint/2010/main" val="533772555"/>
              </p:ext>
            </p:extLst>
          </p:nvPr>
        </p:nvGraphicFramePr>
        <p:xfrm>
          <a:off x="285750" y="584199"/>
          <a:ext cx="11620500" cy="5254626"/>
        </p:xfrm>
        <a:graphic>
          <a:graphicData uri="http://schemas.openxmlformats.org/drawingml/2006/table">
            <a:tbl>
              <a:tblPr bandRow="1">
                <a:tableStyleId>{5C22544A-7EE6-4342-B048-85BDC9FD1C3A}</a:tableStyleId>
              </a:tblPr>
              <a:tblGrid>
                <a:gridCol w="1066004">
                  <a:extLst>
                    <a:ext uri="{9D8B030D-6E8A-4147-A177-3AD203B41FA5}">
                      <a16:colId xmlns:a16="http://schemas.microsoft.com/office/drawing/2014/main" val="3889376577"/>
                    </a:ext>
                  </a:extLst>
                </a:gridCol>
                <a:gridCol w="2300880">
                  <a:extLst>
                    <a:ext uri="{9D8B030D-6E8A-4147-A177-3AD203B41FA5}">
                      <a16:colId xmlns:a16="http://schemas.microsoft.com/office/drawing/2014/main" val="2709579887"/>
                    </a:ext>
                  </a:extLst>
                </a:gridCol>
                <a:gridCol w="2805316">
                  <a:extLst>
                    <a:ext uri="{9D8B030D-6E8A-4147-A177-3AD203B41FA5}">
                      <a16:colId xmlns:a16="http://schemas.microsoft.com/office/drawing/2014/main" val="4123744144"/>
                    </a:ext>
                  </a:extLst>
                </a:gridCol>
                <a:gridCol w="1876425">
                  <a:extLst>
                    <a:ext uri="{9D8B030D-6E8A-4147-A177-3AD203B41FA5}">
                      <a16:colId xmlns:a16="http://schemas.microsoft.com/office/drawing/2014/main" val="599879235"/>
                    </a:ext>
                  </a:extLst>
                </a:gridCol>
                <a:gridCol w="3571875">
                  <a:extLst>
                    <a:ext uri="{9D8B030D-6E8A-4147-A177-3AD203B41FA5}">
                      <a16:colId xmlns:a16="http://schemas.microsoft.com/office/drawing/2014/main" val="157905844"/>
                    </a:ext>
                  </a:extLst>
                </a:gridCol>
              </a:tblGrid>
              <a:tr h="549365">
                <a:tc>
                  <a:txBody>
                    <a:bodyPr/>
                    <a:lstStyle/>
                    <a:p>
                      <a:pPr algn="l" fontAlgn="base"/>
                      <a:r>
                        <a:rPr lang="es-CR" sz="1400" b="1" i="0">
                          <a:solidFill>
                            <a:srgbClr val="FFFFFF"/>
                          </a:solidFill>
                          <a:effectLst/>
                          <a:highlight>
                            <a:srgbClr val="4472C4"/>
                          </a:highlight>
                          <a:latin typeface="Aptos" panose="020B0004020202020204" pitchFamily="34" charset="0"/>
                        </a:rPr>
                        <a:t>Código</a:t>
                      </a:r>
                      <a:endParaRPr lang="es-CR" b="1" i="0">
                        <a:solidFill>
                          <a:srgbClr val="FFFFFF"/>
                        </a:solidFill>
                        <a:effectLst/>
                        <a:highlight>
                          <a:srgbClr val="4472C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s-CR" sz="1400" b="1" i="0">
                          <a:solidFill>
                            <a:srgbClr val="FFFFFF"/>
                          </a:solidFill>
                          <a:effectLst/>
                          <a:highlight>
                            <a:srgbClr val="4472C4"/>
                          </a:highlight>
                          <a:latin typeface="Aptos" panose="020B0004020202020204" pitchFamily="34" charset="0"/>
                        </a:rPr>
                        <a:t>Nombre</a:t>
                      </a:r>
                      <a:endParaRPr lang="es-CR" b="1" i="0">
                        <a:solidFill>
                          <a:srgbClr val="FFFFFF"/>
                        </a:solidFill>
                        <a:effectLst/>
                        <a:highlight>
                          <a:srgbClr val="4472C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s-CR" sz="1400" b="1" i="0">
                          <a:solidFill>
                            <a:srgbClr val="FFFFFF"/>
                          </a:solidFill>
                          <a:effectLst/>
                          <a:highlight>
                            <a:srgbClr val="4472C4"/>
                          </a:highlight>
                          <a:latin typeface="Aptos" panose="020B0004020202020204" pitchFamily="34" charset="0"/>
                        </a:rPr>
                        <a:t>Unidad de medida</a:t>
                      </a:r>
                      <a:endParaRPr lang="es-CR" b="1" i="0">
                        <a:solidFill>
                          <a:srgbClr val="FFFFFF"/>
                        </a:solidFill>
                        <a:effectLst/>
                        <a:highlight>
                          <a:srgbClr val="4472C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s-CR" sz="1400" b="1" i="0">
                          <a:solidFill>
                            <a:srgbClr val="FFFFFF"/>
                          </a:solidFill>
                          <a:effectLst/>
                          <a:highlight>
                            <a:srgbClr val="4472C4"/>
                          </a:highlight>
                          <a:latin typeface="Aptos" panose="020B0004020202020204" pitchFamily="34" charset="0"/>
                        </a:rPr>
                        <a:t>Usuarios</a:t>
                      </a:r>
                      <a:endParaRPr lang="es-CR" b="1" i="0">
                        <a:solidFill>
                          <a:srgbClr val="FFFFFF"/>
                        </a:solidFill>
                        <a:effectLst/>
                        <a:highlight>
                          <a:srgbClr val="4472C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s-CR" sz="1400" b="1" i="0">
                          <a:solidFill>
                            <a:srgbClr val="FFFFFF"/>
                          </a:solidFill>
                          <a:effectLst/>
                          <a:highlight>
                            <a:srgbClr val="4472C4"/>
                          </a:highlight>
                          <a:latin typeface="Aptos" panose="020B0004020202020204" pitchFamily="34" charset="0"/>
                        </a:rPr>
                        <a:t>Observaciones</a:t>
                      </a:r>
                      <a:endParaRPr lang="es-CR" b="1" i="0">
                        <a:solidFill>
                          <a:srgbClr val="FFFFFF"/>
                        </a:solidFill>
                        <a:effectLst/>
                        <a:highlight>
                          <a:srgbClr val="4472C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374914228"/>
                  </a:ext>
                </a:extLst>
              </a:tr>
              <a:tr h="742124">
                <a:tc>
                  <a:txBody>
                    <a:bodyPr/>
                    <a:lstStyle/>
                    <a:p>
                      <a:pPr algn="l" fontAlgn="base"/>
                      <a:r>
                        <a:rPr lang="es-CR" sz="1400" b="0" i="0">
                          <a:solidFill>
                            <a:srgbClr val="000000"/>
                          </a:solidFill>
                          <a:effectLst/>
                          <a:highlight>
                            <a:srgbClr val="CFD5EA"/>
                          </a:highlight>
                          <a:latin typeface="Aptos" panose="020B0004020202020204" pitchFamily="34" charset="0"/>
                        </a:rPr>
                        <a:t>01</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Servicio de educación superior, pregrado y grado</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Alumno matriculado, a nivel de pregrado y grado</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Jóvenes y adultos universitarios</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ES" sz="1400" b="0" i="0">
                          <a:solidFill>
                            <a:srgbClr val="000000"/>
                          </a:solidFill>
                          <a:effectLst/>
                          <a:highlight>
                            <a:srgbClr val="CFD5EA"/>
                          </a:highlight>
                          <a:latin typeface="Aptos" panose="020B0004020202020204" pitchFamily="34" charset="0"/>
                        </a:rPr>
                        <a:t>Producto final propiamente dicho, constituye una prestación de servicio y es de carácter unitario</a:t>
                      </a:r>
                      <a:endParaRPr lang="es-ES"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76009698"/>
                  </a:ext>
                </a:extLst>
              </a:tr>
              <a:tr h="956087">
                <a:tc>
                  <a:txBody>
                    <a:bodyPr/>
                    <a:lstStyle/>
                    <a:p>
                      <a:pPr algn="l" fontAlgn="base"/>
                      <a:r>
                        <a:rPr lang="es-CR" sz="1400" b="0" i="0">
                          <a:solidFill>
                            <a:srgbClr val="000000"/>
                          </a:solidFill>
                          <a:effectLst/>
                          <a:highlight>
                            <a:srgbClr val="E9EBF5"/>
                          </a:highlight>
                          <a:latin typeface="Aptos" panose="020B0004020202020204" pitchFamily="34" charset="0"/>
                        </a:rPr>
                        <a:t>02</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Servicio de educación superior de posgrado</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Alumno matriculado a nivel de posgrado</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Jóvenes y adultos universitarios</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ES" sz="1400" b="0" i="0">
                          <a:solidFill>
                            <a:srgbClr val="000000"/>
                          </a:solidFill>
                          <a:effectLst/>
                          <a:highlight>
                            <a:srgbClr val="E9EBF5"/>
                          </a:highlight>
                          <a:latin typeface="Aptos" panose="020B0004020202020204" pitchFamily="34" charset="0"/>
                        </a:rPr>
                        <a:t>Producto final propiamente dicho, constituye una prestación de servicio y es de carácter unitario y desagregable</a:t>
                      </a:r>
                      <a:endParaRPr lang="es-ES"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65781314"/>
                  </a:ext>
                </a:extLst>
              </a:tr>
              <a:tr h="1002350">
                <a:tc>
                  <a:txBody>
                    <a:bodyPr/>
                    <a:lstStyle/>
                    <a:p>
                      <a:pPr algn="l" fontAlgn="base"/>
                      <a:r>
                        <a:rPr lang="es-CR" sz="1400" b="0" i="0">
                          <a:solidFill>
                            <a:srgbClr val="000000"/>
                          </a:solidFill>
                          <a:effectLst/>
                          <a:highlight>
                            <a:srgbClr val="CFD5EA"/>
                          </a:highlight>
                          <a:latin typeface="Aptos" panose="020B0004020202020204" pitchFamily="34" charset="0"/>
                        </a:rPr>
                        <a:t>02.01</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Servicio de educación superior de posgrado, maestría profesional</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Alumno matriculado a nivel de posgrado, </a:t>
                      </a:r>
                      <a:r>
                        <a:rPr lang="es-CR" sz="1400" b="1" i="0">
                          <a:solidFill>
                            <a:srgbClr val="000000"/>
                          </a:solidFill>
                          <a:effectLst/>
                          <a:highlight>
                            <a:srgbClr val="CFD5EA"/>
                          </a:highlight>
                          <a:latin typeface="Aptos" panose="020B0004020202020204" pitchFamily="34" charset="0"/>
                        </a:rPr>
                        <a:t>educación profesional</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Jóvenes y adultos universitarios</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ES" sz="1400" b="0" i="0">
                          <a:solidFill>
                            <a:srgbClr val="000000"/>
                          </a:solidFill>
                          <a:effectLst/>
                          <a:highlight>
                            <a:srgbClr val="CFD5EA"/>
                          </a:highlight>
                          <a:latin typeface="Aptos" panose="020B0004020202020204" pitchFamily="34" charset="0"/>
                        </a:rPr>
                        <a:t>Producto final desagregado</a:t>
                      </a:r>
                      <a:endParaRPr lang="es-ES"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312466284"/>
                  </a:ext>
                </a:extLst>
              </a:tr>
              <a:tr h="1002350">
                <a:tc>
                  <a:txBody>
                    <a:bodyPr/>
                    <a:lstStyle/>
                    <a:p>
                      <a:pPr algn="l" fontAlgn="base"/>
                      <a:r>
                        <a:rPr lang="es-CR" sz="1400" b="0" i="0">
                          <a:solidFill>
                            <a:srgbClr val="000000"/>
                          </a:solidFill>
                          <a:effectLst/>
                          <a:highlight>
                            <a:srgbClr val="E9EBF5"/>
                          </a:highlight>
                          <a:latin typeface="Aptos" panose="020B0004020202020204" pitchFamily="34" charset="0"/>
                        </a:rPr>
                        <a:t>02.02</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Servicio de educación superior de posgrado, maestría académica</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Alumno matriculado a nivel de posgrado, </a:t>
                      </a:r>
                      <a:r>
                        <a:rPr lang="es-CR" sz="1400" b="1" i="0">
                          <a:solidFill>
                            <a:srgbClr val="000000"/>
                          </a:solidFill>
                          <a:effectLst/>
                          <a:highlight>
                            <a:srgbClr val="E9EBF5"/>
                          </a:highlight>
                          <a:latin typeface="Aptos" panose="020B0004020202020204" pitchFamily="34" charset="0"/>
                        </a:rPr>
                        <a:t>educación académica</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R" sz="1400" b="0" i="0">
                          <a:solidFill>
                            <a:srgbClr val="000000"/>
                          </a:solidFill>
                          <a:effectLst/>
                          <a:highlight>
                            <a:srgbClr val="E9EBF5"/>
                          </a:highlight>
                          <a:latin typeface="Aptos" panose="020B0004020202020204" pitchFamily="34" charset="0"/>
                        </a:rPr>
                        <a:t>Jóvenes y adultos universitarios</a:t>
                      </a:r>
                      <a:endParaRPr lang="es-CR"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ES" sz="1400" b="0" i="0">
                          <a:solidFill>
                            <a:srgbClr val="000000"/>
                          </a:solidFill>
                          <a:effectLst/>
                          <a:highlight>
                            <a:srgbClr val="E9EBF5"/>
                          </a:highlight>
                          <a:latin typeface="Aptos" panose="020B0004020202020204" pitchFamily="34" charset="0"/>
                        </a:rPr>
                        <a:t>Producto final desagregado</a:t>
                      </a:r>
                      <a:endParaRPr lang="es-ES" b="0" i="0">
                        <a:solidFill>
                          <a:srgbClr val="000000"/>
                        </a:solidFill>
                        <a:effectLst/>
                        <a:highlight>
                          <a:srgbClr val="E9EBF5"/>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278585184"/>
                  </a:ext>
                </a:extLst>
              </a:tr>
              <a:tr h="1002350">
                <a:tc>
                  <a:txBody>
                    <a:bodyPr/>
                    <a:lstStyle/>
                    <a:p>
                      <a:pPr algn="l" fontAlgn="base"/>
                      <a:r>
                        <a:rPr lang="es-CR" sz="1400" b="0" i="0">
                          <a:solidFill>
                            <a:srgbClr val="000000"/>
                          </a:solidFill>
                          <a:effectLst/>
                          <a:highlight>
                            <a:srgbClr val="CFD5EA"/>
                          </a:highlight>
                          <a:latin typeface="Aptos" panose="020B0004020202020204" pitchFamily="34" charset="0"/>
                        </a:rPr>
                        <a:t>02.03</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Servicio de educación superior de posgrado, doctorado</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Alumno matriculado a nivel de posgrado, </a:t>
                      </a:r>
                      <a:r>
                        <a:rPr lang="es-CR" sz="1400" b="1" i="0">
                          <a:solidFill>
                            <a:srgbClr val="000000"/>
                          </a:solidFill>
                          <a:effectLst/>
                          <a:highlight>
                            <a:srgbClr val="CFD5EA"/>
                          </a:highlight>
                          <a:latin typeface="Aptos" panose="020B0004020202020204" pitchFamily="34" charset="0"/>
                        </a:rPr>
                        <a:t>educación académica doctoral</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CR" sz="1400" b="0" i="0">
                          <a:solidFill>
                            <a:srgbClr val="000000"/>
                          </a:solidFill>
                          <a:effectLst/>
                          <a:highlight>
                            <a:srgbClr val="CFD5EA"/>
                          </a:highlight>
                          <a:latin typeface="Aptos" panose="020B0004020202020204" pitchFamily="34" charset="0"/>
                        </a:rPr>
                        <a:t>Jóvenes y adultos universitarios</a:t>
                      </a:r>
                      <a:endParaRPr lang="es-CR"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s-ES" sz="1400" b="0" i="0">
                          <a:solidFill>
                            <a:srgbClr val="000000"/>
                          </a:solidFill>
                          <a:effectLst/>
                          <a:highlight>
                            <a:srgbClr val="CFD5EA"/>
                          </a:highlight>
                          <a:latin typeface="Aptos" panose="020B0004020202020204" pitchFamily="34" charset="0"/>
                        </a:rPr>
                        <a:t>Producto final desagregado</a:t>
                      </a:r>
                      <a:endParaRPr lang="es-ES" b="0" i="0">
                        <a:solidFill>
                          <a:srgbClr val="000000"/>
                        </a:solidFill>
                        <a:effectLst/>
                        <a:highlight>
                          <a:srgbClr val="CFD5EA"/>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495725019"/>
                  </a:ext>
                </a:extLst>
              </a:tr>
            </a:tbl>
          </a:graphicData>
        </a:graphic>
      </p:graphicFrame>
      <p:sp>
        <p:nvSpPr>
          <p:cNvPr id="4" name="Marcador de número de diapositiva 3">
            <a:extLst>
              <a:ext uri="{FF2B5EF4-FFF2-40B4-BE49-F238E27FC236}">
                <a16:creationId xmlns:a16="http://schemas.microsoft.com/office/drawing/2014/main" id="{85163306-73DB-88F9-6E25-D383F035E513}"/>
              </a:ext>
            </a:extLst>
          </p:cNvPr>
          <p:cNvSpPr>
            <a:spLocks noGrp="1"/>
          </p:cNvSpPr>
          <p:nvPr>
            <p:ph type="sldNum" sz="quarter" idx="12"/>
          </p:nvPr>
        </p:nvSpPr>
        <p:spPr/>
        <p:txBody>
          <a:bodyPr/>
          <a:lstStyle/>
          <a:p>
            <a:fld id="{4A17912C-6D7B-4C4E-928F-243AC5B35BF9}" type="slidenum">
              <a:rPr lang="es-ES" smtClean="0"/>
              <a:t>17</a:t>
            </a:fld>
            <a:endParaRPr lang="es-ES"/>
          </a:p>
        </p:txBody>
      </p:sp>
    </p:spTree>
    <p:extLst>
      <p:ext uri="{BB962C8B-B14F-4D97-AF65-F5344CB8AC3E}">
        <p14:creationId xmlns:p14="http://schemas.microsoft.com/office/powerpoint/2010/main" val="424134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27BDAE-6764-0B90-452F-28091D216255}"/>
              </a:ext>
            </a:extLst>
          </p:cNvPr>
          <p:cNvSpPr>
            <a:spLocks noGrp="1"/>
          </p:cNvSpPr>
          <p:nvPr>
            <p:ph type="sldNum" sz="quarter" idx="12"/>
          </p:nvPr>
        </p:nvSpPr>
        <p:spPr/>
        <p:txBody>
          <a:bodyPr/>
          <a:lstStyle/>
          <a:p>
            <a:fld id="{4A17912C-6D7B-4C4E-928F-243AC5B35BF9}" type="slidenum">
              <a:rPr lang="es-ES" smtClean="0"/>
              <a:t>18</a:t>
            </a:fld>
            <a:endParaRPr lang="es-ES"/>
          </a:p>
        </p:txBody>
      </p:sp>
      <p:sp>
        <p:nvSpPr>
          <p:cNvPr id="5" name="Título 1">
            <a:extLst>
              <a:ext uri="{FF2B5EF4-FFF2-40B4-BE49-F238E27FC236}">
                <a16:creationId xmlns:a16="http://schemas.microsoft.com/office/drawing/2014/main" id="{ADCFB000-BC81-6AEA-F812-779862F07475}"/>
              </a:ext>
            </a:extLst>
          </p:cNvPr>
          <p:cNvSpPr txBox="1">
            <a:spLocks/>
          </p:cNvSpPr>
          <p:nvPr/>
        </p:nvSpPr>
        <p:spPr>
          <a:xfrm>
            <a:off x="406400" y="312749"/>
            <a:ext cx="11379199" cy="1073138"/>
          </a:xfrm>
          <a:prstGeom prst="rect">
            <a:avLst/>
          </a:prstGeom>
        </p:spPr>
        <p:txBody>
          <a:bodyPr lIns="91440" tIns="45720" rIns="91440" bIns="45720" anchor="t"/>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s-CR" dirty="0">
                <a:latin typeface="Arial"/>
                <a:cs typeface="Arial"/>
              </a:rPr>
              <a:t>Catálogo de productos definidos, </a:t>
            </a:r>
            <a:r>
              <a:rPr lang="es-CR" dirty="0" err="1">
                <a:latin typeface="Arial"/>
                <a:cs typeface="Arial"/>
              </a:rPr>
              <a:t>Prog</a:t>
            </a:r>
            <a:r>
              <a:rPr lang="es-CR" dirty="0">
                <a:latin typeface="Arial"/>
                <a:cs typeface="Arial"/>
              </a:rPr>
              <a:t>. Docencia</a:t>
            </a:r>
            <a:endParaRPr lang="es-ES" dirty="0">
              <a:latin typeface="Arial"/>
              <a:cs typeface="Arial"/>
            </a:endParaRPr>
          </a:p>
        </p:txBody>
      </p:sp>
      <p:pic>
        <p:nvPicPr>
          <p:cNvPr id="8" name="Imagen 7" descr="Tabla&#10;&#10;Descripción generada automáticamente">
            <a:extLst>
              <a:ext uri="{FF2B5EF4-FFF2-40B4-BE49-F238E27FC236}">
                <a16:creationId xmlns:a16="http://schemas.microsoft.com/office/drawing/2014/main" id="{2563129D-CAAA-D019-C9B5-55F72EB77930}"/>
              </a:ext>
            </a:extLst>
          </p:cNvPr>
          <p:cNvPicPr>
            <a:picLocks noChangeAspect="1"/>
          </p:cNvPicPr>
          <p:nvPr/>
        </p:nvPicPr>
        <p:blipFill>
          <a:blip r:embed="rId2"/>
          <a:stretch>
            <a:fillRect/>
          </a:stretch>
        </p:blipFill>
        <p:spPr>
          <a:xfrm>
            <a:off x="923397" y="984780"/>
            <a:ext cx="10150473" cy="4973108"/>
          </a:xfrm>
          <a:prstGeom prst="rect">
            <a:avLst/>
          </a:prstGeom>
        </p:spPr>
      </p:pic>
    </p:spTree>
    <p:extLst>
      <p:ext uri="{BB962C8B-B14F-4D97-AF65-F5344CB8AC3E}">
        <p14:creationId xmlns:p14="http://schemas.microsoft.com/office/powerpoint/2010/main" val="230686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68050-467D-37C2-06B1-E62937CE1E2B}"/>
              </a:ext>
            </a:extLst>
          </p:cNvPr>
          <p:cNvSpPr>
            <a:spLocks noGrp="1"/>
          </p:cNvSpPr>
          <p:nvPr>
            <p:ph type="title"/>
          </p:nvPr>
        </p:nvSpPr>
        <p:spPr/>
        <p:txBody>
          <a:bodyPr/>
          <a:lstStyle/>
          <a:p>
            <a:r>
              <a:rPr lang="es-CR" dirty="0"/>
              <a:t>Catálogo de productos definidos, </a:t>
            </a:r>
            <a:r>
              <a:rPr lang="es-CR" dirty="0" err="1"/>
              <a:t>Prog</a:t>
            </a:r>
            <a:r>
              <a:rPr lang="es-CR" dirty="0"/>
              <a:t>. Investigación</a:t>
            </a:r>
          </a:p>
        </p:txBody>
      </p:sp>
      <p:sp>
        <p:nvSpPr>
          <p:cNvPr id="4" name="Marcador de número de diapositiva 3">
            <a:extLst>
              <a:ext uri="{FF2B5EF4-FFF2-40B4-BE49-F238E27FC236}">
                <a16:creationId xmlns:a16="http://schemas.microsoft.com/office/drawing/2014/main" id="{FB7CA786-1360-D9C2-4EB2-74D1E90147B4}"/>
              </a:ext>
            </a:extLst>
          </p:cNvPr>
          <p:cNvSpPr>
            <a:spLocks noGrp="1"/>
          </p:cNvSpPr>
          <p:nvPr>
            <p:ph type="sldNum" sz="quarter" idx="12"/>
          </p:nvPr>
        </p:nvSpPr>
        <p:spPr/>
        <p:txBody>
          <a:bodyPr/>
          <a:lstStyle/>
          <a:p>
            <a:fld id="{4A17912C-6D7B-4C4E-928F-243AC5B35BF9}" type="slidenum">
              <a:rPr lang="es-ES" smtClean="0"/>
              <a:t>19</a:t>
            </a:fld>
            <a:endParaRPr lang="es-ES"/>
          </a:p>
        </p:txBody>
      </p:sp>
      <p:pic>
        <p:nvPicPr>
          <p:cNvPr id="6" name="Imagen 5">
            <a:extLst>
              <a:ext uri="{FF2B5EF4-FFF2-40B4-BE49-F238E27FC236}">
                <a16:creationId xmlns:a16="http://schemas.microsoft.com/office/drawing/2014/main" id="{E685C86C-F212-3359-8AAD-5E1C7D565280}"/>
              </a:ext>
            </a:extLst>
          </p:cNvPr>
          <p:cNvPicPr>
            <a:picLocks noChangeAspect="1"/>
          </p:cNvPicPr>
          <p:nvPr/>
        </p:nvPicPr>
        <p:blipFill>
          <a:blip r:embed="rId2"/>
          <a:stretch>
            <a:fillRect/>
          </a:stretch>
        </p:blipFill>
        <p:spPr>
          <a:xfrm>
            <a:off x="736600" y="1755775"/>
            <a:ext cx="10799958" cy="2638425"/>
          </a:xfrm>
          <a:prstGeom prst="rect">
            <a:avLst/>
          </a:prstGeom>
        </p:spPr>
      </p:pic>
    </p:spTree>
    <p:extLst>
      <p:ext uri="{BB962C8B-B14F-4D97-AF65-F5344CB8AC3E}">
        <p14:creationId xmlns:p14="http://schemas.microsoft.com/office/powerpoint/2010/main" val="147627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504E7BB-9248-0E14-C1D6-85633F3AD8F2}"/>
              </a:ext>
            </a:extLst>
          </p:cNvPr>
          <p:cNvSpPr>
            <a:spLocks noGrp="1"/>
          </p:cNvSpPr>
          <p:nvPr>
            <p:ph type="sldNum" sz="quarter" idx="12"/>
          </p:nvPr>
        </p:nvSpPr>
        <p:spPr/>
        <p:txBody>
          <a:bodyPr/>
          <a:lstStyle/>
          <a:p>
            <a:fld id="{4A17912C-6D7B-4C4E-928F-243AC5B35BF9}" type="slidenum">
              <a:rPr lang="es-ES" smtClean="0"/>
              <a:t>2</a:t>
            </a:fld>
            <a:endParaRPr lang="es-ES"/>
          </a:p>
        </p:txBody>
      </p:sp>
      <p:sp>
        <p:nvSpPr>
          <p:cNvPr id="4" name="Google Shape;119;g1f30d3803a7_0_0">
            <a:extLst>
              <a:ext uri="{FF2B5EF4-FFF2-40B4-BE49-F238E27FC236}">
                <a16:creationId xmlns:a16="http://schemas.microsoft.com/office/drawing/2014/main" id="{784293DB-683B-7FD0-3A7C-C90AE13A0EF4}"/>
              </a:ext>
            </a:extLst>
          </p:cNvPr>
          <p:cNvSpPr txBox="1">
            <a:spLocks noGrp="1"/>
          </p:cNvSpPr>
          <p:nvPr>
            <p:ph type="title"/>
          </p:nvPr>
        </p:nvSpPr>
        <p:spPr>
          <a:xfrm>
            <a:off x="1633537" y="495487"/>
            <a:ext cx="8924925" cy="1056206"/>
          </a:xfrm>
          <a:prstGeom prst="rect">
            <a:avLst/>
          </a:prstGeom>
          <a:noFill/>
          <a:ln>
            <a:noFill/>
          </a:ln>
        </p:spPr>
        <p:txBody>
          <a:bodyPr spcFirstLastPara="1" wrap="square" lIns="0" tIns="11206" rIns="0" bIns="0" anchor="t" anchorCtr="0">
            <a:spAutoFit/>
          </a:bodyPr>
          <a:lstStyle/>
          <a:p>
            <a:pPr algn="ctr"/>
            <a:r>
              <a:rPr lang="es-CR" sz="2471" b="1">
                <a:solidFill>
                  <a:schemeClr val="dk1"/>
                </a:solidFill>
                <a:latin typeface="Arial"/>
                <a:ea typeface="Arial"/>
                <a:cs typeface="Arial"/>
                <a:sym typeface="Arial"/>
              </a:rPr>
              <a:t>Según las Normas Generales y Específicas para la Formulación, Ejecución y Evaluación del Plan Presupuesto es responsabilidad de la </a:t>
            </a:r>
            <a:r>
              <a:rPr lang="es-CR" sz="2471" b="1" u="sng">
                <a:solidFill>
                  <a:schemeClr val="dk1"/>
                </a:solidFill>
                <a:latin typeface="Arial"/>
                <a:ea typeface="Arial"/>
                <a:cs typeface="Arial"/>
                <a:sym typeface="Arial"/>
              </a:rPr>
              <a:t>OPLAU</a:t>
            </a:r>
            <a:endParaRPr sz="2471" b="1">
              <a:solidFill>
                <a:schemeClr val="dk1"/>
              </a:solidFill>
              <a:latin typeface="Arial"/>
              <a:ea typeface="Arial"/>
              <a:cs typeface="Arial"/>
              <a:sym typeface="Arial"/>
            </a:endParaRPr>
          </a:p>
        </p:txBody>
      </p:sp>
      <p:pic>
        <p:nvPicPr>
          <p:cNvPr id="5" name="Google Shape;126;g1f30d3803a7_0_0">
            <a:extLst>
              <a:ext uri="{FF2B5EF4-FFF2-40B4-BE49-F238E27FC236}">
                <a16:creationId xmlns:a16="http://schemas.microsoft.com/office/drawing/2014/main" id="{874522F7-83B8-8A4A-08D4-11D4B47AAD3F}"/>
              </a:ext>
            </a:extLst>
          </p:cNvPr>
          <p:cNvPicPr preferRelativeResize="0"/>
          <p:nvPr/>
        </p:nvPicPr>
        <p:blipFill rotWithShape="1">
          <a:blip r:embed="rId2">
            <a:alphaModFix/>
          </a:blip>
          <a:srcRect t="19104" b="31351"/>
          <a:stretch/>
        </p:blipFill>
        <p:spPr>
          <a:xfrm>
            <a:off x="1932515" y="1731481"/>
            <a:ext cx="8326969" cy="4125463"/>
          </a:xfrm>
          <a:prstGeom prst="rect">
            <a:avLst/>
          </a:prstGeom>
          <a:noFill/>
          <a:ln>
            <a:noFill/>
          </a:ln>
        </p:spPr>
      </p:pic>
    </p:spTree>
    <p:extLst>
      <p:ext uri="{BB962C8B-B14F-4D97-AF65-F5344CB8AC3E}">
        <p14:creationId xmlns:p14="http://schemas.microsoft.com/office/powerpoint/2010/main" val="752809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6F97-3568-598F-5835-4D46B55681A5}"/>
              </a:ext>
            </a:extLst>
          </p:cNvPr>
          <p:cNvSpPr>
            <a:spLocks noGrp="1"/>
          </p:cNvSpPr>
          <p:nvPr>
            <p:ph type="title"/>
          </p:nvPr>
        </p:nvSpPr>
        <p:spPr/>
        <p:txBody>
          <a:bodyPr/>
          <a:lstStyle/>
          <a:p>
            <a:r>
              <a:rPr lang="es-ES" dirty="0">
                <a:latin typeface="Arial"/>
                <a:cs typeface="Arial"/>
              </a:rPr>
              <a:t>Catálogo de productos, </a:t>
            </a:r>
            <a:r>
              <a:rPr lang="es-ES" dirty="0" err="1">
                <a:latin typeface="Arial"/>
                <a:cs typeface="Arial"/>
              </a:rPr>
              <a:t>Progr</a:t>
            </a:r>
            <a:r>
              <a:rPr lang="es-ES" dirty="0">
                <a:latin typeface="Arial"/>
                <a:cs typeface="Arial"/>
              </a:rPr>
              <a:t>. Acción Social</a:t>
            </a:r>
            <a:endParaRPr lang="es-ES" dirty="0"/>
          </a:p>
        </p:txBody>
      </p:sp>
      <p:sp>
        <p:nvSpPr>
          <p:cNvPr id="3" name="Marcador de número de diapositiva 2">
            <a:extLst>
              <a:ext uri="{FF2B5EF4-FFF2-40B4-BE49-F238E27FC236}">
                <a16:creationId xmlns:a16="http://schemas.microsoft.com/office/drawing/2014/main" id="{0952BF4A-C3C3-57F2-B816-C2EA059CD772}"/>
              </a:ext>
            </a:extLst>
          </p:cNvPr>
          <p:cNvSpPr>
            <a:spLocks noGrp="1"/>
          </p:cNvSpPr>
          <p:nvPr>
            <p:ph type="sldNum" sz="quarter" idx="12"/>
          </p:nvPr>
        </p:nvSpPr>
        <p:spPr/>
        <p:txBody>
          <a:bodyPr/>
          <a:lstStyle/>
          <a:p>
            <a:fld id="{4A17912C-6D7B-4C4E-928F-243AC5B35BF9}" type="slidenum">
              <a:rPr lang="es-ES" smtClean="0"/>
              <a:t>20</a:t>
            </a:fld>
            <a:endParaRPr lang="es-ES"/>
          </a:p>
        </p:txBody>
      </p:sp>
      <p:pic>
        <p:nvPicPr>
          <p:cNvPr id="4" name="Imagen 3" descr="Tabla&#10;&#10;Descripción generada automáticamente">
            <a:extLst>
              <a:ext uri="{FF2B5EF4-FFF2-40B4-BE49-F238E27FC236}">
                <a16:creationId xmlns:a16="http://schemas.microsoft.com/office/drawing/2014/main" id="{DD0F613E-8F3E-7A0B-BE5A-693948AE5C9A}"/>
              </a:ext>
            </a:extLst>
          </p:cNvPr>
          <p:cNvPicPr>
            <a:picLocks noChangeAspect="1"/>
          </p:cNvPicPr>
          <p:nvPr/>
        </p:nvPicPr>
        <p:blipFill>
          <a:blip r:embed="rId2"/>
          <a:stretch>
            <a:fillRect/>
          </a:stretch>
        </p:blipFill>
        <p:spPr>
          <a:xfrm>
            <a:off x="704322" y="1715558"/>
            <a:ext cx="10774890" cy="2631016"/>
          </a:xfrm>
          <a:prstGeom prst="rect">
            <a:avLst/>
          </a:prstGeom>
        </p:spPr>
      </p:pic>
    </p:spTree>
    <p:extLst>
      <p:ext uri="{BB962C8B-B14F-4D97-AF65-F5344CB8AC3E}">
        <p14:creationId xmlns:p14="http://schemas.microsoft.com/office/powerpoint/2010/main" val="426681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065E7-33A7-3647-DCF0-B497161D6ECB}"/>
              </a:ext>
            </a:extLst>
          </p:cNvPr>
          <p:cNvSpPr>
            <a:spLocks noGrp="1"/>
          </p:cNvSpPr>
          <p:nvPr>
            <p:ph type="title"/>
          </p:nvPr>
        </p:nvSpPr>
        <p:spPr>
          <a:xfrm>
            <a:off x="838200" y="634482"/>
            <a:ext cx="10515600" cy="785273"/>
          </a:xfrm>
        </p:spPr>
        <p:txBody>
          <a:bodyPr/>
          <a:lstStyle/>
          <a:p>
            <a:r>
              <a:rPr lang="es-ES" dirty="0">
                <a:latin typeface="Arial"/>
                <a:cs typeface="Arial"/>
              </a:rPr>
              <a:t>Catálogo de productos, </a:t>
            </a:r>
            <a:r>
              <a:rPr lang="es-ES" dirty="0" err="1">
                <a:latin typeface="Arial"/>
                <a:cs typeface="Arial"/>
              </a:rPr>
              <a:t>Prog</a:t>
            </a:r>
            <a:r>
              <a:rPr lang="es-ES" dirty="0">
                <a:latin typeface="Arial"/>
                <a:cs typeface="Arial"/>
              </a:rPr>
              <a:t>. Vida Estudiantil</a:t>
            </a:r>
            <a:endParaRPr lang="es-ES" dirty="0"/>
          </a:p>
        </p:txBody>
      </p:sp>
      <p:sp>
        <p:nvSpPr>
          <p:cNvPr id="3" name="Marcador de número de diapositiva 2">
            <a:extLst>
              <a:ext uri="{FF2B5EF4-FFF2-40B4-BE49-F238E27FC236}">
                <a16:creationId xmlns:a16="http://schemas.microsoft.com/office/drawing/2014/main" id="{B578D463-0AA0-1A3A-2351-AAED7506FCEA}"/>
              </a:ext>
            </a:extLst>
          </p:cNvPr>
          <p:cNvSpPr>
            <a:spLocks noGrp="1"/>
          </p:cNvSpPr>
          <p:nvPr>
            <p:ph type="sldNum" sz="quarter" idx="12"/>
          </p:nvPr>
        </p:nvSpPr>
        <p:spPr/>
        <p:txBody>
          <a:bodyPr/>
          <a:lstStyle/>
          <a:p>
            <a:fld id="{4A17912C-6D7B-4C4E-928F-243AC5B35BF9}" type="slidenum">
              <a:rPr lang="es-ES" smtClean="0"/>
              <a:t>21</a:t>
            </a:fld>
            <a:endParaRPr lang="es-ES"/>
          </a:p>
        </p:txBody>
      </p:sp>
      <p:pic>
        <p:nvPicPr>
          <p:cNvPr id="5" name="Imagen 4" descr="Tabla&#10;&#10;Descripción generada automáticamente">
            <a:extLst>
              <a:ext uri="{FF2B5EF4-FFF2-40B4-BE49-F238E27FC236}">
                <a16:creationId xmlns:a16="http://schemas.microsoft.com/office/drawing/2014/main" id="{A0F21802-DF91-5001-4E4D-CB6625E9FCD1}"/>
              </a:ext>
            </a:extLst>
          </p:cNvPr>
          <p:cNvPicPr>
            <a:picLocks noChangeAspect="1"/>
          </p:cNvPicPr>
          <p:nvPr/>
        </p:nvPicPr>
        <p:blipFill>
          <a:blip r:embed="rId2"/>
          <a:stretch>
            <a:fillRect/>
          </a:stretch>
        </p:blipFill>
        <p:spPr>
          <a:xfrm>
            <a:off x="322792" y="1710797"/>
            <a:ext cx="11427883" cy="2403474"/>
          </a:xfrm>
          <a:prstGeom prst="rect">
            <a:avLst/>
          </a:prstGeom>
        </p:spPr>
      </p:pic>
    </p:spTree>
    <p:extLst>
      <p:ext uri="{BB962C8B-B14F-4D97-AF65-F5344CB8AC3E}">
        <p14:creationId xmlns:p14="http://schemas.microsoft.com/office/powerpoint/2010/main" val="228498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A18BB-6A1A-3127-8F9A-4EA41DE0A49A}"/>
              </a:ext>
            </a:extLst>
          </p:cNvPr>
          <p:cNvSpPr>
            <a:spLocks noGrp="1"/>
          </p:cNvSpPr>
          <p:nvPr>
            <p:ph type="title"/>
          </p:nvPr>
        </p:nvSpPr>
        <p:spPr>
          <a:xfrm>
            <a:off x="655637" y="309044"/>
            <a:ext cx="10515600" cy="1056206"/>
          </a:xfrm>
        </p:spPr>
        <p:txBody>
          <a:bodyPr/>
          <a:lstStyle/>
          <a:p>
            <a:r>
              <a:rPr lang="es-ES" sz="2400" dirty="0">
                <a:latin typeface="Arial"/>
                <a:cs typeface="Arial"/>
              </a:rPr>
              <a:t>Catálogo de productos, </a:t>
            </a:r>
            <a:r>
              <a:rPr lang="es-ES" sz="2400" dirty="0" err="1">
                <a:latin typeface="Arial"/>
                <a:cs typeface="Arial"/>
              </a:rPr>
              <a:t>Prog</a:t>
            </a:r>
            <a:r>
              <a:rPr lang="es-ES" sz="2400" dirty="0">
                <a:latin typeface="Arial"/>
                <a:cs typeface="Arial"/>
              </a:rPr>
              <a:t>. Administración y Dirección Superior</a:t>
            </a:r>
            <a:endParaRPr lang="es-ES" sz="2400" dirty="0"/>
          </a:p>
        </p:txBody>
      </p:sp>
      <p:sp>
        <p:nvSpPr>
          <p:cNvPr id="4" name="Marcador de número de diapositiva 3">
            <a:extLst>
              <a:ext uri="{FF2B5EF4-FFF2-40B4-BE49-F238E27FC236}">
                <a16:creationId xmlns:a16="http://schemas.microsoft.com/office/drawing/2014/main" id="{66BFEBBF-09CA-AD8B-5DF2-D963A2A5D082}"/>
              </a:ext>
            </a:extLst>
          </p:cNvPr>
          <p:cNvSpPr>
            <a:spLocks noGrp="1"/>
          </p:cNvSpPr>
          <p:nvPr>
            <p:ph type="sldNum" sz="quarter" idx="12"/>
          </p:nvPr>
        </p:nvSpPr>
        <p:spPr/>
        <p:txBody>
          <a:bodyPr/>
          <a:lstStyle/>
          <a:p>
            <a:fld id="{4A17912C-6D7B-4C4E-928F-243AC5B35BF9}" type="slidenum">
              <a:rPr lang="es-ES" smtClean="0"/>
              <a:t>22</a:t>
            </a:fld>
            <a:endParaRPr lang="es-ES"/>
          </a:p>
        </p:txBody>
      </p:sp>
      <p:pic>
        <p:nvPicPr>
          <p:cNvPr id="8" name="Marcador de contenido 7" descr="Tabla&#10;&#10;Descripción generada automáticamente">
            <a:extLst>
              <a:ext uri="{FF2B5EF4-FFF2-40B4-BE49-F238E27FC236}">
                <a16:creationId xmlns:a16="http://schemas.microsoft.com/office/drawing/2014/main" id="{A5E2809A-B2E0-C141-66CE-B0A39B0E923F}"/>
              </a:ext>
            </a:extLst>
          </p:cNvPr>
          <p:cNvPicPr>
            <a:picLocks noGrp="1" noChangeAspect="1"/>
          </p:cNvPicPr>
          <p:nvPr>
            <p:ph idx="1"/>
          </p:nvPr>
        </p:nvPicPr>
        <p:blipFill>
          <a:blip r:embed="rId2"/>
          <a:stretch>
            <a:fillRect/>
          </a:stretch>
        </p:blipFill>
        <p:spPr>
          <a:xfrm>
            <a:off x="424392" y="1359695"/>
            <a:ext cx="11478683" cy="3488266"/>
          </a:xfrm>
        </p:spPr>
      </p:pic>
    </p:spTree>
    <p:extLst>
      <p:ext uri="{BB962C8B-B14F-4D97-AF65-F5344CB8AC3E}">
        <p14:creationId xmlns:p14="http://schemas.microsoft.com/office/powerpoint/2010/main" val="327588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09FA2-1792-20C2-E6E7-ED72B86C2402}"/>
              </a:ext>
            </a:extLst>
          </p:cNvPr>
          <p:cNvSpPr>
            <a:spLocks noGrp="1"/>
          </p:cNvSpPr>
          <p:nvPr>
            <p:ph type="title"/>
          </p:nvPr>
        </p:nvSpPr>
        <p:spPr/>
        <p:txBody>
          <a:bodyPr/>
          <a:lstStyle/>
          <a:p>
            <a:r>
              <a:rPr lang="es-CR" b="1">
                <a:latin typeface="Aptos" panose="020B0004020202020204" pitchFamily="34" charset="0"/>
              </a:rPr>
              <a:t>Unidad de medida del producto</a:t>
            </a:r>
          </a:p>
        </p:txBody>
      </p:sp>
      <p:sp>
        <p:nvSpPr>
          <p:cNvPr id="4" name="Marcador de número de diapositiva 3">
            <a:extLst>
              <a:ext uri="{FF2B5EF4-FFF2-40B4-BE49-F238E27FC236}">
                <a16:creationId xmlns:a16="http://schemas.microsoft.com/office/drawing/2014/main" id="{AE9DED1C-7452-EF24-4527-7C68CAE2DB2C}"/>
              </a:ext>
            </a:extLst>
          </p:cNvPr>
          <p:cNvSpPr>
            <a:spLocks noGrp="1"/>
          </p:cNvSpPr>
          <p:nvPr>
            <p:ph type="sldNum" sz="quarter" idx="12"/>
          </p:nvPr>
        </p:nvSpPr>
        <p:spPr/>
        <p:txBody>
          <a:bodyPr/>
          <a:lstStyle/>
          <a:p>
            <a:fld id="{4A17912C-6D7B-4C4E-928F-243AC5B35BF9}" type="slidenum">
              <a:rPr lang="es-ES" smtClean="0"/>
              <a:t>23</a:t>
            </a:fld>
            <a:endParaRPr lang="es-ES"/>
          </a:p>
        </p:txBody>
      </p:sp>
    </p:spTree>
    <p:extLst>
      <p:ext uri="{BB962C8B-B14F-4D97-AF65-F5344CB8AC3E}">
        <p14:creationId xmlns:p14="http://schemas.microsoft.com/office/powerpoint/2010/main" val="275894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9C4C1-CCD3-C4C5-BADF-8E2BFD01DD6E}"/>
              </a:ext>
            </a:extLst>
          </p:cNvPr>
          <p:cNvSpPr>
            <a:spLocks noGrp="1"/>
          </p:cNvSpPr>
          <p:nvPr>
            <p:ph type="title"/>
          </p:nvPr>
        </p:nvSpPr>
        <p:spPr>
          <a:xfrm>
            <a:off x="839788" y="522514"/>
            <a:ext cx="3932237" cy="1534885"/>
          </a:xfrm>
        </p:spPr>
        <p:txBody>
          <a:bodyPr/>
          <a:lstStyle/>
          <a:p>
            <a:r>
              <a:rPr lang="es-CR" b="1">
                <a:latin typeface="Aptos" panose="020B0004020202020204" pitchFamily="34" charset="0"/>
              </a:rPr>
              <a:t>Unidad de medida del producto</a:t>
            </a:r>
          </a:p>
        </p:txBody>
      </p:sp>
      <p:graphicFrame>
        <p:nvGraphicFramePr>
          <p:cNvPr id="7" name="Marcador de contenido 6">
            <a:extLst>
              <a:ext uri="{FF2B5EF4-FFF2-40B4-BE49-F238E27FC236}">
                <a16:creationId xmlns:a16="http://schemas.microsoft.com/office/drawing/2014/main" id="{CDBEA071-F3E3-A5B8-24D2-5783DCF634DD}"/>
              </a:ext>
            </a:extLst>
          </p:cNvPr>
          <p:cNvGraphicFramePr>
            <a:graphicFrameLocks noGrp="1"/>
          </p:cNvGraphicFramePr>
          <p:nvPr>
            <p:ph idx="1"/>
            <p:extLst>
              <p:ext uri="{D42A27DB-BD31-4B8C-83A1-F6EECF244321}">
                <p14:modId xmlns:p14="http://schemas.microsoft.com/office/powerpoint/2010/main" val="3979431875"/>
              </p:ext>
            </p:extLst>
          </p:nvPr>
        </p:nvGraphicFramePr>
        <p:xfrm>
          <a:off x="4670809" y="768703"/>
          <a:ext cx="6902326" cy="525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88FEA6AC-C478-27FF-200A-5B7F5BA3BB7A}"/>
              </a:ext>
            </a:extLst>
          </p:cNvPr>
          <p:cNvSpPr>
            <a:spLocks noGrp="1"/>
          </p:cNvSpPr>
          <p:nvPr>
            <p:ph type="body" sz="half" idx="2"/>
          </p:nvPr>
        </p:nvSpPr>
        <p:spPr>
          <a:xfrm>
            <a:off x="726901" y="2812026"/>
            <a:ext cx="3628789" cy="1837812"/>
          </a:xfrm>
        </p:spPr>
        <p:txBody>
          <a:bodyPr>
            <a:noAutofit/>
          </a:bodyPr>
          <a:lstStyle/>
          <a:p>
            <a:r>
              <a:rPr lang="es-CR" sz="1800">
                <a:latin typeface="Aptos" panose="020B0004020202020204" pitchFamily="34" charset="0"/>
              </a:rPr>
              <a:t>“</a:t>
            </a:r>
            <a:r>
              <a:rPr lang="es-ES" sz="1800">
                <a:latin typeface="Aptos" panose="020B0004020202020204" pitchFamily="34" charset="0"/>
              </a:rPr>
              <a:t>La expresión clara y precisa de las </a:t>
            </a:r>
            <a:r>
              <a:rPr lang="es-ES" sz="1800" b="1">
                <a:latin typeface="Aptos" panose="020B0004020202020204" pitchFamily="34" charset="0"/>
              </a:rPr>
              <a:t>unidades de medida</a:t>
            </a:r>
            <a:r>
              <a:rPr lang="es-ES" sz="1800">
                <a:latin typeface="Aptos" panose="020B0004020202020204" pitchFamily="34" charset="0"/>
              </a:rPr>
              <a:t> es una de las condicionantes básicas en el diseño de un sistema de medición de la producción. Es la expresión que sirve de base y permite cuantificar la </a:t>
            </a:r>
            <a:r>
              <a:rPr lang="es-ES" sz="1800" b="1">
                <a:latin typeface="Aptos" panose="020B0004020202020204" pitchFamily="34" charset="0"/>
              </a:rPr>
              <a:t>producción de un bien o servicio</a:t>
            </a:r>
            <a:r>
              <a:rPr lang="es-ES" sz="1800">
                <a:latin typeface="Aptos" panose="020B0004020202020204" pitchFamily="34" charset="0"/>
              </a:rPr>
              <a:t>.</a:t>
            </a:r>
            <a:r>
              <a:rPr lang="es-CR" sz="1800">
                <a:latin typeface="Aptos" panose="020B0004020202020204" pitchFamily="34" charset="0"/>
              </a:rPr>
              <a:t>”</a:t>
            </a:r>
          </a:p>
        </p:txBody>
      </p:sp>
      <p:sp>
        <p:nvSpPr>
          <p:cNvPr id="5" name="Marcador de número de diapositiva 4">
            <a:extLst>
              <a:ext uri="{FF2B5EF4-FFF2-40B4-BE49-F238E27FC236}">
                <a16:creationId xmlns:a16="http://schemas.microsoft.com/office/drawing/2014/main" id="{204E3623-F6B2-EE80-11E8-BA62B3B4A585}"/>
              </a:ext>
            </a:extLst>
          </p:cNvPr>
          <p:cNvSpPr>
            <a:spLocks noGrp="1"/>
          </p:cNvSpPr>
          <p:nvPr>
            <p:ph type="sldNum" sz="quarter" idx="12"/>
          </p:nvPr>
        </p:nvSpPr>
        <p:spPr/>
        <p:txBody>
          <a:bodyPr/>
          <a:lstStyle/>
          <a:p>
            <a:fld id="{4A17912C-6D7B-4C4E-928F-243AC5B35BF9}" type="slidenum">
              <a:rPr lang="es-ES" smtClean="0"/>
              <a:t>24</a:t>
            </a:fld>
            <a:endParaRPr lang="es-ES"/>
          </a:p>
        </p:txBody>
      </p:sp>
      <p:sp>
        <p:nvSpPr>
          <p:cNvPr id="6" name="CuadroTexto 5">
            <a:extLst>
              <a:ext uri="{FF2B5EF4-FFF2-40B4-BE49-F238E27FC236}">
                <a16:creationId xmlns:a16="http://schemas.microsoft.com/office/drawing/2014/main" id="{2B9972BF-0153-8CBC-6BE9-DEC24488E7CB}"/>
              </a:ext>
            </a:extLst>
          </p:cNvPr>
          <p:cNvSpPr txBox="1"/>
          <p:nvPr/>
        </p:nvSpPr>
        <p:spPr>
          <a:xfrm>
            <a:off x="412375" y="6308079"/>
            <a:ext cx="2855718" cy="276999"/>
          </a:xfrm>
          <a:prstGeom prst="rect">
            <a:avLst/>
          </a:prstGeom>
          <a:noFill/>
        </p:spPr>
        <p:txBody>
          <a:bodyPr wrap="none" rtlCol="0">
            <a:spAutoFit/>
          </a:bodyPr>
          <a:lstStyle/>
          <a:p>
            <a:r>
              <a:rPr lang="es-ES" sz="1200">
                <a:solidFill>
                  <a:schemeClr val="bg1"/>
                </a:solidFill>
              </a:rPr>
              <a:t>Adaptado de Ministerio de Hacienda, 2021</a:t>
            </a:r>
            <a:endParaRPr lang="es-CR" sz="1200">
              <a:solidFill>
                <a:schemeClr val="bg1"/>
              </a:solidFill>
            </a:endParaRPr>
          </a:p>
        </p:txBody>
      </p:sp>
    </p:spTree>
    <p:extLst>
      <p:ext uri="{BB962C8B-B14F-4D97-AF65-F5344CB8AC3E}">
        <p14:creationId xmlns:p14="http://schemas.microsoft.com/office/powerpoint/2010/main" val="162002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CD2E1-C7CF-F243-8C83-3503846109D6}"/>
              </a:ext>
            </a:extLst>
          </p:cNvPr>
          <p:cNvSpPr>
            <a:spLocks noGrp="1"/>
          </p:cNvSpPr>
          <p:nvPr>
            <p:ph type="title"/>
          </p:nvPr>
        </p:nvSpPr>
        <p:spPr/>
        <p:txBody>
          <a:bodyPr/>
          <a:lstStyle/>
          <a:p>
            <a:r>
              <a:rPr lang="es-CR" b="1">
                <a:latin typeface="Aptos" panose="020B0004020202020204" pitchFamily="34" charset="0"/>
              </a:rPr>
              <a:t>Requisitos</a:t>
            </a:r>
            <a:r>
              <a:rPr lang="es-CR">
                <a:latin typeface="Aptos" panose="020B0004020202020204" pitchFamily="34" charset="0"/>
              </a:rPr>
              <a:t> de la unidad de medida</a:t>
            </a:r>
          </a:p>
        </p:txBody>
      </p:sp>
      <p:graphicFrame>
        <p:nvGraphicFramePr>
          <p:cNvPr id="6" name="Marcador de contenido 5">
            <a:extLst>
              <a:ext uri="{FF2B5EF4-FFF2-40B4-BE49-F238E27FC236}">
                <a16:creationId xmlns:a16="http://schemas.microsoft.com/office/drawing/2014/main" id="{87DA675F-6C97-0E2D-A646-EC50E7348054}"/>
              </a:ext>
            </a:extLst>
          </p:cNvPr>
          <p:cNvGraphicFramePr>
            <a:graphicFrameLocks noGrp="1"/>
          </p:cNvGraphicFramePr>
          <p:nvPr>
            <p:ph idx="1"/>
            <p:extLst>
              <p:ext uri="{D42A27DB-BD31-4B8C-83A1-F6EECF244321}">
                <p14:modId xmlns:p14="http://schemas.microsoft.com/office/powerpoint/2010/main" val="411352989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69F34B82-DBD4-4E41-C538-DA40279F5D52}"/>
              </a:ext>
            </a:extLst>
          </p:cNvPr>
          <p:cNvSpPr>
            <a:spLocks noGrp="1"/>
          </p:cNvSpPr>
          <p:nvPr>
            <p:ph type="body" sz="half" idx="2"/>
          </p:nvPr>
        </p:nvSpPr>
        <p:spPr/>
        <p:txBody>
          <a:bodyPr>
            <a:normAutofit/>
          </a:bodyPr>
          <a:lstStyle/>
          <a:p>
            <a:r>
              <a:rPr lang="es-CR" sz="1800" b="1">
                <a:latin typeface="Aptos" panose="020B0004020202020204" pitchFamily="34" charset="0"/>
              </a:rPr>
              <a:t>1. Ser concreta y homogénea</a:t>
            </a:r>
          </a:p>
          <a:p>
            <a:endParaRPr lang="es-CR" sz="1800">
              <a:latin typeface="Aptos" panose="020B0004020202020204" pitchFamily="34" charset="0"/>
            </a:endParaRPr>
          </a:p>
          <a:p>
            <a:r>
              <a:rPr lang="es-ES" sz="1800">
                <a:solidFill>
                  <a:srgbClr val="FF0000"/>
                </a:solidFill>
                <a:latin typeface="Aptos" panose="020B0004020202020204" pitchFamily="34" charset="0"/>
              </a:rPr>
              <a:t>En ningún caso, la unidad de medida puede expresarse utilizando la palabra "unidad".</a:t>
            </a:r>
            <a:endParaRPr lang="es-CR" sz="1800">
              <a:solidFill>
                <a:srgbClr val="FF0000"/>
              </a:solidFill>
            </a:endParaRPr>
          </a:p>
        </p:txBody>
      </p:sp>
      <p:sp>
        <p:nvSpPr>
          <p:cNvPr id="5" name="Marcador de número de diapositiva 4">
            <a:extLst>
              <a:ext uri="{FF2B5EF4-FFF2-40B4-BE49-F238E27FC236}">
                <a16:creationId xmlns:a16="http://schemas.microsoft.com/office/drawing/2014/main" id="{05DB0A04-A7C1-B033-5597-70442B3A12AA}"/>
              </a:ext>
            </a:extLst>
          </p:cNvPr>
          <p:cNvSpPr>
            <a:spLocks noGrp="1"/>
          </p:cNvSpPr>
          <p:nvPr>
            <p:ph type="sldNum" sz="quarter" idx="12"/>
          </p:nvPr>
        </p:nvSpPr>
        <p:spPr/>
        <p:txBody>
          <a:bodyPr/>
          <a:lstStyle/>
          <a:p>
            <a:fld id="{4A17912C-6D7B-4C4E-928F-243AC5B35BF9}" type="slidenum">
              <a:rPr lang="es-ES" smtClean="0"/>
              <a:t>25</a:t>
            </a:fld>
            <a:endParaRPr lang="es-ES"/>
          </a:p>
        </p:txBody>
      </p:sp>
      <p:sp>
        <p:nvSpPr>
          <p:cNvPr id="7" name="CuadroTexto 6">
            <a:extLst>
              <a:ext uri="{FF2B5EF4-FFF2-40B4-BE49-F238E27FC236}">
                <a16:creationId xmlns:a16="http://schemas.microsoft.com/office/drawing/2014/main" id="{1D1E5340-67AA-E5B0-2EF3-E4E4686C7197}"/>
              </a:ext>
            </a:extLst>
          </p:cNvPr>
          <p:cNvSpPr txBox="1"/>
          <p:nvPr/>
        </p:nvSpPr>
        <p:spPr>
          <a:xfrm>
            <a:off x="412375" y="6308079"/>
            <a:ext cx="2855718" cy="276999"/>
          </a:xfrm>
          <a:prstGeom prst="rect">
            <a:avLst/>
          </a:prstGeom>
          <a:noFill/>
        </p:spPr>
        <p:txBody>
          <a:bodyPr wrap="none" rtlCol="0">
            <a:spAutoFit/>
          </a:bodyPr>
          <a:lstStyle/>
          <a:p>
            <a:r>
              <a:rPr lang="es-ES" sz="1200">
                <a:solidFill>
                  <a:schemeClr val="bg1"/>
                </a:solidFill>
              </a:rPr>
              <a:t>Adaptado de Ministerio de Hacienda, 2021</a:t>
            </a:r>
            <a:endParaRPr lang="es-CR" sz="1200">
              <a:solidFill>
                <a:schemeClr val="bg1"/>
              </a:solidFill>
            </a:endParaRPr>
          </a:p>
        </p:txBody>
      </p:sp>
    </p:spTree>
    <p:extLst>
      <p:ext uri="{BB962C8B-B14F-4D97-AF65-F5344CB8AC3E}">
        <p14:creationId xmlns:p14="http://schemas.microsoft.com/office/powerpoint/2010/main" val="145932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9D72D-F786-BC4B-756E-3EBB82DA7E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07C25B-DE60-57D7-E7D3-F3A445520E20}"/>
              </a:ext>
            </a:extLst>
          </p:cNvPr>
          <p:cNvSpPr>
            <a:spLocks noGrp="1"/>
          </p:cNvSpPr>
          <p:nvPr>
            <p:ph type="title"/>
          </p:nvPr>
        </p:nvSpPr>
        <p:spPr/>
        <p:txBody>
          <a:bodyPr/>
          <a:lstStyle/>
          <a:p>
            <a:r>
              <a:rPr lang="es-CR" b="1">
                <a:latin typeface="Aptos" panose="020B0004020202020204" pitchFamily="34" charset="0"/>
              </a:rPr>
              <a:t>Requisitos</a:t>
            </a:r>
            <a:r>
              <a:rPr lang="es-CR">
                <a:latin typeface="Aptos" panose="020B0004020202020204" pitchFamily="34" charset="0"/>
              </a:rPr>
              <a:t> de la unidad de medida</a:t>
            </a:r>
          </a:p>
        </p:txBody>
      </p:sp>
      <p:graphicFrame>
        <p:nvGraphicFramePr>
          <p:cNvPr id="6" name="Marcador de contenido 5">
            <a:extLst>
              <a:ext uri="{FF2B5EF4-FFF2-40B4-BE49-F238E27FC236}">
                <a16:creationId xmlns:a16="http://schemas.microsoft.com/office/drawing/2014/main" id="{7B84A07C-0BD5-91F1-4C7A-F4388754F8B4}"/>
              </a:ext>
            </a:extLst>
          </p:cNvPr>
          <p:cNvGraphicFramePr>
            <a:graphicFrameLocks noGrp="1"/>
          </p:cNvGraphicFramePr>
          <p:nvPr>
            <p:ph idx="1"/>
            <p:extLst>
              <p:ext uri="{D42A27DB-BD31-4B8C-83A1-F6EECF244321}">
                <p14:modId xmlns:p14="http://schemas.microsoft.com/office/powerpoint/2010/main" val="340871924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0F6601B1-E841-91CB-876A-B88AAF2CF8C0}"/>
              </a:ext>
            </a:extLst>
          </p:cNvPr>
          <p:cNvSpPr>
            <a:spLocks noGrp="1"/>
          </p:cNvSpPr>
          <p:nvPr>
            <p:ph type="body" sz="half" idx="2"/>
          </p:nvPr>
        </p:nvSpPr>
        <p:spPr/>
        <p:txBody>
          <a:bodyPr>
            <a:normAutofit/>
          </a:bodyPr>
          <a:lstStyle/>
          <a:p>
            <a:r>
              <a:rPr lang="es-CR" sz="1800" b="1">
                <a:latin typeface="Aptos" panose="020B0004020202020204" pitchFamily="34" charset="0"/>
              </a:rPr>
              <a:t>2. Representativa del producto</a:t>
            </a:r>
          </a:p>
          <a:p>
            <a:endParaRPr lang="es-CR" sz="1800">
              <a:latin typeface="Aptos" panose="020B0004020202020204" pitchFamily="34" charset="0"/>
            </a:endParaRPr>
          </a:p>
          <a:p>
            <a:r>
              <a:rPr lang="es-ES" sz="1800">
                <a:solidFill>
                  <a:srgbClr val="FF0000"/>
                </a:solidFill>
                <a:latin typeface="Aptos" panose="020B0004020202020204" pitchFamily="34" charset="0"/>
              </a:rPr>
              <a:t>En algunos casos, una sola unidad de medida no es suficiente para expresar la naturaleza del producto y por tanto se requieren más.</a:t>
            </a:r>
            <a:endParaRPr lang="es-CR" sz="1800">
              <a:solidFill>
                <a:srgbClr val="FF0000"/>
              </a:solidFill>
            </a:endParaRPr>
          </a:p>
        </p:txBody>
      </p:sp>
      <p:sp>
        <p:nvSpPr>
          <p:cNvPr id="5" name="Marcador de número de diapositiva 4">
            <a:extLst>
              <a:ext uri="{FF2B5EF4-FFF2-40B4-BE49-F238E27FC236}">
                <a16:creationId xmlns:a16="http://schemas.microsoft.com/office/drawing/2014/main" id="{5E54E572-5E05-D1F8-B23E-B88D9CC95BC3}"/>
              </a:ext>
            </a:extLst>
          </p:cNvPr>
          <p:cNvSpPr>
            <a:spLocks noGrp="1"/>
          </p:cNvSpPr>
          <p:nvPr>
            <p:ph type="sldNum" sz="quarter" idx="12"/>
          </p:nvPr>
        </p:nvSpPr>
        <p:spPr/>
        <p:txBody>
          <a:bodyPr/>
          <a:lstStyle/>
          <a:p>
            <a:fld id="{4A17912C-6D7B-4C4E-928F-243AC5B35BF9}" type="slidenum">
              <a:rPr lang="es-ES" smtClean="0"/>
              <a:t>26</a:t>
            </a:fld>
            <a:endParaRPr lang="es-ES"/>
          </a:p>
        </p:txBody>
      </p:sp>
      <p:sp>
        <p:nvSpPr>
          <p:cNvPr id="3" name="CuadroTexto 2">
            <a:extLst>
              <a:ext uri="{FF2B5EF4-FFF2-40B4-BE49-F238E27FC236}">
                <a16:creationId xmlns:a16="http://schemas.microsoft.com/office/drawing/2014/main" id="{7A6DBBB1-1812-DB2B-74B3-D1CC594A482C}"/>
              </a:ext>
            </a:extLst>
          </p:cNvPr>
          <p:cNvSpPr txBox="1"/>
          <p:nvPr/>
        </p:nvSpPr>
        <p:spPr>
          <a:xfrm>
            <a:off x="412375" y="6308079"/>
            <a:ext cx="2855718" cy="276999"/>
          </a:xfrm>
          <a:prstGeom prst="rect">
            <a:avLst/>
          </a:prstGeom>
          <a:noFill/>
        </p:spPr>
        <p:txBody>
          <a:bodyPr wrap="none" rtlCol="0">
            <a:spAutoFit/>
          </a:bodyPr>
          <a:lstStyle/>
          <a:p>
            <a:r>
              <a:rPr lang="es-ES" sz="1200">
                <a:solidFill>
                  <a:schemeClr val="bg1"/>
                </a:solidFill>
              </a:rPr>
              <a:t>Adaptado de Ministerio de Hacienda, 2021</a:t>
            </a:r>
            <a:endParaRPr lang="es-CR" sz="1200">
              <a:solidFill>
                <a:schemeClr val="bg1"/>
              </a:solidFill>
            </a:endParaRPr>
          </a:p>
        </p:txBody>
      </p:sp>
    </p:spTree>
    <p:extLst>
      <p:ext uri="{BB962C8B-B14F-4D97-AF65-F5344CB8AC3E}">
        <p14:creationId xmlns:p14="http://schemas.microsoft.com/office/powerpoint/2010/main" val="87229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222A-9A30-F90E-40C2-994680DF0E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2064538-75A1-93EF-C190-23E215ED018D}"/>
              </a:ext>
            </a:extLst>
          </p:cNvPr>
          <p:cNvSpPr>
            <a:spLocks noGrp="1"/>
          </p:cNvSpPr>
          <p:nvPr>
            <p:ph type="title"/>
          </p:nvPr>
        </p:nvSpPr>
        <p:spPr/>
        <p:txBody>
          <a:bodyPr/>
          <a:lstStyle/>
          <a:p>
            <a:r>
              <a:rPr lang="es-CR" b="1">
                <a:latin typeface="Aptos" panose="020B0004020202020204" pitchFamily="34" charset="0"/>
              </a:rPr>
              <a:t>Requisitos</a:t>
            </a:r>
            <a:r>
              <a:rPr lang="es-CR">
                <a:latin typeface="Aptos" panose="020B0004020202020204" pitchFamily="34" charset="0"/>
              </a:rPr>
              <a:t> de la unidad de medida</a:t>
            </a:r>
          </a:p>
        </p:txBody>
      </p:sp>
      <p:graphicFrame>
        <p:nvGraphicFramePr>
          <p:cNvPr id="6" name="Marcador de contenido 5">
            <a:extLst>
              <a:ext uri="{FF2B5EF4-FFF2-40B4-BE49-F238E27FC236}">
                <a16:creationId xmlns:a16="http://schemas.microsoft.com/office/drawing/2014/main" id="{15833A01-E6AC-5F4B-7570-E8E6673C321B}"/>
              </a:ext>
            </a:extLst>
          </p:cNvPr>
          <p:cNvGraphicFramePr>
            <a:graphicFrameLocks noGrp="1"/>
          </p:cNvGraphicFramePr>
          <p:nvPr>
            <p:ph idx="1"/>
            <p:extLst>
              <p:ext uri="{D42A27DB-BD31-4B8C-83A1-F6EECF244321}">
                <p14:modId xmlns:p14="http://schemas.microsoft.com/office/powerpoint/2010/main" val="20031427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5D49508C-3E8F-1C2B-A964-5D21CA159DB8}"/>
              </a:ext>
            </a:extLst>
          </p:cNvPr>
          <p:cNvSpPr>
            <a:spLocks noGrp="1"/>
          </p:cNvSpPr>
          <p:nvPr>
            <p:ph type="body" sz="half" idx="2"/>
          </p:nvPr>
        </p:nvSpPr>
        <p:spPr/>
        <p:txBody>
          <a:bodyPr>
            <a:normAutofit/>
          </a:bodyPr>
          <a:lstStyle/>
          <a:p>
            <a:r>
              <a:rPr lang="es-CR" sz="1800" b="1">
                <a:latin typeface="Aptos" panose="020B0004020202020204" pitchFamily="34" charset="0"/>
              </a:rPr>
              <a:t>3. </a:t>
            </a:r>
            <a:r>
              <a:rPr lang="es-ES" sz="1800" b="1">
                <a:latin typeface="Aptos" panose="020B0004020202020204" pitchFamily="34" charset="0"/>
              </a:rPr>
              <a:t>Debe identificar el bien o servicio que se trate</a:t>
            </a:r>
            <a:endParaRPr lang="es-CR" sz="1800" b="1">
              <a:latin typeface="Aptos" panose="020B0004020202020204" pitchFamily="34" charset="0"/>
            </a:endParaRPr>
          </a:p>
        </p:txBody>
      </p:sp>
      <p:sp>
        <p:nvSpPr>
          <p:cNvPr id="5" name="Marcador de número de diapositiva 4">
            <a:extLst>
              <a:ext uri="{FF2B5EF4-FFF2-40B4-BE49-F238E27FC236}">
                <a16:creationId xmlns:a16="http://schemas.microsoft.com/office/drawing/2014/main" id="{58B22113-C16A-997E-CDC0-02E8D6BB4137}"/>
              </a:ext>
            </a:extLst>
          </p:cNvPr>
          <p:cNvSpPr>
            <a:spLocks noGrp="1"/>
          </p:cNvSpPr>
          <p:nvPr>
            <p:ph type="sldNum" sz="quarter" idx="12"/>
          </p:nvPr>
        </p:nvSpPr>
        <p:spPr/>
        <p:txBody>
          <a:bodyPr/>
          <a:lstStyle/>
          <a:p>
            <a:fld id="{4A17912C-6D7B-4C4E-928F-243AC5B35BF9}" type="slidenum">
              <a:rPr lang="es-ES" smtClean="0"/>
              <a:t>27</a:t>
            </a:fld>
            <a:endParaRPr lang="es-ES"/>
          </a:p>
        </p:txBody>
      </p:sp>
      <p:sp>
        <p:nvSpPr>
          <p:cNvPr id="3" name="CuadroTexto 2">
            <a:extLst>
              <a:ext uri="{FF2B5EF4-FFF2-40B4-BE49-F238E27FC236}">
                <a16:creationId xmlns:a16="http://schemas.microsoft.com/office/drawing/2014/main" id="{5A43C04B-AB7E-61B3-FBEF-0AAF8BD5C6DD}"/>
              </a:ext>
            </a:extLst>
          </p:cNvPr>
          <p:cNvSpPr txBox="1"/>
          <p:nvPr/>
        </p:nvSpPr>
        <p:spPr>
          <a:xfrm>
            <a:off x="412375" y="6308079"/>
            <a:ext cx="2855718" cy="276999"/>
          </a:xfrm>
          <a:prstGeom prst="rect">
            <a:avLst/>
          </a:prstGeom>
          <a:noFill/>
        </p:spPr>
        <p:txBody>
          <a:bodyPr wrap="none" rtlCol="0">
            <a:spAutoFit/>
          </a:bodyPr>
          <a:lstStyle/>
          <a:p>
            <a:r>
              <a:rPr lang="es-ES" sz="1200">
                <a:solidFill>
                  <a:schemeClr val="bg1"/>
                </a:solidFill>
              </a:rPr>
              <a:t>Adaptado de Ministerio de Hacienda, 2021</a:t>
            </a:r>
            <a:endParaRPr lang="es-CR" sz="1200">
              <a:solidFill>
                <a:schemeClr val="bg1"/>
              </a:solidFill>
            </a:endParaRPr>
          </a:p>
        </p:txBody>
      </p:sp>
    </p:spTree>
    <p:extLst>
      <p:ext uri="{BB962C8B-B14F-4D97-AF65-F5344CB8AC3E}">
        <p14:creationId xmlns:p14="http://schemas.microsoft.com/office/powerpoint/2010/main" val="163595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4DF06-E2DF-F736-A990-7C888E69B9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D9C484-4303-B4F9-AE9A-FBBF9C04B430}"/>
              </a:ext>
            </a:extLst>
          </p:cNvPr>
          <p:cNvSpPr>
            <a:spLocks noGrp="1"/>
          </p:cNvSpPr>
          <p:nvPr>
            <p:ph type="title"/>
          </p:nvPr>
        </p:nvSpPr>
        <p:spPr/>
        <p:txBody>
          <a:bodyPr/>
          <a:lstStyle/>
          <a:p>
            <a:r>
              <a:rPr lang="es-CR" b="1">
                <a:latin typeface="Aptos" panose="020B0004020202020204" pitchFamily="34" charset="0"/>
              </a:rPr>
              <a:t>Requisitos</a:t>
            </a:r>
            <a:r>
              <a:rPr lang="es-CR">
                <a:latin typeface="Aptos" panose="020B0004020202020204" pitchFamily="34" charset="0"/>
              </a:rPr>
              <a:t> de la unidad de medida</a:t>
            </a:r>
          </a:p>
        </p:txBody>
      </p:sp>
      <p:graphicFrame>
        <p:nvGraphicFramePr>
          <p:cNvPr id="6" name="Marcador de contenido 5">
            <a:extLst>
              <a:ext uri="{FF2B5EF4-FFF2-40B4-BE49-F238E27FC236}">
                <a16:creationId xmlns:a16="http://schemas.microsoft.com/office/drawing/2014/main" id="{37C3E619-A708-D3FD-436C-CBFB5C12D01B}"/>
              </a:ext>
            </a:extLst>
          </p:cNvPr>
          <p:cNvGraphicFramePr>
            <a:graphicFrameLocks noGrp="1"/>
          </p:cNvGraphicFramePr>
          <p:nvPr>
            <p:ph idx="1"/>
            <p:extLst>
              <p:ext uri="{D42A27DB-BD31-4B8C-83A1-F6EECF244321}">
                <p14:modId xmlns:p14="http://schemas.microsoft.com/office/powerpoint/2010/main" val="254873362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868B392B-A0F4-EE09-C7B1-EF25AE33E6FD}"/>
              </a:ext>
            </a:extLst>
          </p:cNvPr>
          <p:cNvSpPr>
            <a:spLocks noGrp="1"/>
          </p:cNvSpPr>
          <p:nvPr>
            <p:ph type="body" sz="half" idx="2"/>
          </p:nvPr>
        </p:nvSpPr>
        <p:spPr/>
        <p:txBody>
          <a:bodyPr>
            <a:normAutofit fontScale="92500" lnSpcReduction="20000"/>
          </a:bodyPr>
          <a:lstStyle/>
          <a:p>
            <a:r>
              <a:rPr lang="es-CR" sz="1800" b="1">
                <a:latin typeface="Aptos" panose="020B0004020202020204" pitchFamily="34" charset="0"/>
              </a:rPr>
              <a:t>4. </a:t>
            </a:r>
            <a:r>
              <a:rPr lang="es-ES" sz="1800" b="1">
                <a:latin typeface="Aptos" panose="020B0004020202020204" pitchFamily="34" charset="0"/>
              </a:rPr>
              <a:t>Debe ser utilizable como unidad de registro</a:t>
            </a:r>
          </a:p>
          <a:p>
            <a:endParaRPr lang="es-ES" sz="1800" b="1">
              <a:latin typeface="Aptos" panose="020B0004020202020204" pitchFamily="34" charset="0"/>
            </a:endParaRPr>
          </a:p>
          <a:p>
            <a:r>
              <a:rPr lang="es-ES" sz="1800">
                <a:solidFill>
                  <a:srgbClr val="FF0000"/>
                </a:solidFill>
                <a:latin typeface="Aptos" panose="020B0004020202020204" pitchFamily="34" charset="0"/>
              </a:rPr>
              <a:t>Además de referirse a aspectos cuantificables, debe ser de naturaleza tal que posibilite que la realización del respectivo bien o servicio pueda ser registrada e informada.</a:t>
            </a:r>
          </a:p>
          <a:p>
            <a:endParaRPr lang="es-ES" sz="1800">
              <a:solidFill>
                <a:srgbClr val="FF0000"/>
              </a:solidFill>
              <a:latin typeface="Aptos" panose="020B0004020202020204" pitchFamily="34" charset="0"/>
            </a:endParaRPr>
          </a:p>
          <a:p>
            <a:r>
              <a:rPr lang="es-CR" sz="1800" b="1">
                <a:latin typeface="Aptos" panose="020B0004020202020204" pitchFamily="34" charset="0"/>
              </a:rPr>
              <a:t>5. </a:t>
            </a:r>
            <a:r>
              <a:rPr lang="es-ES" sz="1800" b="1">
                <a:latin typeface="Aptos" panose="020B0004020202020204" pitchFamily="34" charset="0"/>
              </a:rPr>
              <a:t>Debe expresarse en términos sencillos y claros</a:t>
            </a:r>
          </a:p>
          <a:p>
            <a:endParaRPr lang="es-ES" sz="1800" b="1">
              <a:latin typeface="Aptos" panose="020B0004020202020204" pitchFamily="34" charset="0"/>
            </a:endParaRPr>
          </a:p>
          <a:p>
            <a:r>
              <a:rPr lang="es-ES" sz="1800">
                <a:solidFill>
                  <a:srgbClr val="FF0000"/>
                </a:solidFill>
                <a:latin typeface="Aptos" panose="020B0004020202020204" pitchFamily="34" charset="0"/>
              </a:rPr>
              <a:t>El respectivo bien o servicio pueda ser comprendido e interpretado por no especialistas.</a:t>
            </a:r>
            <a:endParaRPr lang="es-CR" sz="1800">
              <a:solidFill>
                <a:srgbClr val="FF0000"/>
              </a:solidFill>
              <a:latin typeface="Aptos" panose="020B0004020202020204" pitchFamily="34" charset="0"/>
            </a:endParaRPr>
          </a:p>
        </p:txBody>
      </p:sp>
      <p:sp>
        <p:nvSpPr>
          <p:cNvPr id="5" name="Marcador de número de diapositiva 4">
            <a:extLst>
              <a:ext uri="{FF2B5EF4-FFF2-40B4-BE49-F238E27FC236}">
                <a16:creationId xmlns:a16="http://schemas.microsoft.com/office/drawing/2014/main" id="{E8067DB0-269D-EC8F-75D0-63F573F5353E}"/>
              </a:ext>
            </a:extLst>
          </p:cNvPr>
          <p:cNvSpPr>
            <a:spLocks noGrp="1"/>
          </p:cNvSpPr>
          <p:nvPr>
            <p:ph type="sldNum" sz="quarter" idx="12"/>
          </p:nvPr>
        </p:nvSpPr>
        <p:spPr/>
        <p:txBody>
          <a:bodyPr/>
          <a:lstStyle/>
          <a:p>
            <a:fld id="{4A17912C-6D7B-4C4E-928F-243AC5B35BF9}" type="slidenum">
              <a:rPr lang="es-ES" smtClean="0"/>
              <a:t>28</a:t>
            </a:fld>
            <a:endParaRPr lang="es-ES"/>
          </a:p>
        </p:txBody>
      </p:sp>
      <p:sp>
        <p:nvSpPr>
          <p:cNvPr id="3" name="CuadroTexto 2">
            <a:extLst>
              <a:ext uri="{FF2B5EF4-FFF2-40B4-BE49-F238E27FC236}">
                <a16:creationId xmlns:a16="http://schemas.microsoft.com/office/drawing/2014/main" id="{039EE17E-C5C0-2DA7-2C05-FFF5DDA8623B}"/>
              </a:ext>
            </a:extLst>
          </p:cNvPr>
          <p:cNvSpPr txBox="1"/>
          <p:nvPr/>
        </p:nvSpPr>
        <p:spPr>
          <a:xfrm>
            <a:off x="412375" y="6308079"/>
            <a:ext cx="2855718" cy="276999"/>
          </a:xfrm>
          <a:prstGeom prst="rect">
            <a:avLst/>
          </a:prstGeom>
          <a:noFill/>
        </p:spPr>
        <p:txBody>
          <a:bodyPr wrap="none" rtlCol="0">
            <a:spAutoFit/>
          </a:bodyPr>
          <a:lstStyle/>
          <a:p>
            <a:r>
              <a:rPr lang="es-ES" sz="1200">
                <a:solidFill>
                  <a:schemeClr val="bg1"/>
                </a:solidFill>
              </a:rPr>
              <a:t>Adaptado de Ministerio de Hacienda, 2021</a:t>
            </a:r>
            <a:endParaRPr lang="es-CR" sz="1200">
              <a:solidFill>
                <a:schemeClr val="bg1"/>
              </a:solidFill>
            </a:endParaRPr>
          </a:p>
        </p:txBody>
      </p:sp>
    </p:spTree>
    <p:extLst>
      <p:ext uri="{BB962C8B-B14F-4D97-AF65-F5344CB8AC3E}">
        <p14:creationId xmlns:p14="http://schemas.microsoft.com/office/powerpoint/2010/main" val="315612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85814-32F1-6E6F-96CD-57E5B0E93F21}"/>
              </a:ext>
            </a:extLst>
          </p:cNvPr>
          <p:cNvSpPr>
            <a:spLocks noGrp="1"/>
          </p:cNvSpPr>
          <p:nvPr>
            <p:ph type="title"/>
          </p:nvPr>
        </p:nvSpPr>
        <p:spPr>
          <a:xfrm>
            <a:off x="831850" y="1709739"/>
            <a:ext cx="10515600" cy="2024062"/>
          </a:xfrm>
        </p:spPr>
        <p:txBody>
          <a:bodyPr/>
          <a:lstStyle/>
          <a:p>
            <a:r>
              <a:rPr lang="es-CR" b="1">
                <a:latin typeface="Aptos" panose="020B0004020202020204" pitchFamily="34" charset="0"/>
              </a:rPr>
              <a:t>Indicadores</a:t>
            </a:r>
          </a:p>
        </p:txBody>
      </p:sp>
      <p:sp>
        <p:nvSpPr>
          <p:cNvPr id="4" name="Marcador de número de diapositiva 3">
            <a:extLst>
              <a:ext uri="{FF2B5EF4-FFF2-40B4-BE49-F238E27FC236}">
                <a16:creationId xmlns:a16="http://schemas.microsoft.com/office/drawing/2014/main" id="{0F3A6644-BA2C-3575-ABA3-314F17F02BAE}"/>
              </a:ext>
            </a:extLst>
          </p:cNvPr>
          <p:cNvSpPr>
            <a:spLocks noGrp="1"/>
          </p:cNvSpPr>
          <p:nvPr>
            <p:ph type="sldNum" sz="quarter" idx="12"/>
          </p:nvPr>
        </p:nvSpPr>
        <p:spPr/>
        <p:txBody>
          <a:bodyPr/>
          <a:lstStyle/>
          <a:p>
            <a:fld id="{4A17912C-6D7B-4C4E-928F-243AC5B35BF9}" type="slidenum">
              <a:rPr lang="es-ES" smtClean="0"/>
              <a:t>29</a:t>
            </a:fld>
            <a:endParaRPr lang="es-ES"/>
          </a:p>
        </p:txBody>
      </p:sp>
    </p:spTree>
    <p:extLst>
      <p:ext uri="{BB962C8B-B14F-4D97-AF65-F5344CB8AC3E}">
        <p14:creationId xmlns:p14="http://schemas.microsoft.com/office/powerpoint/2010/main" val="185868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82016F3-1079-91FA-5DD6-A77E1B3590AD}"/>
              </a:ext>
            </a:extLst>
          </p:cNvPr>
          <p:cNvSpPr>
            <a:spLocks noGrp="1"/>
          </p:cNvSpPr>
          <p:nvPr>
            <p:ph type="sldNum" sz="quarter" idx="12"/>
          </p:nvPr>
        </p:nvSpPr>
        <p:spPr/>
        <p:txBody>
          <a:bodyPr/>
          <a:lstStyle/>
          <a:p>
            <a:fld id="{4A17912C-6D7B-4C4E-928F-243AC5B35BF9}" type="slidenum">
              <a:rPr lang="es-ES" smtClean="0"/>
              <a:t>3</a:t>
            </a:fld>
            <a:endParaRPr lang="es-ES"/>
          </a:p>
        </p:txBody>
      </p:sp>
      <p:sp>
        <p:nvSpPr>
          <p:cNvPr id="6" name="CuadroTexto 5">
            <a:extLst>
              <a:ext uri="{FF2B5EF4-FFF2-40B4-BE49-F238E27FC236}">
                <a16:creationId xmlns:a16="http://schemas.microsoft.com/office/drawing/2014/main" id="{6B1101C7-626B-231B-3145-47B1289D2206}"/>
              </a:ext>
            </a:extLst>
          </p:cNvPr>
          <p:cNvSpPr txBox="1"/>
          <p:nvPr/>
        </p:nvSpPr>
        <p:spPr>
          <a:xfrm>
            <a:off x="2733675" y="3155434"/>
            <a:ext cx="6096000" cy="369332"/>
          </a:xfrm>
          <a:prstGeom prst="rect">
            <a:avLst/>
          </a:prstGeom>
          <a:noFill/>
        </p:spPr>
        <p:txBody>
          <a:bodyPr wrap="square">
            <a:spAutoFit/>
          </a:bodyPr>
          <a:lstStyle/>
          <a:p>
            <a:r>
              <a:rPr lang="es-CR" b="0" i="0">
                <a:solidFill>
                  <a:srgbClr val="000000"/>
                </a:solidFill>
                <a:effectLst/>
                <a:latin typeface="Times"/>
              </a:rPr>
              <a:t> </a:t>
            </a:r>
            <a:endParaRPr lang="es-CR"/>
          </a:p>
        </p:txBody>
      </p:sp>
      <p:sp>
        <p:nvSpPr>
          <p:cNvPr id="2" name="Google Shape;143;p5">
            <a:extLst>
              <a:ext uri="{FF2B5EF4-FFF2-40B4-BE49-F238E27FC236}">
                <a16:creationId xmlns:a16="http://schemas.microsoft.com/office/drawing/2014/main" id="{898FEB9D-9156-1610-9CC4-FF3F5404ECB9}"/>
              </a:ext>
            </a:extLst>
          </p:cNvPr>
          <p:cNvSpPr txBox="1"/>
          <p:nvPr/>
        </p:nvSpPr>
        <p:spPr>
          <a:xfrm>
            <a:off x="1736320" y="556735"/>
            <a:ext cx="8719360" cy="1532245"/>
          </a:xfrm>
          <a:prstGeom prst="rect">
            <a:avLst/>
          </a:prstGeom>
          <a:noFill/>
          <a:ln>
            <a:noFill/>
          </a:ln>
        </p:spPr>
        <p:txBody>
          <a:bodyPr spcFirstLastPara="1" wrap="square" lIns="0" tIns="11206" rIns="0" bIns="0" anchor="t" anchorCtr="0">
            <a:spAutoFit/>
          </a:bodyPr>
          <a:lstStyle/>
          <a:p>
            <a:pPr algn="ctr"/>
            <a:r>
              <a:rPr lang="es-ES" sz="2400" b="1">
                <a:solidFill>
                  <a:schemeClr val="dk1"/>
                </a:solidFill>
                <a:latin typeface="Arial"/>
                <a:ea typeface="Arial"/>
                <a:cs typeface="Arial"/>
                <a:sym typeface="Arial"/>
              </a:rPr>
              <a:t>Según las Normas Generales y Específicas para la Formulación, Ejecución y Evaluación del Plan Presupuesto es responsabilidad de la </a:t>
            </a:r>
          </a:p>
          <a:p>
            <a:pPr marR="4483" algn="ctr">
              <a:spcBef>
                <a:spcPts val="4"/>
              </a:spcBef>
            </a:pPr>
            <a:r>
              <a:rPr lang="es-CR" sz="2400" b="1" u="sng">
                <a:solidFill>
                  <a:schemeClr val="dk1"/>
                </a:solidFill>
                <a:latin typeface="Arial"/>
                <a:ea typeface="Arial"/>
                <a:cs typeface="Arial"/>
                <a:sym typeface="Arial"/>
              </a:rPr>
              <a:t>UNIDAD FORMULADORA</a:t>
            </a:r>
            <a:endParaRPr sz="2400" b="1">
              <a:solidFill>
                <a:schemeClr val="dk1"/>
              </a:solidFill>
              <a:latin typeface="Arial"/>
              <a:ea typeface="Arial"/>
              <a:cs typeface="Arial"/>
              <a:sym typeface="Arial"/>
            </a:endParaRPr>
          </a:p>
        </p:txBody>
      </p:sp>
      <p:sp>
        <p:nvSpPr>
          <p:cNvPr id="3" name="Google Shape;131;p5">
            <a:extLst>
              <a:ext uri="{FF2B5EF4-FFF2-40B4-BE49-F238E27FC236}">
                <a16:creationId xmlns:a16="http://schemas.microsoft.com/office/drawing/2014/main" id="{7DD8F94F-291C-CDEC-0E25-436B10FDAE7D}"/>
              </a:ext>
            </a:extLst>
          </p:cNvPr>
          <p:cNvSpPr/>
          <p:nvPr/>
        </p:nvSpPr>
        <p:spPr>
          <a:xfrm>
            <a:off x="2459421" y="2331946"/>
            <a:ext cx="3322253" cy="1192820"/>
          </a:xfrm>
          <a:custGeom>
            <a:avLst/>
            <a:gdLst/>
            <a:ahLst/>
            <a:cxnLst/>
            <a:rect l="l" t="t" r="r" b="b"/>
            <a:pathLst>
              <a:path w="2753360" h="1196339" extrusionOk="0">
                <a:moveTo>
                  <a:pt x="2633726" y="0"/>
                </a:moveTo>
                <a:lnTo>
                  <a:pt x="119634" y="0"/>
                </a:lnTo>
                <a:lnTo>
                  <a:pt x="73080" y="9405"/>
                </a:lnTo>
                <a:lnTo>
                  <a:pt x="35051" y="35051"/>
                </a:lnTo>
                <a:lnTo>
                  <a:pt x="9405" y="73080"/>
                </a:lnTo>
                <a:lnTo>
                  <a:pt x="0" y="119634"/>
                </a:lnTo>
                <a:lnTo>
                  <a:pt x="0" y="1076706"/>
                </a:lnTo>
                <a:lnTo>
                  <a:pt x="9405" y="1123259"/>
                </a:lnTo>
                <a:lnTo>
                  <a:pt x="35052" y="1161288"/>
                </a:lnTo>
                <a:lnTo>
                  <a:pt x="73080" y="1186934"/>
                </a:lnTo>
                <a:lnTo>
                  <a:pt x="119634" y="1196339"/>
                </a:lnTo>
                <a:lnTo>
                  <a:pt x="2633726" y="1196339"/>
                </a:lnTo>
                <a:lnTo>
                  <a:pt x="2680279" y="1186934"/>
                </a:lnTo>
                <a:lnTo>
                  <a:pt x="2718308" y="1161288"/>
                </a:lnTo>
                <a:lnTo>
                  <a:pt x="2743954" y="1123259"/>
                </a:lnTo>
                <a:lnTo>
                  <a:pt x="2753360" y="1076706"/>
                </a:lnTo>
                <a:lnTo>
                  <a:pt x="2753360" y="119634"/>
                </a:lnTo>
                <a:lnTo>
                  <a:pt x="2743954" y="73080"/>
                </a:lnTo>
                <a:lnTo>
                  <a:pt x="2718308" y="35051"/>
                </a:lnTo>
                <a:lnTo>
                  <a:pt x="2680279" y="9405"/>
                </a:lnTo>
                <a:lnTo>
                  <a:pt x="2633726" y="0"/>
                </a:lnTo>
                <a:close/>
              </a:path>
            </a:pathLst>
          </a:custGeom>
          <a:solidFill>
            <a:srgbClr val="005DA3"/>
          </a:solidFill>
          <a:ln>
            <a:noFill/>
          </a:ln>
        </p:spPr>
        <p:txBody>
          <a:bodyPr spcFirstLastPara="1" wrap="square" lIns="0" tIns="0" rIns="0" bIns="0" anchor="t" anchorCtr="0">
            <a:noAutofit/>
          </a:bodyPr>
          <a:lstStyle/>
          <a:p>
            <a:endParaRPr sz="1588">
              <a:solidFill>
                <a:schemeClr val="dk1"/>
              </a:solidFill>
              <a:latin typeface="Calibri"/>
              <a:ea typeface="Calibri"/>
              <a:cs typeface="Calibri"/>
              <a:sym typeface="Calibri"/>
            </a:endParaRPr>
          </a:p>
        </p:txBody>
      </p:sp>
      <p:sp>
        <p:nvSpPr>
          <p:cNvPr id="5" name="Google Shape;132;p5">
            <a:extLst>
              <a:ext uri="{FF2B5EF4-FFF2-40B4-BE49-F238E27FC236}">
                <a16:creationId xmlns:a16="http://schemas.microsoft.com/office/drawing/2014/main" id="{50692C26-5166-5CAD-ECA3-CD0613971744}"/>
              </a:ext>
            </a:extLst>
          </p:cNvPr>
          <p:cNvSpPr txBox="1"/>
          <p:nvPr/>
        </p:nvSpPr>
        <p:spPr>
          <a:xfrm>
            <a:off x="2577611" y="2571461"/>
            <a:ext cx="3118221" cy="732026"/>
          </a:xfrm>
          <a:prstGeom prst="rect">
            <a:avLst/>
          </a:prstGeom>
          <a:noFill/>
          <a:ln>
            <a:noFill/>
          </a:ln>
        </p:spPr>
        <p:txBody>
          <a:bodyPr spcFirstLastPara="1" wrap="square" lIns="0" tIns="11206" rIns="0" bIns="0" anchor="t" anchorCtr="0">
            <a:spAutoFit/>
          </a:bodyPr>
          <a:lstStyle/>
          <a:p>
            <a:pPr algn="ctr">
              <a:lnSpc>
                <a:spcPct val="115000"/>
              </a:lnSpc>
            </a:pPr>
            <a:r>
              <a:rPr lang="es-CR" sz="2000" b="1">
                <a:solidFill>
                  <a:srgbClr val="FFFFFF"/>
                </a:solidFill>
                <a:latin typeface="Carlito"/>
                <a:ea typeface="Carlito"/>
                <a:cs typeface="Carlito"/>
                <a:sym typeface="Carlito"/>
              </a:rPr>
              <a:t>Elaborar el </a:t>
            </a:r>
            <a:endParaRPr sz="2000">
              <a:solidFill>
                <a:srgbClr val="000000"/>
              </a:solidFill>
              <a:latin typeface="Carlito"/>
              <a:ea typeface="Carlito"/>
              <a:cs typeface="Carlito"/>
              <a:sym typeface="Carlito"/>
            </a:endParaRPr>
          </a:p>
          <a:p>
            <a:pPr algn="ctr">
              <a:lnSpc>
                <a:spcPct val="115000"/>
              </a:lnSpc>
              <a:spcBef>
                <a:spcPts val="88"/>
              </a:spcBef>
            </a:pPr>
            <a:r>
              <a:rPr lang="es-CR" sz="2000" b="1">
                <a:solidFill>
                  <a:srgbClr val="FFFFFF"/>
                </a:solidFill>
                <a:latin typeface="Carlito"/>
                <a:ea typeface="Carlito"/>
                <a:cs typeface="Carlito"/>
                <a:sym typeface="Carlito"/>
              </a:rPr>
              <a:t>Plan-Presupuesto</a:t>
            </a:r>
            <a:endParaRPr sz="2000">
              <a:solidFill>
                <a:schemeClr val="dk1"/>
              </a:solidFill>
              <a:latin typeface="Carlito"/>
              <a:ea typeface="Carlito"/>
              <a:cs typeface="Carlito"/>
              <a:sym typeface="Carlito"/>
            </a:endParaRPr>
          </a:p>
        </p:txBody>
      </p:sp>
      <p:sp>
        <p:nvSpPr>
          <p:cNvPr id="8" name="Google Shape;133;p5">
            <a:extLst>
              <a:ext uri="{FF2B5EF4-FFF2-40B4-BE49-F238E27FC236}">
                <a16:creationId xmlns:a16="http://schemas.microsoft.com/office/drawing/2014/main" id="{32847371-6299-9778-B41F-EFE502B8BBA7}"/>
              </a:ext>
            </a:extLst>
          </p:cNvPr>
          <p:cNvSpPr/>
          <p:nvPr/>
        </p:nvSpPr>
        <p:spPr>
          <a:xfrm>
            <a:off x="6503289" y="2347453"/>
            <a:ext cx="2991517" cy="1192820"/>
          </a:xfrm>
          <a:custGeom>
            <a:avLst/>
            <a:gdLst/>
            <a:ahLst/>
            <a:cxnLst/>
            <a:rect l="l" t="t" r="r" b="b"/>
            <a:pathLst>
              <a:path w="2750820" h="1196339" extrusionOk="0">
                <a:moveTo>
                  <a:pt x="2631186" y="0"/>
                </a:moveTo>
                <a:lnTo>
                  <a:pt x="119634" y="0"/>
                </a:lnTo>
                <a:lnTo>
                  <a:pt x="73080" y="9405"/>
                </a:lnTo>
                <a:lnTo>
                  <a:pt x="35051" y="35051"/>
                </a:lnTo>
                <a:lnTo>
                  <a:pt x="9405" y="73080"/>
                </a:lnTo>
                <a:lnTo>
                  <a:pt x="0" y="119634"/>
                </a:lnTo>
                <a:lnTo>
                  <a:pt x="0" y="1076706"/>
                </a:lnTo>
                <a:lnTo>
                  <a:pt x="9405" y="1123259"/>
                </a:lnTo>
                <a:lnTo>
                  <a:pt x="35051" y="1161288"/>
                </a:lnTo>
                <a:lnTo>
                  <a:pt x="73080" y="1186934"/>
                </a:lnTo>
                <a:lnTo>
                  <a:pt x="119634" y="1196339"/>
                </a:lnTo>
                <a:lnTo>
                  <a:pt x="2631186" y="1196339"/>
                </a:lnTo>
                <a:lnTo>
                  <a:pt x="2677739" y="1186934"/>
                </a:lnTo>
                <a:lnTo>
                  <a:pt x="2715767" y="1161288"/>
                </a:lnTo>
                <a:lnTo>
                  <a:pt x="2741414" y="1123259"/>
                </a:lnTo>
                <a:lnTo>
                  <a:pt x="2750819" y="1076706"/>
                </a:lnTo>
                <a:lnTo>
                  <a:pt x="2750819" y="119634"/>
                </a:lnTo>
                <a:lnTo>
                  <a:pt x="2741414" y="73080"/>
                </a:lnTo>
                <a:lnTo>
                  <a:pt x="2715767" y="35051"/>
                </a:lnTo>
                <a:lnTo>
                  <a:pt x="2677739" y="9405"/>
                </a:lnTo>
                <a:lnTo>
                  <a:pt x="2631186" y="0"/>
                </a:lnTo>
                <a:close/>
              </a:path>
            </a:pathLst>
          </a:custGeom>
          <a:solidFill>
            <a:srgbClr val="005DA3"/>
          </a:solidFill>
          <a:ln>
            <a:noFill/>
          </a:ln>
        </p:spPr>
        <p:txBody>
          <a:bodyPr spcFirstLastPara="1" wrap="square" lIns="0" tIns="0" rIns="0" bIns="0" anchor="t" anchorCtr="0">
            <a:noAutofit/>
          </a:bodyPr>
          <a:lstStyle/>
          <a:p>
            <a:endParaRPr sz="1588">
              <a:solidFill>
                <a:schemeClr val="dk1"/>
              </a:solidFill>
              <a:latin typeface="Calibri"/>
              <a:ea typeface="Calibri"/>
              <a:cs typeface="Calibri"/>
              <a:sym typeface="Calibri"/>
            </a:endParaRPr>
          </a:p>
        </p:txBody>
      </p:sp>
      <p:sp>
        <p:nvSpPr>
          <p:cNvPr id="9" name="Google Shape;134;p5">
            <a:extLst>
              <a:ext uri="{FF2B5EF4-FFF2-40B4-BE49-F238E27FC236}">
                <a16:creationId xmlns:a16="http://schemas.microsoft.com/office/drawing/2014/main" id="{0A5E352F-EE19-5DB4-9ECE-B767545E1FD2}"/>
              </a:ext>
            </a:extLst>
          </p:cNvPr>
          <p:cNvSpPr txBox="1"/>
          <p:nvPr/>
        </p:nvSpPr>
        <p:spPr>
          <a:xfrm>
            <a:off x="6661362" y="2552503"/>
            <a:ext cx="2730288" cy="640977"/>
          </a:xfrm>
          <a:prstGeom prst="rect">
            <a:avLst/>
          </a:prstGeom>
          <a:noFill/>
          <a:ln>
            <a:noFill/>
          </a:ln>
        </p:spPr>
        <p:txBody>
          <a:bodyPr spcFirstLastPara="1" wrap="square" lIns="0" tIns="35846" rIns="0" bIns="0" anchor="t" anchorCtr="0">
            <a:spAutoFit/>
          </a:bodyPr>
          <a:lstStyle/>
          <a:p>
            <a:pPr marL="11206" marR="4483" algn="ctr">
              <a:lnSpc>
                <a:spcPct val="91700"/>
              </a:lnSpc>
            </a:pPr>
            <a:r>
              <a:rPr lang="es-CR" sz="2000" b="1">
                <a:solidFill>
                  <a:srgbClr val="FFFFFF"/>
                </a:solidFill>
                <a:latin typeface="Carlito"/>
                <a:ea typeface="Carlito"/>
                <a:cs typeface="Carlito"/>
                <a:sym typeface="Carlito"/>
              </a:rPr>
              <a:t>Remitir a la OPLAU </a:t>
            </a:r>
            <a:endParaRPr sz="2000">
              <a:solidFill>
                <a:srgbClr val="000000"/>
              </a:solidFill>
              <a:latin typeface="Carlito"/>
              <a:ea typeface="Carlito"/>
              <a:cs typeface="Carlito"/>
              <a:sym typeface="Carlito"/>
            </a:endParaRPr>
          </a:p>
          <a:p>
            <a:pPr marL="11206" marR="4483" algn="ctr">
              <a:lnSpc>
                <a:spcPct val="91700"/>
              </a:lnSpc>
              <a:spcBef>
                <a:spcPts val="282"/>
              </a:spcBef>
            </a:pPr>
            <a:r>
              <a:rPr lang="es-CR" sz="2000" b="1">
                <a:solidFill>
                  <a:srgbClr val="FFFFFF"/>
                </a:solidFill>
                <a:latin typeface="Carlito"/>
                <a:ea typeface="Carlito"/>
                <a:cs typeface="Carlito"/>
                <a:sym typeface="Carlito"/>
              </a:rPr>
              <a:t>la  información  solicitada</a:t>
            </a:r>
            <a:endParaRPr sz="2000">
              <a:solidFill>
                <a:schemeClr val="dk1"/>
              </a:solidFill>
              <a:latin typeface="Carlito"/>
              <a:ea typeface="Carlito"/>
              <a:cs typeface="Carlito"/>
              <a:sym typeface="Carlito"/>
            </a:endParaRPr>
          </a:p>
        </p:txBody>
      </p:sp>
      <p:sp>
        <p:nvSpPr>
          <p:cNvPr id="10" name="Google Shape;135;p5">
            <a:extLst>
              <a:ext uri="{FF2B5EF4-FFF2-40B4-BE49-F238E27FC236}">
                <a16:creationId xmlns:a16="http://schemas.microsoft.com/office/drawing/2014/main" id="{685135D9-B810-2026-1DCC-C8C681EA33CA}"/>
              </a:ext>
            </a:extLst>
          </p:cNvPr>
          <p:cNvSpPr/>
          <p:nvPr/>
        </p:nvSpPr>
        <p:spPr>
          <a:xfrm>
            <a:off x="2679194" y="3759835"/>
            <a:ext cx="6463984" cy="1135856"/>
          </a:xfrm>
          <a:custGeom>
            <a:avLst/>
            <a:gdLst/>
            <a:ahLst/>
            <a:cxnLst/>
            <a:rect l="l" t="t" r="r" b="b"/>
            <a:pathLst>
              <a:path w="7129780" h="1079500" extrusionOk="0">
                <a:moveTo>
                  <a:pt x="0" y="179958"/>
                </a:moveTo>
                <a:lnTo>
                  <a:pt x="6424" y="132100"/>
                </a:lnTo>
                <a:lnTo>
                  <a:pt x="24558" y="89106"/>
                </a:lnTo>
                <a:lnTo>
                  <a:pt x="52689" y="52689"/>
                </a:lnTo>
                <a:lnTo>
                  <a:pt x="89106" y="24558"/>
                </a:lnTo>
                <a:lnTo>
                  <a:pt x="132100" y="6424"/>
                </a:lnTo>
                <a:lnTo>
                  <a:pt x="179958" y="0"/>
                </a:lnTo>
                <a:lnTo>
                  <a:pt x="6949821" y="0"/>
                </a:lnTo>
                <a:lnTo>
                  <a:pt x="6997679" y="6424"/>
                </a:lnTo>
                <a:lnTo>
                  <a:pt x="7040673" y="24558"/>
                </a:lnTo>
                <a:lnTo>
                  <a:pt x="7077090" y="52689"/>
                </a:lnTo>
                <a:lnTo>
                  <a:pt x="7105221" y="89106"/>
                </a:lnTo>
                <a:lnTo>
                  <a:pt x="7123355" y="132100"/>
                </a:lnTo>
                <a:lnTo>
                  <a:pt x="7129780" y="179958"/>
                </a:lnTo>
                <a:lnTo>
                  <a:pt x="7129780" y="899540"/>
                </a:lnTo>
                <a:lnTo>
                  <a:pt x="7123355" y="947399"/>
                </a:lnTo>
                <a:lnTo>
                  <a:pt x="7105221" y="990393"/>
                </a:lnTo>
                <a:lnTo>
                  <a:pt x="7077090" y="1026810"/>
                </a:lnTo>
                <a:lnTo>
                  <a:pt x="7040673" y="1054941"/>
                </a:lnTo>
                <a:lnTo>
                  <a:pt x="6997679" y="1073075"/>
                </a:lnTo>
                <a:lnTo>
                  <a:pt x="6949821" y="1079500"/>
                </a:lnTo>
                <a:lnTo>
                  <a:pt x="179958" y="1079500"/>
                </a:lnTo>
                <a:lnTo>
                  <a:pt x="132100" y="1073075"/>
                </a:lnTo>
                <a:lnTo>
                  <a:pt x="89106" y="1054941"/>
                </a:lnTo>
                <a:lnTo>
                  <a:pt x="52689" y="1026810"/>
                </a:lnTo>
                <a:lnTo>
                  <a:pt x="24558" y="990393"/>
                </a:lnTo>
                <a:lnTo>
                  <a:pt x="6424" y="947399"/>
                </a:lnTo>
                <a:lnTo>
                  <a:pt x="0" y="899540"/>
                </a:lnTo>
                <a:lnTo>
                  <a:pt x="0" y="179958"/>
                </a:lnTo>
                <a:close/>
              </a:path>
            </a:pathLst>
          </a:custGeom>
          <a:noFill/>
          <a:ln w="12700" cap="flat" cmpd="sng">
            <a:solidFill>
              <a:srgbClr val="005DA3"/>
            </a:solidFill>
            <a:prstDash val="solid"/>
            <a:round/>
            <a:headEnd type="none" w="sm" len="sm"/>
            <a:tailEnd type="none" w="sm" len="sm"/>
          </a:ln>
        </p:spPr>
        <p:txBody>
          <a:bodyPr spcFirstLastPara="1" wrap="square" lIns="0" tIns="0" rIns="0" bIns="0" anchor="t" anchorCtr="0">
            <a:noAutofit/>
          </a:bodyPr>
          <a:lstStyle/>
          <a:p>
            <a:endParaRPr sz="1588">
              <a:solidFill>
                <a:schemeClr val="dk1"/>
              </a:solidFill>
              <a:latin typeface="Calibri"/>
              <a:ea typeface="Calibri"/>
              <a:cs typeface="Calibri"/>
              <a:sym typeface="Calibri"/>
            </a:endParaRPr>
          </a:p>
        </p:txBody>
      </p:sp>
      <p:sp>
        <p:nvSpPr>
          <p:cNvPr id="11" name="Google Shape;136;p5">
            <a:extLst>
              <a:ext uri="{FF2B5EF4-FFF2-40B4-BE49-F238E27FC236}">
                <a16:creationId xmlns:a16="http://schemas.microsoft.com/office/drawing/2014/main" id="{A7E4A7F5-C541-208E-D3CA-ACEE7B362F52}"/>
              </a:ext>
            </a:extLst>
          </p:cNvPr>
          <p:cNvSpPr/>
          <p:nvPr/>
        </p:nvSpPr>
        <p:spPr>
          <a:xfrm>
            <a:off x="3113378" y="4966033"/>
            <a:ext cx="6028181" cy="840441"/>
          </a:xfrm>
          <a:custGeom>
            <a:avLst/>
            <a:gdLst/>
            <a:ahLst/>
            <a:cxnLst/>
            <a:rect l="l" t="t" r="r" b="b"/>
            <a:pathLst>
              <a:path w="5953759" h="952500" extrusionOk="0">
                <a:moveTo>
                  <a:pt x="0" y="158749"/>
                </a:moveTo>
                <a:lnTo>
                  <a:pt x="8097" y="108590"/>
                </a:lnTo>
                <a:lnTo>
                  <a:pt x="30642" y="65013"/>
                </a:lnTo>
                <a:lnTo>
                  <a:pt x="65013" y="30642"/>
                </a:lnTo>
                <a:lnTo>
                  <a:pt x="108590" y="8097"/>
                </a:lnTo>
                <a:lnTo>
                  <a:pt x="158750" y="0"/>
                </a:lnTo>
                <a:lnTo>
                  <a:pt x="5795010" y="0"/>
                </a:lnTo>
                <a:lnTo>
                  <a:pt x="5845169" y="8097"/>
                </a:lnTo>
                <a:lnTo>
                  <a:pt x="5888746" y="30642"/>
                </a:lnTo>
                <a:lnTo>
                  <a:pt x="5923117" y="65013"/>
                </a:lnTo>
                <a:lnTo>
                  <a:pt x="5945662" y="108590"/>
                </a:lnTo>
                <a:lnTo>
                  <a:pt x="5953760" y="158749"/>
                </a:lnTo>
                <a:lnTo>
                  <a:pt x="5953760" y="793749"/>
                </a:lnTo>
                <a:lnTo>
                  <a:pt x="5945662" y="843924"/>
                </a:lnTo>
                <a:lnTo>
                  <a:pt x="5923117" y="887502"/>
                </a:lnTo>
                <a:lnTo>
                  <a:pt x="5888746" y="921868"/>
                </a:lnTo>
                <a:lnTo>
                  <a:pt x="5845169" y="944406"/>
                </a:lnTo>
                <a:lnTo>
                  <a:pt x="5795010" y="952499"/>
                </a:lnTo>
                <a:lnTo>
                  <a:pt x="158750" y="952499"/>
                </a:lnTo>
                <a:lnTo>
                  <a:pt x="108590" y="944406"/>
                </a:lnTo>
                <a:lnTo>
                  <a:pt x="65013" y="921868"/>
                </a:lnTo>
                <a:lnTo>
                  <a:pt x="30642" y="887502"/>
                </a:lnTo>
                <a:lnTo>
                  <a:pt x="8097" y="843924"/>
                </a:lnTo>
                <a:lnTo>
                  <a:pt x="0" y="793749"/>
                </a:lnTo>
                <a:lnTo>
                  <a:pt x="0" y="158749"/>
                </a:lnTo>
                <a:close/>
              </a:path>
            </a:pathLst>
          </a:custGeom>
          <a:noFill/>
          <a:ln w="12700" cap="flat" cmpd="sng">
            <a:solidFill>
              <a:srgbClr val="005DA3"/>
            </a:solidFill>
            <a:prstDash val="solid"/>
            <a:round/>
            <a:headEnd type="none" w="sm" len="sm"/>
            <a:tailEnd type="none" w="sm" len="sm"/>
          </a:ln>
        </p:spPr>
        <p:txBody>
          <a:bodyPr spcFirstLastPara="1" wrap="square" lIns="0" tIns="0" rIns="0" bIns="0" anchor="t" anchorCtr="0">
            <a:noAutofit/>
          </a:bodyPr>
          <a:lstStyle/>
          <a:p>
            <a:endParaRPr sz="1588">
              <a:solidFill>
                <a:schemeClr val="dk1"/>
              </a:solidFill>
              <a:latin typeface="Calibri"/>
              <a:ea typeface="Calibri"/>
              <a:cs typeface="Calibri"/>
              <a:sym typeface="Calibri"/>
            </a:endParaRPr>
          </a:p>
        </p:txBody>
      </p:sp>
      <p:sp>
        <p:nvSpPr>
          <p:cNvPr id="12" name="Google Shape;137;p5">
            <a:extLst>
              <a:ext uri="{FF2B5EF4-FFF2-40B4-BE49-F238E27FC236}">
                <a16:creationId xmlns:a16="http://schemas.microsoft.com/office/drawing/2014/main" id="{A54C3D8F-3990-6781-5028-42BD25DCB8A6}"/>
              </a:ext>
            </a:extLst>
          </p:cNvPr>
          <p:cNvSpPr txBox="1"/>
          <p:nvPr/>
        </p:nvSpPr>
        <p:spPr>
          <a:xfrm>
            <a:off x="2679194" y="3862982"/>
            <a:ext cx="6283324" cy="1693221"/>
          </a:xfrm>
          <a:prstGeom prst="rect">
            <a:avLst/>
          </a:prstGeom>
          <a:noFill/>
          <a:ln>
            <a:noFill/>
          </a:ln>
        </p:spPr>
        <p:txBody>
          <a:bodyPr spcFirstLastPara="1" wrap="square" lIns="0" tIns="40324" rIns="0" bIns="0" anchor="t" anchorCtr="0">
            <a:spAutoFit/>
          </a:bodyPr>
          <a:lstStyle/>
          <a:p>
            <a:pPr marL="10160" marR="4445" indent="3810" algn="ctr">
              <a:lnSpc>
                <a:spcPct val="110000"/>
              </a:lnSpc>
            </a:pPr>
            <a:r>
              <a:rPr lang="es-CR" sz="1941" b="1">
                <a:solidFill>
                  <a:schemeClr val="dk1"/>
                </a:solidFill>
                <a:latin typeface="Arial"/>
                <a:ea typeface="Arial"/>
                <a:cs typeface="Arial"/>
                <a:sym typeface="Arial"/>
              </a:rPr>
              <a:t>De no cumplir con lo estipulado en la norma G 2.7, se  asignará el presupuesto ordinario aprobado en el año  anterior</a:t>
            </a:r>
            <a:endParaRPr lang="es-ES" sz="1941">
              <a:solidFill>
                <a:schemeClr val="dk1"/>
              </a:solidFill>
              <a:latin typeface="Arial"/>
              <a:ea typeface="Arial"/>
              <a:cs typeface="Arial"/>
            </a:endParaRPr>
          </a:p>
          <a:p>
            <a:pPr marR="12065" algn="ctr">
              <a:spcBef>
                <a:spcPts val="1610"/>
              </a:spcBef>
            </a:pPr>
            <a:r>
              <a:rPr lang="es-CR" sz="1750" b="1">
                <a:solidFill>
                  <a:schemeClr val="dk1"/>
                </a:solidFill>
                <a:latin typeface="Arial"/>
                <a:ea typeface="Arial"/>
                <a:cs typeface="Arial"/>
                <a:sym typeface="Arial"/>
              </a:rPr>
              <a:t>Del 1° al 26 abril de 2024</a:t>
            </a:r>
            <a:endParaRPr sz="1750">
              <a:solidFill>
                <a:schemeClr val="dk1"/>
              </a:solidFill>
              <a:latin typeface="Arial"/>
              <a:ea typeface="Arial"/>
              <a:cs typeface="Arial"/>
            </a:endParaRPr>
          </a:p>
          <a:p>
            <a:pPr marR="5715" algn="ctr">
              <a:spcBef>
                <a:spcPts val="35"/>
              </a:spcBef>
            </a:pPr>
            <a:r>
              <a:rPr lang="es-CR" sz="1235">
                <a:solidFill>
                  <a:schemeClr val="dk1"/>
                </a:solidFill>
                <a:latin typeface="Arial"/>
                <a:ea typeface="Arial"/>
                <a:cs typeface="Arial"/>
                <a:sym typeface="Arial"/>
              </a:rPr>
              <a:t>(acuerdo del Consejo Universitario en sesión N. 6782, articulo 3)</a:t>
            </a:r>
            <a:endParaRPr sz="1235">
              <a:solidFill>
                <a:schemeClr val="dk1"/>
              </a:solidFill>
              <a:latin typeface="Arial"/>
              <a:ea typeface="Arial"/>
              <a:cs typeface="Arial"/>
            </a:endParaRPr>
          </a:p>
        </p:txBody>
      </p:sp>
    </p:spTree>
    <p:extLst>
      <p:ext uri="{BB962C8B-B14F-4D97-AF65-F5344CB8AC3E}">
        <p14:creationId xmlns:p14="http://schemas.microsoft.com/office/powerpoint/2010/main" val="80097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2F27D-5279-0221-5998-195FFE3CE487}"/>
              </a:ext>
            </a:extLst>
          </p:cNvPr>
          <p:cNvSpPr>
            <a:spLocks noGrp="1"/>
          </p:cNvSpPr>
          <p:nvPr>
            <p:ph type="title"/>
          </p:nvPr>
        </p:nvSpPr>
        <p:spPr>
          <a:xfrm>
            <a:off x="412375" y="2586175"/>
            <a:ext cx="2840118" cy="1533249"/>
          </a:xfrm>
        </p:spPr>
        <p:txBody>
          <a:bodyPr/>
          <a:lstStyle/>
          <a:p>
            <a:pPr algn="ctr"/>
            <a:r>
              <a:rPr lang="es-CR" b="1">
                <a:latin typeface="Aptos" panose="020B0004020202020204" pitchFamily="34" charset="0"/>
              </a:rPr>
              <a:t>¿Por qué diseñar y usar indicadores?</a:t>
            </a:r>
          </a:p>
        </p:txBody>
      </p:sp>
      <p:graphicFrame>
        <p:nvGraphicFramePr>
          <p:cNvPr id="5" name="Marcador de contenido 4">
            <a:extLst>
              <a:ext uri="{FF2B5EF4-FFF2-40B4-BE49-F238E27FC236}">
                <a16:creationId xmlns:a16="http://schemas.microsoft.com/office/drawing/2014/main" id="{6B6ADE36-05D2-5849-2227-F35966E7045F}"/>
              </a:ext>
            </a:extLst>
          </p:cNvPr>
          <p:cNvGraphicFramePr>
            <a:graphicFrameLocks noGrp="1"/>
          </p:cNvGraphicFramePr>
          <p:nvPr>
            <p:ph idx="1"/>
            <p:extLst>
              <p:ext uri="{D42A27DB-BD31-4B8C-83A1-F6EECF244321}">
                <p14:modId xmlns:p14="http://schemas.microsoft.com/office/powerpoint/2010/main" val="20856622"/>
              </p:ext>
            </p:extLst>
          </p:nvPr>
        </p:nvGraphicFramePr>
        <p:xfrm>
          <a:off x="4014020" y="857250"/>
          <a:ext cx="741598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E169E7EF-7D5C-572B-9DB9-3D94FEDFCA8F}"/>
              </a:ext>
            </a:extLst>
          </p:cNvPr>
          <p:cNvSpPr>
            <a:spLocks noGrp="1"/>
          </p:cNvSpPr>
          <p:nvPr>
            <p:ph type="sldNum" sz="quarter" idx="12"/>
          </p:nvPr>
        </p:nvSpPr>
        <p:spPr/>
        <p:txBody>
          <a:bodyPr/>
          <a:lstStyle/>
          <a:p>
            <a:fld id="{4A17912C-6D7B-4C4E-928F-243AC5B35BF9}" type="slidenum">
              <a:rPr lang="es-ES" smtClean="0"/>
              <a:t>30</a:t>
            </a:fld>
            <a:endParaRPr lang="es-ES"/>
          </a:p>
        </p:txBody>
      </p:sp>
      <p:sp>
        <p:nvSpPr>
          <p:cNvPr id="6" name="CuadroTexto 5">
            <a:extLst>
              <a:ext uri="{FF2B5EF4-FFF2-40B4-BE49-F238E27FC236}">
                <a16:creationId xmlns:a16="http://schemas.microsoft.com/office/drawing/2014/main" id="{907C5C3B-4CAC-F46D-5632-F94F04E00B29}"/>
              </a:ext>
            </a:extLst>
          </p:cNvPr>
          <p:cNvSpPr txBox="1"/>
          <p:nvPr/>
        </p:nvSpPr>
        <p:spPr>
          <a:xfrm>
            <a:off x="412375" y="6308079"/>
            <a:ext cx="2019912" cy="276999"/>
          </a:xfrm>
          <a:prstGeom prst="rect">
            <a:avLst/>
          </a:prstGeom>
          <a:noFill/>
        </p:spPr>
        <p:txBody>
          <a:bodyPr wrap="none" rtlCol="0">
            <a:spAutoFit/>
          </a:bodyPr>
          <a:lstStyle/>
          <a:p>
            <a:r>
              <a:rPr lang="es-ES" sz="1200">
                <a:solidFill>
                  <a:schemeClr val="bg1"/>
                </a:solidFill>
              </a:rPr>
              <a:t>Ministerio de Hacienda, 2021</a:t>
            </a:r>
            <a:endParaRPr lang="es-CR" sz="1200">
              <a:solidFill>
                <a:schemeClr val="bg1"/>
              </a:solidFill>
            </a:endParaRPr>
          </a:p>
        </p:txBody>
      </p:sp>
    </p:spTree>
    <p:extLst>
      <p:ext uri="{BB962C8B-B14F-4D97-AF65-F5344CB8AC3E}">
        <p14:creationId xmlns:p14="http://schemas.microsoft.com/office/powerpoint/2010/main" val="105808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00508C1C-655E-B495-861D-1155080B1EED}"/>
              </a:ext>
            </a:extLst>
          </p:cNvPr>
          <p:cNvGraphicFramePr>
            <a:graphicFrameLocks noGrp="1"/>
          </p:cNvGraphicFramePr>
          <p:nvPr>
            <p:ph idx="1"/>
            <p:extLst>
              <p:ext uri="{D42A27DB-BD31-4B8C-83A1-F6EECF244321}">
                <p14:modId xmlns:p14="http://schemas.microsoft.com/office/powerpoint/2010/main" val="3910946788"/>
              </p:ext>
            </p:extLst>
          </p:nvPr>
        </p:nvGraphicFramePr>
        <p:xfrm>
          <a:off x="2759528" y="959417"/>
          <a:ext cx="66729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2C86C3B-ED89-70E6-0AE5-F0223655BEC5}"/>
              </a:ext>
            </a:extLst>
          </p:cNvPr>
          <p:cNvSpPr>
            <a:spLocks noGrp="1"/>
          </p:cNvSpPr>
          <p:nvPr>
            <p:ph type="sldNum" sz="quarter" idx="12"/>
          </p:nvPr>
        </p:nvSpPr>
        <p:spPr/>
        <p:txBody>
          <a:bodyPr/>
          <a:lstStyle/>
          <a:p>
            <a:fld id="{4A17912C-6D7B-4C4E-928F-243AC5B35BF9}" type="slidenum">
              <a:rPr lang="es-ES" smtClean="0"/>
              <a:t>31</a:t>
            </a:fld>
            <a:endParaRPr lang="es-ES"/>
          </a:p>
        </p:txBody>
      </p:sp>
    </p:spTree>
    <p:extLst>
      <p:ext uri="{BB962C8B-B14F-4D97-AF65-F5344CB8AC3E}">
        <p14:creationId xmlns:p14="http://schemas.microsoft.com/office/powerpoint/2010/main" val="128361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3C075DE-5674-EA33-E970-D29170D639AE}"/>
              </a:ext>
            </a:extLst>
          </p:cNvPr>
          <p:cNvSpPr>
            <a:spLocks noGrp="1"/>
          </p:cNvSpPr>
          <p:nvPr>
            <p:ph type="title"/>
          </p:nvPr>
        </p:nvSpPr>
        <p:spPr/>
        <p:txBody>
          <a:bodyPr/>
          <a:lstStyle/>
          <a:p>
            <a:r>
              <a:rPr lang="es-CR" sz="3600">
                <a:latin typeface="Aptos" panose="020B0004020202020204" pitchFamily="34" charset="0"/>
              </a:rPr>
              <a:t>Indicadores de </a:t>
            </a:r>
            <a:r>
              <a:rPr lang="es-CR" sz="3600" b="1">
                <a:latin typeface="Aptos" panose="020B0004020202020204" pitchFamily="34" charset="0"/>
              </a:rPr>
              <a:t>eficiencia</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082B9B1A-AAA8-C2BB-6547-EC4DCCAE7D76}"/>
                  </a:ext>
                </a:extLst>
              </p:cNvPr>
              <p:cNvSpPr>
                <a:spLocks noGrp="1"/>
              </p:cNvSpPr>
              <p:nvPr>
                <p:ph idx="1"/>
              </p:nvPr>
            </p:nvSpPr>
            <p:spPr>
              <a:xfrm>
                <a:off x="5183187" y="987425"/>
                <a:ext cx="6785655" cy="4873625"/>
              </a:xfrm>
            </p:spPr>
            <p:txBody>
              <a:bodyPr>
                <a:normAutofit fontScale="55000" lnSpcReduction="20000"/>
              </a:bodyPr>
              <a:lstStyle/>
              <a:p>
                <a:pPr marL="0" indent="0">
                  <a:buNone/>
                </a:pPr>
                <a:r>
                  <a:rPr lang="es-CR" sz="3800">
                    <a:latin typeface="Aptos" panose="020B0004020202020204" pitchFamily="34" charset="0"/>
                  </a:rPr>
                  <a:t>Indicadores de </a:t>
                </a:r>
                <a:r>
                  <a:rPr lang="es-CR" sz="3800" b="1">
                    <a:latin typeface="Aptos" panose="020B0004020202020204" pitchFamily="34" charset="0"/>
                  </a:rPr>
                  <a:t>eficiencia</a:t>
                </a:r>
                <a:r>
                  <a:rPr lang="es-CR" sz="3800">
                    <a:latin typeface="Aptos" panose="020B0004020202020204" pitchFamily="34" charset="0"/>
                  </a:rPr>
                  <a:t>:</a:t>
                </a:r>
              </a:p>
              <a:p>
                <a14:m>
                  <m:oMath xmlns:m="http://schemas.openxmlformats.org/officeDocument/2006/math">
                    <m:f>
                      <m:fPr>
                        <m:ctrlPr>
                          <a:rPr lang="en-US" i="1" smtClean="0">
                            <a:latin typeface="Cambria Math" panose="02040503050406030204" pitchFamily="18" charset="0"/>
                          </a:rPr>
                        </m:ctrlPr>
                      </m:fPr>
                      <m:num>
                        <m:eqArr>
                          <m:eqArrPr>
                            <m:ctrlPr>
                              <a:rPr lang="es-ES" i="1" dirty="0" smtClean="0">
                                <a:latin typeface="Cambria Math" panose="02040503050406030204" pitchFamily="18" charset="0"/>
                              </a:rPr>
                            </m:ctrlPr>
                          </m:eqArrPr>
                          <m:e/>
                          <m:e>
                            <m:r>
                              <m:rPr>
                                <m:nor/>
                              </m:rPr>
                              <a:rPr lang="es-ES" dirty="0">
                                <a:latin typeface="Aptos" panose="020B0004020202020204" pitchFamily="34" charset="0"/>
                              </a:rPr>
                              <m:t>Horas</m:t>
                            </m:r>
                            <m:r>
                              <m:rPr>
                                <m:nor/>
                              </m:rPr>
                              <a:rPr lang="es-ES" dirty="0">
                                <a:latin typeface="Aptos" panose="020B0004020202020204" pitchFamily="34" charset="0"/>
                              </a:rPr>
                              <m:t> </m:t>
                            </m:r>
                            <m:r>
                              <m:rPr>
                                <m:nor/>
                              </m:rPr>
                              <a:rPr lang="es-ES" dirty="0">
                                <a:latin typeface="Aptos" panose="020B0004020202020204" pitchFamily="34" charset="0"/>
                              </a:rPr>
                              <m:t>trabajadas</m:t>
                            </m:r>
                            <m:r>
                              <m:rPr>
                                <m:nor/>
                              </m:rPr>
                              <a:rPr lang="es-ES" dirty="0">
                                <a:latin typeface="Aptos" panose="020B0004020202020204" pitchFamily="34" charset="0"/>
                              </a:rPr>
                              <m:t> </m:t>
                            </m:r>
                            <m:r>
                              <m:rPr>
                                <m:nor/>
                              </m:rPr>
                              <a:rPr lang="es-ES" dirty="0">
                                <a:latin typeface="Aptos" panose="020B0004020202020204" pitchFamily="34" charset="0"/>
                              </a:rPr>
                              <m:t>por</m:t>
                            </m:r>
                            <m:r>
                              <m:rPr>
                                <m:nor/>
                              </m:rPr>
                              <a:rPr lang="es-ES" dirty="0">
                                <a:latin typeface="Aptos" panose="020B0004020202020204" pitchFamily="34" charset="0"/>
                              </a:rPr>
                              <m:t> </m:t>
                            </m:r>
                            <m:r>
                              <m:rPr>
                                <m:nor/>
                              </m:rPr>
                              <a:rPr lang="es-ES" dirty="0">
                                <a:latin typeface="Aptos" panose="020B0004020202020204" pitchFamily="34" charset="0"/>
                              </a:rPr>
                              <m:t>una</m:t>
                            </m:r>
                            <m:r>
                              <m:rPr>
                                <m:nor/>
                              </m:rPr>
                              <a:rPr lang="es-ES" dirty="0">
                                <a:latin typeface="Aptos" panose="020B0004020202020204" pitchFamily="34" charset="0"/>
                              </a:rPr>
                              <m:t> </m:t>
                            </m:r>
                            <m:r>
                              <m:rPr>
                                <m:nor/>
                              </m:rPr>
                              <a:rPr lang="es-ES" dirty="0">
                                <a:latin typeface="Aptos" panose="020B0004020202020204" pitchFamily="34" charset="0"/>
                              </a:rPr>
                              <m:t>patrulla</m:t>
                            </m:r>
                          </m:e>
                        </m:eqArr>
                      </m:num>
                      <m:den>
                        <m:r>
                          <m:rPr>
                            <m:nor/>
                          </m:rPr>
                          <a:rPr lang="es-ES" b="0" i="0" dirty="0" smtClean="0">
                            <a:latin typeface="Aptos" panose="020B0004020202020204" pitchFamily="34" charset="0"/>
                          </a:rPr>
                          <m:t>Total</m:t>
                        </m:r>
                        <m:r>
                          <m:rPr>
                            <m:nor/>
                          </m:rPr>
                          <a:rPr lang="es-ES" b="0" i="0" dirty="0" smtClean="0">
                            <a:latin typeface="Aptos" panose="020B0004020202020204" pitchFamily="34" charset="0"/>
                          </a:rPr>
                          <m:t> </m:t>
                        </m:r>
                        <m:r>
                          <m:rPr>
                            <m:nor/>
                          </m:rPr>
                          <a:rPr lang="es-ES" b="0" i="0" dirty="0" smtClean="0">
                            <a:latin typeface="Aptos" panose="020B0004020202020204" pitchFamily="34" charset="0"/>
                          </a:rPr>
                          <m:t>horas</m:t>
                        </m:r>
                        <m:r>
                          <m:rPr>
                            <m:nor/>
                          </m:rPr>
                          <a:rPr lang="es-ES" dirty="0">
                            <a:latin typeface="Aptos" panose="020B0004020202020204" pitchFamily="34" charset="0"/>
                          </a:rPr>
                          <m:t> </m:t>
                        </m:r>
                        <m:r>
                          <m:rPr>
                            <m:nor/>
                          </m:rPr>
                          <a:rPr lang="es-ES" dirty="0">
                            <a:latin typeface="Aptos" panose="020B0004020202020204" pitchFamily="34" charset="0"/>
                          </a:rPr>
                          <m:t>de</m:t>
                        </m:r>
                        <m:r>
                          <m:rPr>
                            <m:nor/>
                          </m:rPr>
                          <a:rPr lang="es-ES" dirty="0">
                            <a:latin typeface="Aptos" panose="020B0004020202020204" pitchFamily="34" charset="0"/>
                          </a:rPr>
                          <m:t> </m:t>
                        </m:r>
                        <m:r>
                          <m:rPr>
                            <m:nor/>
                          </m:rPr>
                          <a:rPr lang="es-ES" dirty="0">
                            <a:latin typeface="Aptos" panose="020B0004020202020204" pitchFamily="34" charset="0"/>
                          </a:rPr>
                          <m:t>patrulla</m:t>
                        </m:r>
                        <m:r>
                          <m:rPr>
                            <m:nor/>
                          </m:rPr>
                          <a:rPr lang="es-ES" dirty="0">
                            <a:latin typeface="Aptos" panose="020B0004020202020204" pitchFamily="34" charset="0"/>
                          </a:rPr>
                          <m:t> </m:t>
                        </m:r>
                        <m:r>
                          <m:rPr>
                            <m:nor/>
                          </m:rPr>
                          <a:rPr lang="es-ES" dirty="0">
                            <a:latin typeface="Aptos" panose="020B0004020202020204" pitchFamily="34" charset="0"/>
                          </a:rPr>
                          <m:t>disponibles</m:t>
                        </m:r>
                      </m:den>
                    </m:f>
                  </m:oMath>
                </a14:m>
                <a:endParaRPr lang="es-ES">
                  <a:latin typeface="Aptos" panose="020B0004020202020204" pitchFamily="34" charset="0"/>
                </a:endParaRPr>
              </a:p>
              <a:p>
                <a:endParaRPr lang="es-CR">
                  <a:latin typeface="Aptos" panose="020B0004020202020204" pitchFamily="34" charset="0"/>
                </a:endParaRPr>
              </a:p>
              <a:p>
                <a14:m>
                  <m:oMath xmlns:m="http://schemas.openxmlformats.org/officeDocument/2006/math">
                    <m:f>
                      <m:fPr>
                        <m:ctrlPr>
                          <a:rPr lang="en-US" i="1" smtClean="0">
                            <a:latin typeface="Cambria Math" panose="02040503050406030204" pitchFamily="18" charset="0"/>
                          </a:rPr>
                        </m:ctrlPr>
                      </m:fPr>
                      <m:num>
                        <m:eqArr>
                          <m:eqArrPr>
                            <m:ctrlPr>
                              <a:rPr lang="es-ES" i="1" dirty="0" smtClean="0">
                                <a:latin typeface="Cambria Math" panose="02040503050406030204" pitchFamily="18" charset="0"/>
                              </a:rPr>
                            </m:ctrlPr>
                          </m:eqArrPr>
                          <m:e/>
                          <m:e>
                            <m:r>
                              <m:rPr>
                                <m:nor/>
                              </m:rPr>
                              <a:rPr lang="es-CR" dirty="0">
                                <a:latin typeface="Aptos" panose="020B0004020202020204" pitchFamily="34" charset="0"/>
                              </a:rPr>
                              <m:t>Metros</m:t>
                            </m:r>
                            <m:r>
                              <m:rPr>
                                <m:nor/>
                              </m:rPr>
                              <a:rPr lang="es-CR" dirty="0">
                                <a:latin typeface="Aptos" panose="020B0004020202020204" pitchFamily="34" charset="0"/>
                              </a:rPr>
                              <m:t> </m:t>
                            </m:r>
                            <m:r>
                              <m:rPr>
                                <m:nor/>
                              </m:rPr>
                              <a:rPr lang="es-CR" dirty="0">
                                <a:latin typeface="Aptos" panose="020B0004020202020204" pitchFamily="34" charset="0"/>
                              </a:rPr>
                              <m:t>cuadrados</m:t>
                            </m:r>
                            <m:r>
                              <m:rPr>
                                <m:nor/>
                              </m:rPr>
                              <a:rPr lang="es-CR" dirty="0">
                                <a:latin typeface="Aptos" panose="020B0004020202020204" pitchFamily="34" charset="0"/>
                              </a:rPr>
                              <m:t> </m:t>
                            </m:r>
                            <m:r>
                              <m:rPr>
                                <m:nor/>
                              </m:rPr>
                              <a:rPr lang="es-CR" dirty="0">
                                <a:latin typeface="Aptos" panose="020B0004020202020204" pitchFamily="34" charset="0"/>
                              </a:rPr>
                              <m:t>de</m:t>
                            </m:r>
                            <m:r>
                              <m:rPr>
                                <m:nor/>
                              </m:rPr>
                              <a:rPr lang="es-CR" dirty="0">
                                <a:latin typeface="Aptos" panose="020B0004020202020204" pitchFamily="34" charset="0"/>
                              </a:rPr>
                              <m:t> </m:t>
                            </m:r>
                            <m:r>
                              <m:rPr>
                                <m:nor/>
                              </m:rPr>
                              <a:rPr lang="es-CR" dirty="0">
                                <a:latin typeface="Aptos" panose="020B0004020202020204" pitchFamily="34" charset="0"/>
                              </a:rPr>
                              <m:t>dep</m:t>
                            </m:r>
                            <m:r>
                              <m:rPr>
                                <m:nor/>
                              </m:rPr>
                              <a:rPr lang="es-CR" dirty="0">
                                <a:latin typeface="Aptos" panose="020B0004020202020204" pitchFamily="34" charset="0"/>
                              </a:rPr>
                              <m:t>ó</m:t>
                            </m:r>
                            <m:r>
                              <m:rPr>
                                <m:nor/>
                              </m:rPr>
                              <a:rPr lang="es-CR" dirty="0">
                                <a:latin typeface="Aptos" panose="020B0004020202020204" pitchFamily="34" charset="0"/>
                              </a:rPr>
                              <m:t>sito</m:t>
                            </m:r>
                            <m:r>
                              <m:rPr>
                                <m:nor/>
                              </m:rPr>
                              <a:rPr lang="es-CR" dirty="0">
                                <a:latin typeface="Aptos" panose="020B0004020202020204" pitchFamily="34" charset="0"/>
                              </a:rPr>
                              <m:t> </m:t>
                            </m:r>
                            <m:r>
                              <m:rPr>
                                <m:nor/>
                              </m:rPr>
                              <a:rPr lang="es-ES" b="0" i="0" dirty="0" smtClean="0">
                                <a:latin typeface="Aptos" panose="020B0004020202020204" pitchFamily="34" charset="0"/>
                              </a:rPr>
                              <m:t>para</m:t>
                            </m:r>
                            <m:r>
                              <m:rPr>
                                <m:nor/>
                              </m:rPr>
                              <a:rPr lang="es-CR" dirty="0">
                                <a:latin typeface="Aptos" panose="020B0004020202020204" pitchFamily="34" charset="0"/>
                              </a:rPr>
                              <m:t> </m:t>
                            </m:r>
                            <m:r>
                              <m:rPr>
                                <m:nor/>
                              </m:rPr>
                              <a:rPr lang="es-CR" dirty="0">
                                <a:latin typeface="Aptos" panose="020B0004020202020204" pitchFamily="34" charset="0"/>
                              </a:rPr>
                              <m:t>reactivos</m:t>
                            </m:r>
                            <m:r>
                              <m:rPr>
                                <m:nor/>
                              </m:rPr>
                              <a:rPr lang="es-CR" dirty="0">
                                <a:latin typeface="Aptos" panose="020B0004020202020204" pitchFamily="34" charset="0"/>
                              </a:rPr>
                              <m:t> </m:t>
                            </m:r>
                            <m:r>
                              <m:rPr>
                                <m:nor/>
                              </m:rPr>
                              <a:rPr lang="es-CR" dirty="0">
                                <a:latin typeface="Aptos" panose="020B0004020202020204" pitchFamily="34" charset="0"/>
                              </a:rPr>
                              <m:t>ocupados</m:t>
                            </m:r>
                          </m:e>
                        </m:eqArr>
                      </m:num>
                      <m:den>
                        <m:r>
                          <m:rPr>
                            <m:nor/>
                          </m:rPr>
                          <a:rPr lang="es-CR" dirty="0">
                            <a:latin typeface="Aptos" panose="020B0004020202020204" pitchFamily="34" charset="0"/>
                          </a:rPr>
                          <m:t>Metros</m:t>
                        </m:r>
                        <m:r>
                          <m:rPr>
                            <m:nor/>
                          </m:rPr>
                          <a:rPr lang="es-CR" dirty="0">
                            <a:latin typeface="Aptos" panose="020B0004020202020204" pitchFamily="34" charset="0"/>
                          </a:rPr>
                          <m:t> </m:t>
                        </m:r>
                        <m:r>
                          <m:rPr>
                            <m:nor/>
                          </m:rPr>
                          <a:rPr lang="es-CR" dirty="0">
                            <a:latin typeface="Aptos" panose="020B0004020202020204" pitchFamily="34" charset="0"/>
                          </a:rPr>
                          <m:t>cuadrados</m:t>
                        </m:r>
                        <m:r>
                          <m:rPr>
                            <m:nor/>
                          </m:rPr>
                          <a:rPr lang="es-CR" dirty="0">
                            <a:latin typeface="Aptos" panose="020B0004020202020204" pitchFamily="34" charset="0"/>
                          </a:rPr>
                          <m:t> </m:t>
                        </m:r>
                        <m:r>
                          <m:rPr>
                            <m:nor/>
                          </m:rPr>
                          <a:rPr lang="es-CR" dirty="0">
                            <a:latin typeface="Aptos" panose="020B0004020202020204" pitchFamily="34" charset="0"/>
                          </a:rPr>
                          <m:t>de</m:t>
                        </m:r>
                        <m:r>
                          <m:rPr>
                            <m:nor/>
                          </m:rPr>
                          <a:rPr lang="es-CR" dirty="0">
                            <a:latin typeface="Aptos" panose="020B0004020202020204" pitchFamily="34" charset="0"/>
                          </a:rPr>
                          <m:t> </m:t>
                        </m:r>
                        <m:r>
                          <m:rPr>
                            <m:nor/>
                          </m:rPr>
                          <a:rPr lang="es-CR" dirty="0">
                            <a:latin typeface="Aptos" panose="020B0004020202020204" pitchFamily="34" charset="0"/>
                          </a:rPr>
                          <m:t>dep</m:t>
                        </m:r>
                        <m:r>
                          <m:rPr>
                            <m:nor/>
                          </m:rPr>
                          <a:rPr lang="es-CR" dirty="0">
                            <a:latin typeface="Aptos" panose="020B0004020202020204" pitchFamily="34" charset="0"/>
                          </a:rPr>
                          <m:t>ó</m:t>
                        </m:r>
                        <m:r>
                          <m:rPr>
                            <m:nor/>
                          </m:rPr>
                          <a:rPr lang="es-CR" dirty="0">
                            <a:latin typeface="Aptos" panose="020B0004020202020204" pitchFamily="34" charset="0"/>
                          </a:rPr>
                          <m:t>sito</m:t>
                        </m:r>
                        <m:r>
                          <m:rPr>
                            <m:nor/>
                          </m:rPr>
                          <a:rPr lang="es-CR" dirty="0">
                            <a:latin typeface="Aptos" panose="020B0004020202020204" pitchFamily="34" charset="0"/>
                          </a:rPr>
                          <m:t> </m:t>
                        </m:r>
                        <m:r>
                          <m:rPr>
                            <m:nor/>
                          </m:rPr>
                          <a:rPr lang="es-ES" b="0" i="0" dirty="0" smtClean="0">
                            <a:latin typeface="Aptos" panose="020B0004020202020204" pitchFamily="34" charset="0"/>
                          </a:rPr>
                          <m:t>para</m:t>
                        </m:r>
                        <m:r>
                          <m:rPr>
                            <m:nor/>
                          </m:rPr>
                          <a:rPr lang="es-CR" dirty="0">
                            <a:latin typeface="Aptos" panose="020B0004020202020204" pitchFamily="34" charset="0"/>
                          </a:rPr>
                          <m:t> </m:t>
                        </m:r>
                        <m:r>
                          <m:rPr>
                            <m:nor/>
                          </m:rPr>
                          <a:rPr lang="es-CR" dirty="0">
                            <a:latin typeface="Aptos" panose="020B0004020202020204" pitchFamily="34" charset="0"/>
                          </a:rPr>
                          <m:t>reactivos</m:t>
                        </m:r>
                        <m:r>
                          <m:rPr>
                            <m:nor/>
                          </m:rPr>
                          <a:rPr lang="es-CR" dirty="0">
                            <a:latin typeface="Aptos" panose="020B0004020202020204" pitchFamily="34" charset="0"/>
                          </a:rPr>
                          <m:t> </m:t>
                        </m:r>
                        <m:r>
                          <m:rPr>
                            <m:nor/>
                          </m:rPr>
                          <a:rPr lang="es-CR" dirty="0">
                            <a:latin typeface="Aptos" panose="020B0004020202020204" pitchFamily="34" charset="0"/>
                          </a:rPr>
                          <m:t>disponibles</m:t>
                        </m:r>
                      </m:den>
                    </m:f>
                  </m:oMath>
                </a14:m>
                <a:endParaRPr lang="es-CR">
                  <a:latin typeface="Aptos" panose="020B0004020202020204" pitchFamily="34" charset="0"/>
                </a:endParaRPr>
              </a:p>
              <a:p>
                <a:endParaRPr lang="es-CR">
                  <a:latin typeface="Aptos" panose="020B0004020202020204" pitchFamily="34" charset="0"/>
                </a:endParaRPr>
              </a:p>
              <a:p>
                <a14:m>
                  <m:oMath xmlns:m="http://schemas.openxmlformats.org/officeDocument/2006/math">
                    <m:f>
                      <m:fPr>
                        <m:ctrlPr>
                          <a:rPr lang="en-US" i="1" smtClean="0">
                            <a:latin typeface="Cambria Math" panose="02040503050406030204" pitchFamily="18" charset="0"/>
                          </a:rPr>
                        </m:ctrlPr>
                      </m:fPr>
                      <m:num>
                        <m:eqArr>
                          <m:eqArrPr>
                            <m:ctrlPr>
                              <a:rPr lang="es-ES" i="1" dirty="0" smtClean="0">
                                <a:latin typeface="Cambria Math" panose="02040503050406030204" pitchFamily="18" charset="0"/>
                              </a:rPr>
                            </m:ctrlPr>
                          </m:eqArrPr>
                          <m:e/>
                          <m:e>
                            <m:r>
                              <m:rPr>
                                <m:nor/>
                              </m:rPr>
                              <a:rPr lang="es-ES" b="0" dirty="0" smtClean="0">
                                <a:latin typeface="Aptos" panose="020B0004020202020204" pitchFamily="34" charset="0"/>
                              </a:rPr>
                              <m:t>Personal</m:t>
                            </m:r>
                            <m:r>
                              <m:rPr>
                                <m:nor/>
                              </m:rPr>
                              <a:rPr lang="es-ES" b="0" dirty="0" smtClean="0">
                                <a:latin typeface="Aptos" panose="020B0004020202020204" pitchFamily="34" charset="0"/>
                              </a:rPr>
                              <m:t> </m:t>
                            </m:r>
                            <m:r>
                              <m:rPr>
                                <m:nor/>
                              </m:rPr>
                              <a:rPr lang="es-ES" b="0" dirty="0" smtClean="0">
                                <a:latin typeface="Aptos" panose="020B0004020202020204" pitchFamily="34" charset="0"/>
                              </a:rPr>
                              <m:t>Acad</m:t>
                            </m:r>
                            <m:r>
                              <m:rPr>
                                <m:nor/>
                              </m:rPr>
                              <a:rPr lang="es-ES" b="0" dirty="0" smtClean="0">
                                <a:latin typeface="Aptos" panose="020B0004020202020204" pitchFamily="34" charset="0"/>
                              </a:rPr>
                              <m:t>é</m:t>
                            </m:r>
                            <m:r>
                              <m:rPr>
                                <m:nor/>
                              </m:rPr>
                              <a:rPr lang="es-ES" b="0" dirty="0" smtClean="0">
                                <a:latin typeface="Aptos" panose="020B0004020202020204" pitchFamily="34" charset="0"/>
                              </a:rPr>
                              <m:t>mico</m:t>
                            </m:r>
                            <m:r>
                              <m:rPr>
                                <m:nor/>
                              </m:rPr>
                              <a:rPr lang="es-ES" b="0" dirty="0" smtClean="0">
                                <a:latin typeface="Aptos" panose="020B0004020202020204" pitchFamily="34" charset="0"/>
                              </a:rPr>
                              <m:t> </m:t>
                            </m:r>
                            <m:r>
                              <m:rPr>
                                <m:nor/>
                              </m:rPr>
                              <a:rPr lang="es-ES" b="0" dirty="0" smtClean="0">
                                <a:latin typeface="Aptos" panose="020B0004020202020204" pitchFamily="34" charset="0"/>
                              </a:rPr>
                              <m:t>en</m:t>
                            </m:r>
                            <m:r>
                              <m:rPr>
                                <m:nor/>
                              </m:rPr>
                              <a:rPr lang="es-ES" b="0" dirty="0" smtClean="0">
                                <a:latin typeface="Aptos" panose="020B0004020202020204" pitchFamily="34" charset="0"/>
                              </a:rPr>
                              <m:t> </m:t>
                            </m:r>
                            <m:r>
                              <m:rPr>
                                <m:nor/>
                              </m:rPr>
                              <a:rPr lang="es-ES" b="0" dirty="0" smtClean="0">
                                <a:latin typeface="Aptos" panose="020B0004020202020204" pitchFamily="34" charset="0"/>
                              </a:rPr>
                              <m:t>actividades</m:t>
                            </m:r>
                            <m:r>
                              <m:rPr>
                                <m:nor/>
                              </m:rPr>
                              <a:rPr lang="es-ES" b="0" dirty="0" smtClean="0">
                                <a:latin typeface="Aptos" panose="020B0004020202020204" pitchFamily="34" charset="0"/>
                              </a:rPr>
                              <m:t> </m:t>
                            </m:r>
                            <m:r>
                              <m:rPr>
                                <m:nor/>
                              </m:rPr>
                              <a:rPr lang="es-ES" b="0" dirty="0" smtClean="0">
                                <a:latin typeface="Aptos" panose="020B0004020202020204" pitchFamily="34" charset="0"/>
                              </a:rPr>
                              <m:t>de</m:t>
                            </m:r>
                            <m:r>
                              <m:rPr>
                                <m:nor/>
                              </m:rPr>
                              <a:rPr lang="es-ES" b="0" dirty="0" smtClean="0">
                                <a:latin typeface="Aptos" panose="020B0004020202020204" pitchFamily="34" charset="0"/>
                              </a:rPr>
                              <m:t> </m:t>
                            </m:r>
                            <m:r>
                              <m:rPr>
                                <m:nor/>
                              </m:rPr>
                              <a:rPr lang="es-ES" b="0" dirty="0" smtClean="0">
                                <a:latin typeface="Aptos" panose="020B0004020202020204" pitchFamily="34" charset="0"/>
                              </a:rPr>
                              <m:t>investigaci</m:t>
                            </m:r>
                            <m:r>
                              <m:rPr>
                                <m:nor/>
                              </m:rPr>
                              <a:rPr lang="es-ES" b="0" dirty="0" smtClean="0">
                                <a:latin typeface="Aptos" panose="020B0004020202020204" pitchFamily="34" charset="0"/>
                              </a:rPr>
                              <m:t>ó</m:t>
                            </m:r>
                            <m:r>
                              <m:rPr>
                                <m:nor/>
                              </m:rPr>
                              <a:rPr lang="es-ES" b="0" dirty="0" smtClean="0">
                                <a:latin typeface="Aptos" panose="020B0004020202020204" pitchFamily="34" charset="0"/>
                              </a:rPr>
                              <m:t>n</m:t>
                            </m:r>
                            <m:r>
                              <m:rPr>
                                <m:nor/>
                              </m:rPr>
                              <a:rPr lang="es-ES" b="0" dirty="0" smtClean="0">
                                <a:latin typeface="Aptos" panose="020B0004020202020204" pitchFamily="34" charset="0"/>
                              </a:rPr>
                              <m:t> </m:t>
                            </m:r>
                            <m:r>
                              <m:rPr>
                                <m:nor/>
                              </m:rPr>
                              <a:rPr lang="es-ES" b="0" dirty="0" smtClean="0">
                                <a:latin typeface="Aptos" panose="020B0004020202020204" pitchFamily="34" charset="0"/>
                              </a:rPr>
                              <m:t>b</m:t>
                            </m:r>
                            <m:r>
                              <m:rPr>
                                <m:nor/>
                              </m:rPr>
                              <a:rPr lang="es-ES" b="0" dirty="0" smtClean="0">
                                <a:latin typeface="Aptos" panose="020B0004020202020204" pitchFamily="34" charset="0"/>
                              </a:rPr>
                              <m:t>á</m:t>
                            </m:r>
                            <m:r>
                              <m:rPr>
                                <m:nor/>
                              </m:rPr>
                              <a:rPr lang="es-ES" b="0" dirty="0" smtClean="0">
                                <a:latin typeface="Aptos" panose="020B0004020202020204" pitchFamily="34" charset="0"/>
                              </a:rPr>
                              <m:t>sica</m:t>
                            </m:r>
                          </m:e>
                        </m:eqArr>
                      </m:num>
                      <m:den>
                        <m:r>
                          <m:rPr>
                            <m:nor/>
                          </m:rPr>
                          <a:rPr lang="es-ES" dirty="0" smtClean="0">
                            <a:latin typeface="Aptos" panose="020B0004020202020204" pitchFamily="34" charset="0"/>
                          </a:rPr>
                          <m:t>P</m:t>
                        </m:r>
                        <m:r>
                          <m:rPr>
                            <m:nor/>
                          </m:rPr>
                          <a:rPr lang="es-ES" b="0" dirty="0" smtClean="0">
                            <a:latin typeface="Aptos" panose="020B0004020202020204" pitchFamily="34" charset="0"/>
                          </a:rPr>
                          <m:t>ersonal</m:t>
                        </m:r>
                        <m:r>
                          <m:rPr>
                            <m:nor/>
                          </m:rPr>
                          <a:rPr lang="es-ES" b="0" dirty="0" smtClean="0">
                            <a:latin typeface="Aptos" panose="020B0004020202020204" pitchFamily="34" charset="0"/>
                          </a:rPr>
                          <m:t> </m:t>
                        </m:r>
                        <m:r>
                          <m:rPr>
                            <m:nor/>
                          </m:rPr>
                          <a:rPr lang="es-ES" b="0" dirty="0" smtClean="0">
                            <a:latin typeface="Aptos" panose="020B0004020202020204" pitchFamily="34" charset="0"/>
                          </a:rPr>
                          <m:t>acad</m:t>
                        </m:r>
                        <m:r>
                          <m:rPr>
                            <m:nor/>
                          </m:rPr>
                          <a:rPr lang="es-ES" b="0" dirty="0" smtClean="0">
                            <a:latin typeface="Aptos" panose="020B0004020202020204" pitchFamily="34" charset="0"/>
                          </a:rPr>
                          <m:t>é</m:t>
                        </m:r>
                        <m:r>
                          <m:rPr>
                            <m:nor/>
                          </m:rPr>
                          <a:rPr lang="es-ES" b="0" dirty="0" smtClean="0">
                            <a:latin typeface="Aptos" panose="020B0004020202020204" pitchFamily="34" charset="0"/>
                          </a:rPr>
                          <m:t>mico</m:t>
                        </m:r>
                        <m:r>
                          <m:rPr>
                            <m:nor/>
                          </m:rPr>
                          <a:rPr lang="es-ES" b="0" dirty="0" smtClean="0">
                            <a:latin typeface="Aptos" panose="020B0004020202020204" pitchFamily="34" charset="0"/>
                          </a:rPr>
                          <m:t> </m:t>
                        </m:r>
                        <m:r>
                          <m:rPr>
                            <m:nor/>
                          </m:rPr>
                          <a:rPr lang="es-ES" b="0" dirty="0" smtClean="0">
                            <a:latin typeface="Aptos" panose="020B0004020202020204" pitchFamily="34" charset="0"/>
                          </a:rPr>
                          <m:t>en</m:t>
                        </m:r>
                        <m:r>
                          <m:rPr>
                            <m:nor/>
                          </m:rPr>
                          <a:rPr lang="es-ES" b="0" dirty="0" smtClean="0">
                            <a:latin typeface="Aptos" panose="020B0004020202020204" pitchFamily="34" charset="0"/>
                          </a:rPr>
                          <m:t> </m:t>
                        </m:r>
                        <m:r>
                          <m:rPr>
                            <m:nor/>
                          </m:rPr>
                          <a:rPr lang="es-ES" b="0" dirty="0" smtClean="0">
                            <a:latin typeface="Aptos" panose="020B0004020202020204" pitchFamily="34" charset="0"/>
                          </a:rPr>
                          <m:t>actividades</m:t>
                        </m:r>
                        <m:r>
                          <m:rPr>
                            <m:nor/>
                          </m:rPr>
                          <a:rPr lang="es-ES" b="0" dirty="0" smtClean="0">
                            <a:latin typeface="Aptos" panose="020B0004020202020204" pitchFamily="34" charset="0"/>
                          </a:rPr>
                          <m:t> </m:t>
                        </m:r>
                        <m:r>
                          <m:rPr>
                            <m:nor/>
                          </m:rPr>
                          <a:rPr lang="es-ES" b="0" dirty="0" smtClean="0">
                            <a:latin typeface="Aptos" panose="020B0004020202020204" pitchFamily="34" charset="0"/>
                          </a:rPr>
                          <m:t>sustantivas</m:t>
                        </m:r>
                      </m:den>
                    </m:f>
                  </m:oMath>
                </a14:m>
                <a:endParaRPr lang="es-ES">
                  <a:latin typeface="Aptos" panose="020B0004020202020204" pitchFamily="34" charset="0"/>
                </a:endParaRPr>
              </a:p>
              <a:p>
                <a:endParaRPr lang="es-CR">
                  <a:latin typeface="Aptos" panose="020B0004020202020204" pitchFamily="34" charset="0"/>
                </a:endParaRPr>
              </a:p>
              <a:p>
                <a14:m>
                  <m:oMath xmlns:m="http://schemas.openxmlformats.org/officeDocument/2006/math">
                    <m:f>
                      <m:fPr>
                        <m:ctrlPr>
                          <a:rPr lang="en-US" i="1" smtClean="0">
                            <a:latin typeface="Cambria Math" panose="02040503050406030204" pitchFamily="18" charset="0"/>
                          </a:rPr>
                        </m:ctrlPr>
                      </m:fPr>
                      <m:num>
                        <m:eqArr>
                          <m:eqArrPr>
                            <m:ctrlPr>
                              <a:rPr lang="es-ES" i="1" dirty="0" smtClean="0">
                                <a:latin typeface="Cambria Math" panose="02040503050406030204" pitchFamily="18" charset="0"/>
                              </a:rPr>
                            </m:ctrlPr>
                          </m:eqArrPr>
                          <m:e/>
                          <m:e>
                            <m:r>
                              <m:rPr>
                                <m:nor/>
                              </m:rPr>
                              <a:rPr lang="es-ES" b="0" i="0" dirty="0" smtClean="0">
                                <a:latin typeface="Aptos" panose="020B0004020202020204" pitchFamily="34" charset="0"/>
                              </a:rPr>
                              <m:t>Cantidad</m:t>
                            </m:r>
                            <m:r>
                              <m:rPr>
                                <m:nor/>
                              </m:rPr>
                              <a:rPr lang="es-ES" b="0" i="0" dirty="0" smtClean="0">
                                <a:latin typeface="Aptos" panose="020B0004020202020204" pitchFamily="34" charset="0"/>
                              </a:rPr>
                              <m:t> </m:t>
                            </m:r>
                            <m:r>
                              <m:rPr>
                                <m:nor/>
                              </m:rPr>
                              <a:rPr lang="es-ES" b="0" i="0" dirty="0" smtClean="0">
                                <a:latin typeface="Aptos" panose="020B0004020202020204" pitchFamily="34" charset="0"/>
                              </a:rPr>
                              <m:t>de</m:t>
                            </m:r>
                            <m:r>
                              <m:rPr>
                                <m:nor/>
                              </m:rPr>
                              <a:rPr lang="es-ES" b="0" i="0" dirty="0" smtClean="0">
                                <a:latin typeface="Aptos" panose="020B0004020202020204" pitchFamily="34" charset="0"/>
                              </a:rPr>
                              <m:t> </m:t>
                            </m:r>
                            <m:r>
                              <m:rPr>
                                <m:nor/>
                              </m:rPr>
                              <a:rPr lang="es-ES" b="0" i="0" dirty="0" smtClean="0">
                                <a:latin typeface="Aptos" panose="020B0004020202020204" pitchFamily="34" charset="0"/>
                              </a:rPr>
                              <m:t>eq</m:t>
                            </m:r>
                            <m:r>
                              <m:rPr>
                                <m:nor/>
                              </m:rPr>
                              <a:rPr lang="es-ES" b="0" i="0" dirty="0" smtClean="0">
                                <a:latin typeface="Aptos" panose="020B0004020202020204" pitchFamily="34" charset="0"/>
                              </a:rPr>
                              <m:t>. </m:t>
                            </m:r>
                            <m:r>
                              <m:rPr>
                                <m:nor/>
                              </m:rPr>
                              <a:rPr lang="es-ES" b="0" i="0" dirty="0" smtClean="0">
                                <a:latin typeface="Aptos" panose="020B0004020202020204" pitchFamily="34" charset="0"/>
                              </a:rPr>
                              <m:t>de</m:t>
                            </m:r>
                            <m:r>
                              <m:rPr>
                                <m:nor/>
                              </m:rPr>
                              <a:rPr lang="es-ES" b="0" i="0" dirty="0" smtClean="0">
                                <a:latin typeface="Aptos" panose="020B0004020202020204" pitchFamily="34" charset="0"/>
                              </a:rPr>
                              <m:t> </m:t>
                            </m:r>
                            <m:r>
                              <m:rPr>
                                <m:nor/>
                              </m:rPr>
                              <a:rPr lang="es-ES" b="0" i="0" dirty="0" smtClean="0">
                                <a:latin typeface="Aptos" panose="020B0004020202020204" pitchFamily="34" charset="0"/>
                              </a:rPr>
                              <m:t>comp</m:t>
                            </m:r>
                            <m:r>
                              <m:rPr>
                                <m:nor/>
                              </m:rPr>
                              <a:rPr lang="es-ES" b="0" i="0" dirty="0" smtClean="0">
                                <a:latin typeface="Aptos" panose="020B0004020202020204" pitchFamily="34" charset="0"/>
                              </a:rPr>
                              <m:t>. </m:t>
                            </m:r>
                            <m:r>
                              <m:rPr>
                                <m:nor/>
                              </m:rPr>
                              <a:rPr lang="es-ES" b="0" i="0" dirty="0" smtClean="0">
                                <a:latin typeface="Aptos" panose="020B0004020202020204" pitchFamily="34" charset="0"/>
                              </a:rPr>
                              <m:t>asignado</m:t>
                            </m:r>
                            <m:r>
                              <m:rPr>
                                <m:nor/>
                              </m:rPr>
                              <a:rPr lang="es-ES" b="0" i="0" dirty="0" smtClean="0">
                                <a:latin typeface="Aptos" panose="020B0004020202020204" pitchFamily="34" charset="0"/>
                              </a:rPr>
                              <m:t> </m:t>
                            </m:r>
                            <m:r>
                              <m:rPr>
                                <m:nor/>
                              </m:rPr>
                              <a:rPr lang="es-ES" b="0" i="0" dirty="0" smtClean="0">
                                <a:latin typeface="Aptos" panose="020B0004020202020204" pitchFamily="34" charset="0"/>
                              </a:rPr>
                              <m:t>a</m:t>
                            </m:r>
                            <m:r>
                              <m:rPr>
                                <m:nor/>
                              </m:rPr>
                              <a:rPr lang="es-ES" b="0" i="0" dirty="0" smtClean="0">
                                <a:latin typeface="Aptos" panose="020B0004020202020204" pitchFamily="34" charset="0"/>
                              </a:rPr>
                              <m:t> </m:t>
                            </m:r>
                            <m:r>
                              <m:rPr>
                                <m:nor/>
                              </m:rPr>
                              <a:rPr lang="es-ES" b="0" i="0" dirty="0" smtClean="0">
                                <a:latin typeface="Aptos" panose="020B0004020202020204" pitchFamily="34" charset="0"/>
                              </a:rPr>
                              <m:t>direcciones</m:t>
                            </m:r>
                            <m:r>
                              <m:rPr>
                                <m:nor/>
                              </m:rPr>
                              <a:rPr lang="es-ES" b="0" i="0" dirty="0" smtClean="0">
                                <a:latin typeface="Aptos" panose="020B0004020202020204" pitchFamily="34" charset="0"/>
                              </a:rPr>
                              <m:t> </m:t>
                            </m:r>
                            <m:r>
                              <m:rPr>
                                <m:nor/>
                              </m:rPr>
                              <a:rPr lang="es-ES" b="0" i="0" dirty="0" smtClean="0">
                                <a:latin typeface="Aptos" panose="020B0004020202020204" pitchFamily="34" charset="0"/>
                              </a:rPr>
                              <m:t>y</m:t>
                            </m:r>
                            <m:r>
                              <m:rPr>
                                <m:nor/>
                              </m:rPr>
                              <a:rPr lang="es-ES" b="0" i="0" dirty="0" smtClean="0">
                                <a:latin typeface="Aptos" panose="020B0004020202020204" pitchFamily="34" charset="0"/>
                              </a:rPr>
                              <m:t> </m:t>
                            </m:r>
                            <m:r>
                              <m:rPr>
                                <m:nor/>
                              </m:rPr>
                              <a:rPr lang="es-ES" b="0" i="0" dirty="0" smtClean="0">
                                <a:latin typeface="Aptos" panose="020B0004020202020204" pitchFamily="34" charset="0"/>
                              </a:rPr>
                              <m:t>jefaturas</m:t>
                            </m:r>
                            <m:r>
                              <m:rPr>
                                <m:nor/>
                              </m:rPr>
                              <a:rPr lang="es-ES" b="0" i="0" dirty="0" smtClean="0">
                                <a:latin typeface="Aptos" panose="020B0004020202020204" pitchFamily="34" charset="0"/>
                              </a:rPr>
                              <m:t> </m:t>
                            </m:r>
                          </m:e>
                        </m:eqArr>
                      </m:num>
                      <m:den>
                        <m:r>
                          <m:rPr>
                            <m:nor/>
                          </m:rPr>
                          <a:rPr lang="es-ES" b="0" i="0" dirty="0" smtClean="0">
                            <a:latin typeface="Aptos" panose="020B0004020202020204" pitchFamily="34" charset="0"/>
                          </a:rPr>
                          <m:t>Cantidad</m:t>
                        </m:r>
                        <m:r>
                          <m:rPr>
                            <m:nor/>
                          </m:rPr>
                          <a:rPr lang="es-ES" b="0" i="0" dirty="0" smtClean="0">
                            <a:latin typeface="Aptos" panose="020B0004020202020204" pitchFamily="34" charset="0"/>
                          </a:rPr>
                          <m:t> </m:t>
                        </m:r>
                        <m:r>
                          <m:rPr>
                            <m:nor/>
                          </m:rPr>
                          <a:rPr lang="es-ES" b="0" i="0" dirty="0" smtClean="0">
                            <a:latin typeface="Aptos" panose="020B0004020202020204" pitchFamily="34" charset="0"/>
                          </a:rPr>
                          <m:t>de</m:t>
                        </m:r>
                        <m:r>
                          <m:rPr>
                            <m:nor/>
                          </m:rPr>
                          <a:rPr lang="es-ES" b="0" i="0" dirty="0" smtClean="0">
                            <a:latin typeface="Aptos" panose="020B0004020202020204" pitchFamily="34" charset="0"/>
                          </a:rPr>
                          <m:t> </m:t>
                        </m:r>
                        <m:r>
                          <m:rPr>
                            <m:nor/>
                          </m:rPr>
                          <a:rPr lang="es-ES" b="0" i="0" dirty="0" smtClean="0">
                            <a:latin typeface="Aptos" panose="020B0004020202020204" pitchFamily="34" charset="0"/>
                          </a:rPr>
                          <m:t>eq</m:t>
                        </m:r>
                        <m:r>
                          <m:rPr>
                            <m:nor/>
                          </m:rPr>
                          <a:rPr lang="es-ES" b="0" i="0" dirty="0" smtClean="0">
                            <a:latin typeface="Aptos" panose="020B0004020202020204" pitchFamily="34" charset="0"/>
                          </a:rPr>
                          <m:t>. </m:t>
                        </m:r>
                        <m:r>
                          <m:rPr>
                            <m:nor/>
                          </m:rPr>
                          <a:rPr lang="es-ES" b="0" i="0" dirty="0" smtClean="0">
                            <a:latin typeface="Aptos" panose="020B0004020202020204" pitchFamily="34" charset="0"/>
                          </a:rPr>
                          <m:t>de</m:t>
                        </m:r>
                        <m:r>
                          <m:rPr>
                            <m:nor/>
                          </m:rPr>
                          <a:rPr lang="es-ES" b="0" i="0" dirty="0" smtClean="0">
                            <a:latin typeface="Aptos" panose="020B0004020202020204" pitchFamily="34" charset="0"/>
                          </a:rPr>
                          <m:t> </m:t>
                        </m:r>
                        <m:r>
                          <m:rPr>
                            <m:nor/>
                          </m:rPr>
                          <a:rPr lang="es-ES" b="0" i="0" dirty="0" smtClean="0">
                            <a:latin typeface="Aptos" panose="020B0004020202020204" pitchFamily="34" charset="0"/>
                          </a:rPr>
                          <m:t>comp</m:t>
                        </m:r>
                        <m:r>
                          <m:rPr>
                            <m:nor/>
                          </m:rPr>
                          <a:rPr lang="es-ES" b="0" i="0" dirty="0" smtClean="0">
                            <a:latin typeface="Aptos" panose="020B0004020202020204" pitchFamily="34" charset="0"/>
                          </a:rPr>
                          <m:t>. </m:t>
                        </m:r>
                        <m:r>
                          <m:rPr>
                            <m:nor/>
                          </m:rPr>
                          <a:rPr lang="es-ES" b="0" i="0" dirty="0" smtClean="0">
                            <a:latin typeface="Aptos" panose="020B0004020202020204" pitchFamily="34" charset="0"/>
                          </a:rPr>
                          <m:t>asignados</m:t>
                        </m:r>
                        <m:r>
                          <m:rPr>
                            <m:nor/>
                          </m:rPr>
                          <a:rPr lang="es-ES" b="0" i="0" dirty="0" smtClean="0">
                            <a:latin typeface="Aptos" panose="020B0004020202020204" pitchFamily="34" charset="0"/>
                          </a:rPr>
                          <m:t> </m:t>
                        </m:r>
                        <m:r>
                          <m:rPr>
                            <m:nor/>
                          </m:rPr>
                          <a:rPr lang="es-ES" b="0" i="0" dirty="0" smtClean="0">
                            <a:latin typeface="Aptos" panose="020B0004020202020204" pitchFamily="34" charset="0"/>
                          </a:rPr>
                          <m:t>a</m:t>
                        </m:r>
                        <m:r>
                          <m:rPr>
                            <m:nor/>
                          </m:rPr>
                          <a:rPr lang="es-ES" b="0" i="0" dirty="0" smtClean="0">
                            <a:latin typeface="Aptos" panose="020B0004020202020204" pitchFamily="34" charset="0"/>
                          </a:rPr>
                          <m:t> </m:t>
                        </m:r>
                        <m:r>
                          <m:rPr>
                            <m:nor/>
                          </m:rPr>
                          <a:rPr lang="es-ES" b="0" i="0" dirty="0" smtClean="0">
                            <a:latin typeface="Aptos" panose="020B0004020202020204" pitchFamily="34" charset="0"/>
                          </a:rPr>
                          <m:t>los</m:t>
                        </m:r>
                        <m:r>
                          <m:rPr>
                            <m:nor/>
                          </m:rPr>
                          <a:rPr lang="es-ES" b="0" i="0" dirty="0" smtClean="0">
                            <a:latin typeface="Aptos" panose="020B0004020202020204" pitchFamily="34" charset="0"/>
                          </a:rPr>
                          <m:t> </m:t>
                        </m:r>
                        <m:r>
                          <m:rPr>
                            <m:nor/>
                          </m:rPr>
                          <a:rPr lang="es-ES" b="0" i="0" dirty="0" smtClean="0">
                            <a:latin typeface="Aptos" panose="020B0004020202020204" pitchFamily="34" charset="0"/>
                          </a:rPr>
                          <m:t>prog</m:t>
                        </m:r>
                        <m:r>
                          <m:rPr>
                            <m:nor/>
                          </m:rPr>
                          <a:rPr lang="es-ES" b="0" i="0" dirty="0" smtClean="0">
                            <a:latin typeface="Aptos" panose="020B0004020202020204" pitchFamily="34" charset="0"/>
                          </a:rPr>
                          <m:t>. </m:t>
                        </m:r>
                        <m:r>
                          <m:rPr>
                            <m:nor/>
                          </m:rPr>
                          <a:rPr lang="es-ES" b="0" i="0" dirty="0" smtClean="0">
                            <a:latin typeface="Aptos" panose="020B0004020202020204" pitchFamily="34" charset="0"/>
                          </a:rPr>
                          <m:t>inst</m:t>
                        </m:r>
                        <m:r>
                          <m:rPr>
                            <m:nor/>
                          </m:rPr>
                          <a:rPr lang="es-ES" b="0" i="0" dirty="0" smtClean="0">
                            <a:latin typeface="Aptos" panose="020B0004020202020204" pitchFamily="34" charset="0"/>
                          </a:rPr>
                          <m:t>. </m:t>
                        </m:r>
                      </m:den>
                    </m:f>
                  </m:oMath>
                </a14:m>
                <a:endParaRPr lang="es-ES">
                  <a:latin typeface="Aptos" panose="020B0004020202020204" pitchFamily="34" charset="0"/>
                </a:endParaRPr>
              </a:p>
              <a:p>
                <a:endParaRPr lang="es-CR">
                  <a:latin typeface="Aptos" panose="020B0004020202020204" pitchFamily="34" charset="0"/>
                </a:endParaRPr>
              </a:p>
            </p:txBody>
          </p:sp>
        </mc:Choice>
        <mc:Fallback xmlns="">
          <p:sp>
            <p:nvSpPr>
              <p:cNvPr id="6" name="Marcador de contenido 5">
                <a:extLst>
                  <a:ext uri="{FF2B5EF4-FFF2-40B4-BE49-F238E27FC236}">
                    <a16:creationId xmlns:a16="http://schemas.microsoft.com/office/drawing/2014/main" id="{082B9B1A-AAA8-C2BB-6547-EC4DCCAE7D76}"/>
                  </a:ext>
                </a:extLst>
              </p:cNvPr>
              <p:cNvSpPr>
                <a:spLocks noGrp="1" noRot="1" noChangeAspect="1" noMove="1" noResize="1" noEditPoints="1" noAdjustHandles="1" noChangeArrowheads="1" noChangeShapeType="1" noTextEdit="1"/>
              </p:cNvSpPr>
              <p:nvPr>
                <p:ph idx="1"/>
              </p:nvPr>
            </p:nvSpPr>
            <p:spPr>
              <a:xfrm>
                <a:off x="5183187" y="987425"/>
                <a:ext cx="6785655" cy="4873625"/>
              </a:xfrm>
              <a:blipFill>
                <a:blip r:embed="rId3"/>
                <a:stretch>
                  <a:fillRect l="-1078" t="-2378"/>
                </a:stretch>
              </a:blipFill>
            </p:spPr>
            <p:txBody>
              <a:bodyPr/>
              <a:lstStyle/>
              <a:p>
                <a:r>
                  <a:rPr lang="es-CR">
                    <a:noFill/>
                  </a:rPr>
                  <a:t> </a:t>
                </a:r>
              </a:p>
            </p:txBody>
          </p:sp>
        </mc:Fallback>
      </mc:AlternateContent>
      <p:sp>
        <p:nvSpPr>
          <p:cNvPr id="7" name="Marcador de texto 6">
            <a:extLst>
              <a:ext uri="{FF2B5EF4-FFF2-40B4-BE49-F238E27FC236}">
                <a16:creationId xmlns:a16="http://schemas.microsoft.com/office/drawing/2014/main" id="{12CDD189-2542-9510-5ABB-386617C1362D}"/>
              </a:ext>
            </a:extLst>
          </p:cNvPr>
          <p:cNvSpPr>
            <a:spLocks noGrp="1"/>
          </p:cNvSpPr>
          <p:nvPr>
            <p:ph type="body" sz="half" idx="2"/>
          </p:nvPr>
        </p:nvSpPr>
        <p:spPr/>
        <p:txBody>
          <a:bodyPr/>
          <a:lstStyle/>
          <a:p>
            <a:r>
              <a:rPr lang="es-ES">
                <a:latin typeface="Aptos" panose="020B0004020202020204" pitchFamily="34" charset="0"/>
              </a:rPr>
              <a:t>Estos indicadores se refieren tanto a las relaciones entre:</a:t>
            </a:r>
          </a:p>
          <a:p>
            <a:pPr marL="285750" indent="-285750">
              <a:buFont typeface="Wingdings" panose="05000000000000000000" pitchFamily="2" charset="2"/>
              <a:buChar char="q"/>
            </a:pPr>
            <a:r>
              <a:rPr lang="es-ES">
                <a:latin typeface="Aptos" panose="020B0004020202020204" pitchFamily="34" charset="0"/>
              </a:rPr>
              <a:t>la producción final y la intermedia,</a:t>
            </a:r>
          </a:p>
          <a:p>
            <a:pPr marL="285750" indent="-285750">
              <a:buFont typeface="Wingdings" panose="05000000000000000000" pitchFamily="2" charset="2"/>
              <a:buChar char="q"/>
            </a:pPr>
            <a:r>
              <a:rPr lang="es-ES">
                <a:latin typeface="Aptos" panose="020B0004020202020204" pitchFamily="34" charset="0"/>
              </a:rPr>
              <a:t>los productos y recursos, y</a:t>
            </a:r>
          </a:p>
          <a:p>
            <a:pPr marL="285750" indent="-285750">
              <a:buFont typeface="Wingdings" panose="05000000000000000000" pitchFamily="2" charset="2"/>
              <a:buChar char="q"/>
            </a:pPr>
            <a:r>
              <a:rPr lang="es-ES">
                <a:latin typeface="Aptos" panose="020B0004020202020204" pitchFamily="34" charset="0"/>
              </a:rPr>
              <a:t>los propios recursos.</a:t>
            </a:r>
          </a:p>
          <a:p>
            <a:endParaRPr lang="es-ES">
              <a:latin typeface="Aptos" panose="020B0004020202020204" pitchFamily="34" charset="0"/>
            </a:endParaRPr>
          </a:p>
          <a:p>
            <a:r>
              <a:rPr lang="es-ES">
                <a:latin typeface="Aptos" panose="020B0004020202020204" pitchFamily="34" charset="0"/>
              </a:rPr>
              <a:t>Permiten efectuar análisis y adoptar decisiones tendientes a </a:t>
            </a:r>
            <a:r>
              <a:rPr lang="es-ES" b="1">
                <a:latin typeface="Aptos" panose="020B0004020202020204" pitchFamily="34" charset="0"/>
              </a:rPr>
              <a:t>lograr la mejor combinación posible</a:t>
            </a:r>
            <a:r>
              <a:rPr lang="es-ES">
                <a:latin typeface="Aptos" panose="020B0004020202020204" pitchFamily="34" charset="0"/>
              </a:rPr>
              <a:t> en la utilización de los elementos que componen los procesos productivos.</a:t>
            </a:r>
            <a:endParaRPr lang="es-CR">
              <a:latin typeface="Aptos" panose="020B0004020202020204" pitchFamily="34" charset="0"/>
            </a:endParaRPr>
          </a:p>
        </p:txBody>
      </p:sp>
      <p:sp>
        <p:nvSpPr>
          <p:cNvPr id="4" name="Marcador de número de diapositiva 3">
            <a:extLst>
              <a:ext uri="{FF2B5EF4-FFF2-40B4-BE49-F238E27FC236}">
                <a16:creationId xmlns:a16="http://schemas.microsoft.com/office/drawing/2014/main" id="{BC13A0CF-EE0E-8980-0100-8C74C8529554}"/>
              </a:ext>
            </a:extLst>
          </p:cNvPr>
          <p:cNvSpPr>
            <a:spLocks noGrp="1"/>
          </p:cNvSpPr>
          <p:nvPr>
            <p:ph type="sldNum" sz="quarter" idx="12"/>
          </p:nvPr>
        </p:nvSpPr>
        <p:spPr/>
        <p:txBody>
          <a:bodyPr/>
          <a:lstStyle/>
          <a:p>
            <a:fld id="{4A17912C-6D7B-4C4E-928F-243AC5B35BF9}" type="slidenum">
              <a:rPr lang="es-ES" smtClean="0"/>
              <a:t>32</a:t>
            </a:fld>
            <a:endParaRPr lang="es-ES"/>
          </a:p>
        </p:txBody>
      </p:sp>
      <p:sp>
        <p:nvSpPr>
          <p:cNvPr id="2" name="Rectángulo: esquinas redondeadas 1">
            <a:extLst>
              <a:ext uri="{FF2B5EF4-FFF2-40B4-BE49-F238E27FC236}">
                <a16:creationId xmlns:a16="http://schemas.microsoft.com/office/drawing/2014/main" id="{1BCAC8DF-B4F6-DF8D-4B2D-617A49EA2F49}"/>
              </a:ext>
            </a:extLst>
          </p:cNvPr>
          <p:cNvSpPr/>
          <p:nvPr/>
        </p:nvSpPr>
        <p:spPr>
          <a:xfrm rot="16200000">
            <a:off x="4116387" y="2066696"/>
            <a:ext cx="1774371" cy="3592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a:latin typeface="Aptos" panose="020B0004020202020204" pitchFamily="34" charset="0"/>
              </a:rPr>
              <a:t>Cat. </a:t>
            </a:r>
            <a:r>
              <a:rPr lang="es-CR" err="1">
                <a:latin typeface="Aptos" panose="020B0004020202020204" pitchFamily="34" charset="0"/>
              </a:rPr>
              <a:t>Prog</a:t>
            </a:r>
            <a:r>
              <a:rPr lang="es-CR">
                <a:latin typeface="Aptos" panose="020B0004020202020204" pitchFamily="34" charset="0"/>
              </a:rPr>
              <a:t>.</a:t>
            </a:r>
          </a:p>
        </p:txBody>
      </p:sp>
      <p:sp>
        <p:nvSpPr>
          <p:cNvPr id="3" name="Rectángulo: esquinas redondeadas 2">
            <a:extLst>
              <a:ext uri="{FF2B5EF4-FFF2-40B4-BE49-F238E27FC236}">
                <a16:creationId xmlns:a16="http://schemas.microsoft.com/office/drawing/2014/main" id="{91E46BF8-F8B5-DF0A-2186-A539A7F439B5}"/>
              </a:ext>
            </a:extLst>
          </p:cNvPr>
          <p:cNvSpPr/>
          <p:nvPr/>
        </p:nvSpPr>
        <p:spPr>
          <a:xfrm rot="16200000">
            <a:off x="4090420" y="4261752"/>
            <a:ext cx="1774371" cy="359229"/>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CR">
                <a:latin typeface="Aptos" panose="020B0004020202020204" pitchFamily="34" charset="0"/>
              </a:rPr>
              <a:t>Nivel Inst.</a:t>
            </a:r>
          </a:p>
        </p:txBody>
      </p:sp>
    </p:spTree>
    <p:extLst>
      <p:ext uri="{BB962C8B-B14F-4D97-AF65-F5344CB8AC3E}">
        <p14:creationId xmlns:p14="http://schemas.microsoft.com/office/powerpoint/2010/main" val="87432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1A0FC561-1FCE-15C4-E00F-058BD0E8EC6B}"/>
              </a:ext>
            </a:extLst>
          </p:cNvPr>
          <p:cNvSpPr>
            <a:spLocks noGrp="1"/>
          </p:cNvSpPr>
          <p:nvPr>
            <p:ph type="sldNum" sz="quarter" idx="12"/>
          </p:nvPr>
        </p:nvSpPr>
        <p:spPr/>
        <p:txBody>
          <a:bodyPr/>
          <a:lstStyle/>
          <a:p>
            <a:fld id="{4A17912C-6D7B-4C4E-928F-243AC5B35BF9}" type="slidenum">
              <a:rPr lang="es-ES" smtClean="0"/>
              <a:t>33</a:t>
            </a:fld>
            <a:endParaRPr lang="es-ES"/>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2BB0A7B-0B10-1AD0-1CD8-1A0E3BE41DFA}"/>
                  </a:ext>
                </a:extLst>
              </p:cNvPr>
              <p:cNvSpPr txBox="1"/>
              <p:nvPr/>
            </p:nvSpPr>
            <p:spPr>
              <a:xfrm>
                <a:off x="917120" y="692477"/>
                <a:ext cx="4674053" cy="92044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eqArr>
                            <m:eqArrPr>
                              <m:ctrlPr>
                                <a:rPr lang="es-ES" sz="2000" i="1" dirty="0" smtClean="0">
                                  <a:latin typeface="Cambria Math" panose="02040503050406030204" pitchFamily="18" charset="0"/>
                                </a:rPr>
                              </m:ctrlPr>
                            </m:eqArrPr>
                            <m:e/>
                            <m:e>
                              <m:r>
                                <m:rPr>
                                  <m:nor/>
                                </m:rPr>
                                <a:rPr lang="es-ES" sz="2000" b="0" i="0" dirty="0" smtClean="0">
                                  <a:latin typeface="Aptos" panose="020B0004020202020204" pitchFamily="34" charset="0"/>
                                </a:rPr>
                                <m:t>Horas</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m</m:t>
                              </m:r>
                              <m:r>
                                <m:rPr>
                                  <m:nor/>
                                </m:rPr>
                                <a:rPr lang="es-ES" sz="2000" b="0" i="0" dirty="0" smtClean="0">
                                  <a:latin typeface="Aptos" panose="020B0004020202020204" pitchFamily="34" charset="0"/>
                                </a:rPr>
                                <m:t>é</m:t>
                              </m:r>
                              <m:r>
                                <m:rPr>
                                  <m:nor/>
                                </m:rPr>
                                <a:rPr lang="es-ES" sz="2000" b="0" i="0" dirty="0" smtClean="0">
                                  <a:latin typeface="Aptos" panose="020B0004020202020204" pitchFamily="34" charset="0"/>
                                </a:rPr>
                                <m:t>dico</m:t>
                              </m:r>
                              <m:r>
                                <m:rPr>
                                  <m:nor/>
                                </m:rPr>
                                <a:rPr lang="es-ES" sz="2000" b="0" i="0" dirty="0" smtClean="0">
                                  <a:latin typeface="Aptos" panose="020B0004020202020204" pitchFamily="34" charset="0"/>
                                </a:rPr>
                                <m:t> </m:t>
                              </m:r>
                            </m:e>
                          </m:eqArr>
                        </m:num>
                        <m:den>
                          <m:r>
                            <m:rPr>
                              <m:nor/>
                            </m:rPr>
                            <a:rPr lang="es-ES" sz="2000" b="0" i="0" dirty="0" smtClean="0">
                              <a:latin typeface="Aptos" panose="020B0004020202020204" pitchFamily="34" charset="0"/>
                            </a:rPr>
                            <m:t>N</m:t>
                          </m:r>
                          <m:r>
                            <m:rPr>
                              <m:nor/>
                            </m:rPr>
                            <a:rPr lang="es-ES" sz="2000" b="0" i="0" dirty="0" smtClean="0">
                              <a:latin typeface="Aptos" panose="020B0004020202020204" pitchFamily="34" charset="0"/>
                            </a:rPr>
                            <m:t>ú</m:t>
                          </m:r>
                          <m:r>
                            <m:rPr>
                              <m:nor/>
                            </m:rPr>
                            <a:rPr lang="es-ES" sz="2000" b="0" i="0" dirty="0" smtClean="0">
                              <a:latin typeface="Aptos" panose="020B0004020202020204" pitchFamily="34" charset="0"/>
                            </a:rPr>
                            <m:t>mero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de</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consultas</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m</m:t>
                          </m:r>
                          <m:r>
                            <m:rPr>
                              <m:nor/>
                            </m:rPr>
                            <a:rPr lang="es-ES" sz="2000" b="0" i="0" dirty="0" smtClean="0">
                              <a:latin typeface="Aptos" panose="020B0004020202020204" pitchFamily="34" charset="0"/>
                            </a:rPr>
                            <m:t>é</m:t>
                          </m:r>
                          <m:r>
                            <m:rPr>
                              <m:nor/>
                            </m:rPr>
                            <a:rPr lang="es-ES" sz="2000" b="0" i="0" dirty="0" smtClean="0">
                              <a:latin typeface="Aptos" panose="020B0004020202020204" pitchFamily="34" charset="0"/>
                            </a:rPr>
                            <m:t>dicas</m:t>
                          </m:r>
                          <m:r>
                            <m:rPr>
                              <m:nor/>
                            </m:rPr>
                            <a:rPr lang="es-ES" sz="2000" b="0" i="0" dirty="0" smtClean="0">
                              <a:latin typeface="Aptos" panose="020B0004020202020204" pitchFamily="34" charset="0"/>
                            </a:rPr>
                            <m:t> </m:t>
                          </m:r>
                        </m:den>
                      </m:f>
                    </m:oMath>
                  </m:oMathPara>
                </a14:m>
                <a:endParaRPr lang="es-CR" sz="2000">
                  <a:latin typeface="Aptos" panose="020B0004020202020204" pitchFamily="34" charset="0"/>
                </a:endParaRPr>
              </a:p>
            </p:txBody>
          </p:sp>
        </mc:Choice>
        <mc:Fallback xmlns="">
          <p:sp>
            <p:nvSpPr>
              <p:cNvPr id="9" name="CuadroTexto 8">
                <a:extLst>
                  <a:ext uri="{FF2B5EF4-FFF2-40B4-BE49-F238E27FC236}">
                    <a16:creationId xmlns:a16="http://schemas.microsoft.com/office/drawing/2014/main" id="{62BB0A7B-0B10-1AD0-1CD8-1A0E3BE41DFA}"/>
                  </a:ext>
                </a:extLst>
              </p:cNvPr>
              <p:cNvSpPr txBox="1">
                <a:spLocks noRot="1" noChangeAspect="1" noMove="1" noResize="1" noEditPoints="1" noAdjustHandles="1" noChangeArrowheads="1" noChangeShapeType="1" noTextEdit="1"/>
              </p:cNvSpPr>
              <p:nvPr/>
            </p:nvSpPr>
            <p:spPr>
              <a:xfrm>
                <a:off x="917120" y="692477"/>
                <a:ext cx="4674053" cy="920445"/>
              </a:xfrm>
              <a:prstGeom prst="rect">
                <a:avLst/>
              </a:prstGeom>
              <a:blipFill>
                <a:blip r:embed="rId3"/>
                <a:stretch>
                  <a:fillRect/>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D32901C-8376-F734-0E4A-49E90D74127B}"/>
                  </a:ext>
                </a:extLst>
              </p:cNvPr>
              <p:cNvSpPr txBox="1"/>
              <p:nvPr/>
            </p:nvSpPr>
            <p:spPr>
              <a:xfrm>
                <a:off x="5943601" y="692477"/>
                <a:ext cx="5410199" cy="92044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eqArr>
                            <m:eqArrPr>
                              <m:ctrlPr>
                                <a:rPr lang="es-ES" sz="2000" i="1" dirty="0" smtClean="0">
                                  <a:latin typeface="Cambria Math" panose="02040503050406030204" pitchFamily="18" charset="0"/>
                                </a:rPr>
                              </m:ctrlPr>
                            </m:eqArrPr>
                            <m:e/>
                            <m:e>
                              <m:r>
                                <m:rPr>
                                  <m:nor/>
                                </m:rPr>
                                <a:rPr lang="es-ES" sz="2000" b="0" i="0" dirty="0" smtClean="0">
                                  <a:latin typeface="Aptos" panose="020B0004020202020204" pitchFamily="34" charset="0"/>
                                </a:rPr>
                                <m:t>Monto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de</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reactivos</m:t>
                              </m:r>
                            </m:e>
                          </m:eqArr>
                        </m:num>
                        <m:den>
                          <m:r>
                            <m:rPr>
                              <m:nor/>
                            </m:rPr>
                            <a:rPr lang="es-ES" sz="2000" b="0" i="0" dirty="0" smtClean="0">
                              <a:latin typeface="Aptos" panose="020B0004020202020204" pitchFamily="34" charset="0"/>
                            </a:rPr>
                            <m:t>Estudiante</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matriculado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en</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curso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de</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laboratorio</m:t>
                          </m:r>
                          <m:r>
                            <m:rPr>
                              <m:nor/>
                            </m:rPr>
                            <a:rPr lang="es-ES" sz="2000" b="0" i="0" dirty="0" smtClean="0">
                              <a:latin typeface="Aptos" panose="020B0004020202020204" pitchFamily="34" charset="0"/>
                            </a:rPr>
                            <m:t> </m:t>
                          </m:r>
                        </m:den>
                      </m:f>
                    </m:oMath>
                  </m:oMathPara>
                </a14:m>
                <a:endParaRPr lang="es-CR" sz="2000">
                  <a:latin typeface="Aptos" panose="020B0004020202020204" pitchFamily="34" charset="0"/>
                </a:endParaRPr>
              </a:p>
            </p:txBody>
          </p:sp>
        </mc:Choice>
        <mc:Fallback xmlns="">
          <p:sp>
            <p:nvSpPr>
              <p:cNvPr id="10" name="CuadroTexto 9">
                <a:extLst>
                  <a:ext uri="{FF2B5EF4-FFF2-40B4-BE49-F238E27FC236}">
                    <a16:creationId xmlns:a16="http://schemas.microsoft.com/office/drawing/2014/main" id="{9D32901C-8376-F734-0E4A-49E90D74127B}"/>
                  </a:ext>
                </a:extLst>
              </p:cNvPr>
              <p:cNvSpPr txBox="1">
                <a:spLocks noRot="1" noChangeAspect="1" noMove="1" noResize="1" noEditPoints="1" noAdjustHandles="1" noChangeArrowheads="1" noChangeShapeType="1" noTextEdit="1"/>
              </p:cNvSpPr>
              <p:nvPr/>
            </p:nvSpPr>
            <p:spPr>
              <a:xfrm>
                <a:off x="5943601" y="692477"/>
                <a:ext cx="5410199" cy="920445"/>
              </a:xfrm>
              <a:prstGeom prst="rect">
                <a:avLst/>
              </a:prstGeom>
              <a:blipFill>
                <a:blip r:embed="rId4"/>
                <a:stretch>
                  <a:fillRect/>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E4485D1-0CC5-7016-4CE8-CADC7959FD96}"/>
                  </a:ext>
                </a:extLst>
              </p:cNvPr>
              <p:cNvSpPr txBox="1"/>
              <p:nvPr/>
            </p:nvSpPr>
            <p:spPr>
              <a:xfrm>
                <a:off x="3390900" y="4546539"/>
                <a:ext cx="5410199" cy="96289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eqArr>
                            <m:eqArrPr>
                              <m:ctrlPr>
                                <a:rPr lang="es-ES" sz="2000" i="1" dirty="0" smtClean="0">
                                  <a:latin typeface="Cambria Math" panose="02040503050406030204" pitchFamily="18" charset="0"/>
                                </a:rPr>
                              </m:ctrlPr>
                            </m:eqArrPr>
                            <m:e/>
                            <m:e>
                              <m:r>
                                <m:rPr>
                                  <m:nor/>
                                </m:rPr>
                                <a:rPr lang="es-ES" sz="2000" b="0" i="0" dirty="0" smtClean="0">
                                  <a:latin typeface="Aptos" panose="020B0004020202020204" pitchFamily="34" charset="0"/>
                                </a:rPr>
                                <m:t>N</m:t>
                              </m:r>
                              <m:r>
                                <m:rPr>
                                  <m:nor/>
                                </m:rPr>
                                <a:rPr lang="es-ES" sz="2000" b="0" i="0" dirty="0" smtClean="0">
                                  <a:latin typeface="Aptos" panose="020B0004020202020204" pitchFamily="34" charset="0"/>
                                </a:rPr>
                                <m:t>ú</m:t>
                              </m:r>
                              <m:r>
                                <m:rPr>
                                  <m:nor/>
                                </m:rPr>
                                <a:rPr lang="es-ES" sz="2000" b="0" i="0" dirty="0" smtClean="0">
                                  <a:latin typeface="Aptos" panose="020B0004020202020204" pitchFamily="34" charset="0"/>
                                </a:rPr>
                                <m:t>mero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de</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estudiantes</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en</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obras</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art</m:t>
                              </m:r>
                              <m:r>
                                <m:rPr>
                                  <m:nor/>
                                </m:rPr>
                                <a:rPr lang="es-ES" sz="2000" b="0" i="0" dirty="0" smtClean="0">
                                  <a:latin typeface="Aptos" panose="020B0004020202020204" pitchFamily="34" charset="0"/>
                                </a:rPr>
                                <m:t>í</m:t>
                              </m:r>
                              <m:r>
                                <m:rPr>
                                  <m:nor/>
                                </m:rPr>
                                <a:rPr lang="es-ES" sz="2000" b="0" i="0" dirty="0" smtClean="0">
                                  <a:latin typeface="Aptos" panose="020B0004020202020204" pitchFamily="34" charset="0"/>
                                </a:rPr>
                                <m:t>sticas</m:t>
                              </m:r>
                            </m:e>
                          </m:eqArr>
                        </m:num>
                        <m:den>
                          <m:r>
                            <m:rPr>
                              <m:nor/>
                            </m:rPr>
                            <a:rPr lang="es-ES" sz="2000" b="0" i="0" dirty="0" smtClean="0">
                              <a:latin typeface="Aptos" panose="020B0004020202020204" pitchFamily="34" charset="0"/>
                            </a:rPr>
                            <m:t>Monto</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total</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en</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promoci</m:t>
                          </m:r>
                          <m:r>
                            <m:rPr>
                              <m:nor/>
                            </m:rPr>
                            <a:rPr lang="es-ES" sz="2000" b="0" i="0" dirty="0" smtClean="0">
                              <a:latin typeface="Aptos" panose="020B0004020202020204" pitchFamily="34" charset="0"/>
                            </a:rPr>
                            <m:t>ó</m:t>
                          </m:r>
                          <m:r>
                            <m:rPr>
                              <m:nor/>
                            </m:rPr>
                            <a:rPr lang="es-ES" sz="2000" b="0" i="0" dirty="0" smtClean="0">
                              <a:latin typeface="Aptos" panose="020B0004020202020204" pitchFamily="34" charset="0"/>
                            </a:rPr>
                            <m:t>n</m:t>
                          </m:r>
                          <m:r>
                            <m:rPr>
                              <m:nor/>
                            </m:rPr>
                            <a:rPr lang="es-ES" sz="2000" b="0" i="0" dirty="0" smtClean="0">
                              <a:latin typeface="Aptos" panose="020B0004020202020204" pitchFamily="34" charset="0"/>
                            </a:rPr>
                            <m:t> </m:t>
                          </m:r>
                          <m:r>
                            <m:rPr>
                              <m:nor/>
                            </m:rPr>
                            <a:rPr lang="es-ES" sz="2000" b="0" i="0" dirty="0" smtClean="0">
                              <a:latin typeface="Aptos" panose="020B0004020202020204" pitchFamily="34" charset="0"/>
                            </a:rPr>
                            <m:t>cultural</m:t>
                          </m:r>
                          <m:r>
                            <m:rPr>
                              <m:nor/>
                            </m:rPr>
                            <a:rPr lang="es-ES" sz="2000" b="0" i="0" dirty="0" smtClean="0">
                              <a:latin typeface="Aptos" panose="020B0004020202020204" pitchFamily="34" charset="0"/>
                            </a:rPr>
                            <m:t> </m:t>
                          </m:r>
                        </m:den>
                      </m:f>
                    </m:oMath>
                  </m:oMathPara>
                </a14:m>
                <a:endParaRPr lang="es-CR" sz="2000" dirty="0">
                  <a:latin typeface="Aptos" panose="020B0004020202020204" pitchFamily="34" charset="0"/>
                </a:endParaRPr>
              </a:p>
            </p:txBody>
          </p:sp>
        </mc:Choice>
        <mc:Fallback xmlns="">
          <p:sp>
            <p:nvSpPr>
              <p:cNvPr id="11" name="CuadroTexto 10">
                <a:extLst>
                  <a:ext uri="{FF2B5EF4-FFF2-40B4-BE49-F238E27FC236}">
                    <a16:creationId xmlns:a16="http://schemas.microsoft.com/office/drawing/2014/main" id="{9E4485D1-0CC5-7016-4CE8-CADC7959FD96}"/>
                  </a:ext>
                </a:extLst>
              </p:cNvPr>
              <p:cNvSpPr txBox="1">
                <a:spLocks noRot="1" noChangeAspect="1" noMove="1" noResize="1" noEditPoints="1" noAdjustHandles="1" noChangeArrowheads="1" noChangeShapeType="1" noTextEdit="1"/>
              </p:cNvSpPr>
              <p:nvPr/>
            </p:nvSpPr>
            <p:spPr>
              <a:xfrm>
                <a:off x="3390900" y="4546539"/>
                <a:ext cx="5410199" cy="962892"/>
              </a:xfrm>
              <a:prstGeom prst="rect">
                <a:avLst/>
              </a:prstGeom>
              <a:blipFill>
                <a:blip r:embed="rId5"/>
                <a:stretch>
                  <a:fillRect/>
                </a:stretch>
              </a:blipFill>
            </p:spPr>
            <p:txBody>
              <a:bodyPr/>
              <a:lstStyle/>
              <a:p>
                <a:r>
                  <a:rPr lang="es-CR">
                    <a:noFill/>
                  </a:rPr>
                  <a:t> </a:t>
                </a:r>
              </a:p>
            </p:txBody>
          </p:sp>
        </mc:Fallback>
      </mc:AlternateContent>
      <p:sp>
        <p:nvSpPr>
          <p:cNvPr id="12" name="CuadroTexto 11">
            <a:extLst>
              <a:ext uri="{FF2B5EF4-FFF2-40B4-BE49-F238E27FC236}">
                <a16:creationId xmlns:a16="http://schemas.microsoft.com/office/drawing/2014/main" id="{69D8563F-9890-CA7F-40E7-C89D50C4622A}"/>
              </a:ext>
            </a:extLst>
          </p:cNvPr>
          <p:cNvSpPr txBox="1"/>
          <p:nvPr/>
        </p:nvSpPr>
        <p:spPr>
          <a:xfrm>
            <a:off x="5313574" y="2847657"/>
            <a:ext cx="1564852" cy="461665"/>
          </a:xfrm>
          <a:prstGeom prst="rect">
            <a:avLst/>
          </a:prstGeom>
          <a:noFill/>
        </p:spPr>
        <p:txBody>
          <a:bodyPr wrap="none" rtlCol="0">
            <a:spAutoFit/>
          </a:bodyPr>
          <a:lstStyle/>
          <a:p>
            <a:r>
              <a:rPr lang="es-CR" sz="2400" b="1">
                <a:latin typeface="Aptos" panose="020B0004020202020204" pitchFamily="34" charset="0"/>
              </a:rPr>
              <a:t>Eficiencia</a:t>
            </a:r>
          </a:p>
        </p:txBody>
      </p:sp>
      <p:sp>
        <p:nvSpPr>
          <p:cNvPr id="14" name="CuadroTexto 13">
            <a:extLst>
              <a:ext uri="{FF2B5EF4-FFF2-40B4-BE49-F238E27FC236}">
                <a16:creationId xmlns:a16="http://schemas.microsoft.com/office/drawing/2014/main" id="{FC75A564-147B-4A18-0F4B-97C1F6C3CA9C}"/>
              </a:ext>
            </a:extLst>
          </p:cNvPr>
          <p:cNvSpPr txBox="1"/>
          <p:nvPr/>
        </p:nvSpPr>
        <p:spPr>
          <a:xfrm>
            <a:off x="1738833" y="2174712"/>
            <a:ext cx="2951705" cy="461665"/>
          </a:xfrm>
          <a:prstGeom prst="rect">
            <a:avLst/>
          </a:prstGeom>
          <a:noFill/>
        </p:spPr>
        <p:txBody>
          <a:bodyPr wrap="none" rtlCol="0">
            <a:spAutoFit/>
          </a:bodyPr>
          <a:lstStyle/>
          <a:p>
            <a:r>
              <a:rPr lang="es-CR" sz="2400">
                <a:latin typeface="Aptos" panose="020B0004020202020204" pitchFamily="34" charset="0"/>
              </a:rPr>
              <a:t>relación </a:t>
            </a:r>
            <a:r>
              <a:rPr lang="es-CR" sz="2400" b="1">
                <a:latin typeface="Aptos" panose="020B0004020202020204" pitchFamily="34" charset="0"/>
              </a:rPr>
              <a:t>física-física</a:t>
            </a:r>
          </a:p>
        </p:txBody>
      </p:sp>
      <p:sp>
        <p:nvSpPr>
          <p:cNvPr id="15" name="CuadroTexto 14">
            <a:extLst>
              <a:ext uri="{FF2B5EF4-FFF2-40B4-BE49-F238E27FC236}">
                <a16:creationId xmlns:a16="http://schemas.microsoft.com/office/drawing/2014/main" id="{D8CC31FC-1067-910E-4256-2A3AC9AB7563}"/>
              </a:ext>
            </a:extLst>
          </p:cNvPr>
          <p:cNvSpPr txBox="1"/>
          <p:nvPr/>
        </p:nvSpPr>
        <p:spPr>
          <a:xfrm>
            <a:off x="7002337" y="2174711"/>
            <a:ext cx="3597523" cy="461665"/>
          </a:xfrm>
          <a:prstGeom prst="rect">
            <a:avLst/>
          </a:prstGeom>
          <a:noFill/>
        </p:spPr>
        <p:txBody>
          <a:bodyPr wrap="none" rtlCol="0">
            <a:spAutoFit/>
          </a:bodyPr>
          <a:lstStyle/>
          <a:p>
            <a:r>
              <a:rPr lang="es-CR" sz="2400">
                <a:latin typeface="Aptos" panose="020B0004020202020204" pitchFamily="34" charset="0"/>
              </a:rPr>
              <a:t>relación </a:t>
            </a:r>
            <a:r>
              <a:rPr lang="es-CR" sz="2400" b="1">
                <a:latin typeface="Aptos" panose="020B0004020202020204" pitchFamily="34" charset="0"/>
              </a:rPr>
              <a:t>financiera-física</a:t>
            </a:r>
          </a:p>
        </p:txBody>
      </p:sp>
      <p:sp>
        <p:nvSpPr>
          <p:cNvPr id="16" name="CuadroTexto 15">
            <a:extLst>
              <a:ext uri="{FF2B5EF4-FFF2-40B4-BE49-F238E27FC236}">
                <a16:creationId xmlns:a16="http://schemas.microsoft.com/office/drawing/2014/main" id="{2905D2F0-6985-BE94-0604-BBB1C2CD3E01}"/>
              </a:ext>
            </a:extLst>
          </p:cNvPr>
          <p:cNvSpPr txBox="1"/>
          <p:nvPr/>
        </p:nvSpPr>
        <p:spPr>
          <a:xfrm>
            <a:off x="4297238" y="3878720"/>
            <a:ext cx="3597523" cy="461665"/>
          </a:xfrm>
          <a:prstGeom prst="rect">
            <a:avLst/>
          </a:prstGeom>
          <a:noFill/>
        </p:spPr>
        <p:txBody>
          <a:bodyPr wrap="none" rtlCol="0">
            <a:spAutoFit/>
          </a:bodyPr>
          <a:lstStyle/>
          <a:p>
            <a:r>
              <a:rPr lang="es-CR" sz="2400">
                <a:latin typeface="Aptos" panose="020B0004020202020204" pitchFamily="34" charset="0"/>
              </a:rPr>
              <a:t>relación </a:t>
            </a:r>
            <a:r>
              <a:rPr lang="es-CR" sz="2400" b="1">
                <a:latin typeface="Aptos" panose="020B0004020202020204" pitchFamily="34" charset="0"/>
              </a:rPr>
              <a:t>física-financiera</a:t>
            </a:r>
          </a:p>
        </p:txBody>
      </p:sp>
      <p:cxnSp>
        <p:nvCxnSpPr>
          <p:cNvPr id="18" name="Conector: angular 17">
            <a:extLst>
              <a:ext uri="{FF2B5EF4-FFF2-40B4-BE49-F238E27FC236}">
                <a16:creationId xmlns:a16="http://schemas.microsoft.com/office/drawing/2014/main" id="{830422C2-3BB8-AFC6-52D9-C317B308544D}"/>
              </a:ext>
            </a:extLst>
          </p:cNvPr>
          <p:cNvCxnSpPr>
            <a:stCxn id="12" idx="1"/>
            <a:endCxn id="14" idx="2"/>
          </p:cNvCxnSpPr>
          <p:nvPr/>
        </p:nvCxnSpPr>
        <p:spPr>
          <a:xfrm rot="10800000">
            <a:off x="3214686" y="2636378"/>
            <a:ext cx="2098888" cy="44211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F3BB9107-B036-D2DF-31A1-B1EFE8ED0BD2}"/>
              </a:ext>
            </a:extLst>
          </p:cNvPr>
          <p:cNvCxnSpPr>
            <a:cxnSpLocks/>
            <a:stCxn id="12" idx="3"/>
            <a:endCxn id="15" idx="2"/>
          </p:cNvCxnSpPr>
          <p:nvPr/>
        </p:nvCxnSpPr>
        <p:spPr>
          <a:xfrm flipV="1">
            <a:off x="6878426" y="2636376"/>
            <a:ext cx="1922673" cy="44211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10BCBB58-87D7-DAAF-7523-9B9AE6DB8A04}"/>
              </a:ext>
            </a:extLst>
          </p:cNvPr>
          <p:cNvCxnSpPr>
            <a:stCxn id="12" idx="2"/>
            <a:endCxn id="16" idx="0"/>
          </p:cNvCxnSpPr>
          <p:nvPr/>
        </p:nvCxnSpPr>
        <p:spPr>
          <a:xfrm>
            <a:off x="6096000" y="3309322"/>
            <a:ext cx="0" cy="56939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22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D5E6006-AB5F-C43D-1A02-01F01986825D}"/>
              </a:ext>
            </a:extLst>
          </p:cNvPr>
          <p:cNvSpPr>
            <a:spLocks noGrp="1"/>
          </p:cNvSpPr>
          <p:nvPr>
            <p:ph type="sldNum" sz="quarter" idx="12"/>
          </p:nvPr>
        </p:nvSpPr>
        <p:spPr/>
        <p:txBody>
          <a:bodyPr/>
          <a:lstStyle/>
          <a:p>
            <a:fld id="{4A17912C-6D7B-4C4E-928F-243AC5B35BF9}" type="slidenum">
              <a:rPr lang="es-ES" smtClean="0"/>
              <a:t>34</a:t>
            </a:fld>
            <a:endParaRPr lang="es-ES"/>
          </a:p>
        </p:txBody>
      </p:sp>
      <p:sp>
        <p:nvSpPr>
          <p:cNvPr id="6" name="CuadroTexto 5">
            <a:extLst>
              <a:ext uri="{FF2B5EF4-FFF2-40B4-BE49-F238E27FC236}">
                <a16:creationId xmlns:a16="http://schemas.microsoft.com/office/drawing/2014/main" id="{53B2CB3E-1534-9AC3-829B-5BED3100EB73}"/>
              </a:ext>
            </a:extLst>
          </p:cNvPr>
          <p:cNvSpPr txBox="1"/>
          <p:nvPr/>
        </p:nvSpPr>
        <p:spPr>
          <a:xfrm>
            <a:off x="5313574" y="4738893"/>
            <a:ext cx="1564852" cy="461665"/>
          </a:xfrm>
          <a:prstGeom prst="rect">
            <a:avLst/>
          </a:prstGeom>
          <a:noFill/>
        </p:spPr>
        <p:txBody>
          <a:bodyPr wrap="none" rtlCol="0">
            <a:spAutoFit/>
          </a:bodyPr>
          <a:lstStyle/>
          <a:p>
            <a:r>
              <a:rPr lang="es-CR" sz="2400" b="1">
                <a:latin typeface="Aptos" panose="020B0004020202020204" pitchFamily="34" charset="0"/>
              </a:rPr>
              <a:t>Eficiencia</a:t>
            </a:r>
          </a:p>
        </p:txBody>
      </p:sp>
      <p:sp>
        <p:nvSpPr>
          <p:cNvPr id="7" name="CuadroTexto 6">
            <a:extLst>
              <a:ext uri="{FF2B5EF4-FFF2-40B4-BE49-F238E27FC236}">
                <a16:creationId xmlns:a16="http://schemas.microsoft.com/office/drawing/2014/main" id="{05F966F3-D155-6214-09C9-8D7FB1C2D95C}"/>
              </a:ext>
            </a:extLst>
          </p:cNvPr>
          <p:cNvSpPr txBox="1"/>
          <p:nvPr/>
        </p:nvSpPr>
        <p:spPr>
          <a:xfrm>
            <a:off x="715168" y="1423682"/>
            <a:ext cx="10761664" cy="461665"/>
          </a:xfrm>
          <a:prstGeom prst="rect">
            <a:avLst/>
          </a:prstGeom>
          <a:noFill/>
        </p:spPr>
        <p:txBody>
          <a:bodyPr wrap="none" rtlCol="0">
            <a:spAutoFit/>
          </a:bodyPr>
          <a:lstStyle/>
          <a:p>
            <a:r>
              <a:rPr lang="es-CR" sz="2400">
                <a:latin typeface="Aptos" panose="020B0004020202020204" pitchFamily="34" charset="0"/>
              </a:rPr>
              <a:t>Cantidad de metros cuadrados construidos para ampliación de sedes y recintos</a:t>
            </a:r>
          </a:p>
        </p:txBody>
      </p:sp>
      <p:sp>
        <p:nvSpPr>
          <p:cNvPr id="8" name="CuadroTexto 7">
            <a:extLst>
              <a:ext uri="{FF2B5EF4-FFF2-40B4-BE49-F238E27FC236}">
                <a16:creationId xmlns:a16="http://schemas.microsoft.com/office/drawing/2014/main" id="{24D4EEF5-A4A6-BE7C-78D8-F7253D087F6C}"/>
              </a:ext>
            </a:extLst>
          </p:cNvPr>
          <p:cNvSpPr txBox="1"/>
          <p:nvPr/>
        </p:nvSpPr>
        <p:spPr>
          <a:xfrm>
            <a:off x="4099941" y="5200558"/>
            <a:ext cx="3992118" cy="461665"/>
          </a:xfrm>
          <a:prstGeom prst="rect">
            <a:avLst/>
          </a:prstGeom>
          <a:noFill/>
        </p:spPr>
        <p:txBody>
          <a:bodyPr wrap="none" rtlCol="0">
            <a:spAutoFit/>
          </a:bodyPr>
          <a:lstStyle/>
          <a:p>
            <a:r>
              <a:rPr lang="es-CR" sz="2400">
                <a:latin typeface="Aptos" panose="020B0004020202020204" pitchFamily="34" charset="0"/>
              </a:rPr>
              <a:t>relación </a:t>
            </a:r>
            <a:r>
              <a:rPr lang="es-CR" sz="2400" b="1">
                <a:latin typeface="Aptos" panose="020B0004020202020204" pitchFamily="34" charset="0"/>
              </a:rPr>
              <a:t>producto-producto</a:t>
            </a:r>
          </a:p>
        </p:txBody>
      </p:sp>
      <p:sp>
        <p:nvSpPr>
          <p:cNvPr id="9" name="CuadroTexto 8">
            <a:extLst>
              <a:ext uri="{FF2B5EF4-FFF2-40B4-BE49-F238E27FC236}">
                <a16:creationId xmlns:a16="http://schemas.microsoft.com/office/drawing/2014/main" id="{904A925B-4C03-35ED-21D8-9DD515B707FF}"/>
              </a:ext>
            </a:extLst>
          </p:cNvPr>
          <p:cNvSpPr txBox="1"/>
          <p:nvPr/>
        </p:nvSpPr>
        <p:spPr>
          <a:xfrm>
            <a:off x="476117" y="2713418"/>
            <a:ext cx="11239765" cy="830997"/>
          </a:xfrm>
          <a:prstGeom prst="rect">
            <a:avLst/>
          </a:prstGeom>
          <a:noFill/>
        </p:spPr>
        <p:txBody>
          <a:bodyPr wrap="square" rtlCol="0">
            <a:spAutoFit/>
          </a:bodyPr>
          <a:lstStyle/>
          <a:p>
            <a:pPr algn="ctr"/>
            <a:r>
              <a:rPr lang="es-CR" sz="2400">
                <a:latin typeface="Aptos" panose="020B0004020202020204" pitchFamily="34" charset="0"/>
              </a:rPr>
              <a:t>El producto intermedio (i.e. construcciones de aulas, instalaciones deportivas, etc.) condiciona la prestación del producto final (atención de estudiantes)</a:t>
            </a:r>
          </a:p>
        </p:txBody>
      </p:sp>
      <p:cxnSp>
        <p:nvCxnSpPr>
          <p:cNvPr id="11" name="Conector recto de flecha 10">
            <a:extLst>
              <a:ext uri="{FF2B5EF4-FFF2-40B4-BE49-F238E27FC236}">
                <a16:creationId xmlns:a16="http://schemas.microsoft.com/office/drawing/2014/main" id="{EA4142F4-F9AF-BC8D-DE41-31D5298EB707}"/>
              </a:ext>
            </a:extLst>
          </p:cNvPr>
          <p:cNvCxnSpPr>
            <a:cxnSpLocks/>
            <a:stCxn id="7" idx="2"/>
            <a:endCxn id="9" idx="0"/>
          </p:cNvCxnSpPr>
          <p:nvPr/>
        </p:nvCxnSpPr>
        <p:spPr>
          <a:xfrm>
            <a:off x="6096000" y="1885347"/>
            <a:ext cx="0" cy="8280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74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831289B-EDCA-0FC3-CCE1-41ED3A51CF91}"/>
              </a:ext>
            </a:extLst>
          </p:cNvPr>
          <p:cNvSpPr>
            <a:spLocks noGrp="1"/>
          </p:cNvSpPr>
          <p:nvPr>
            <p:ph type="title"/>
          </p:nvPr>
        </p:nvSpPr>
        <p:spPr/>
        <p:txBody>
          <a:bodyPr/>
          <a:lstStyle/>
          <a:p>
            <a:r>
              <a:rPr lang="es-CR" sz="3600">
                <a:latin typeface="Aptos" panose="020B0004020202020204" pitchFamily="34" charset="0"/>
              </a:rPr>
              <a:t>Indicadores de </a:t>
            </a:r>
            <a:r>
              <a:rPr lang="es-CR" sz="3600" b="1">
                <a:latin typeface="Aptos" panose="020B0004020202020204" pitchFamily="34" charset="0"/>
              </a:rPr>
              <a:t>eficacia</a:t>
            </a:r>
          </a:p>
        </p:txBody>
      </p:sp>
      <p:sp>
        <p:nvSpPr>
          <p:cNvPr id="4" name="Marcador de contenido 3">
            <a:extLst>
              <a:ext uri="{FF2B5EF4-FFF2-40B4-BE49-F238E27FC236}">
                <a16:creationId xmlns:a16="http://schemas.microsoft.com/office/drawing/2014/main" id="{A5A8CEB5-C233-43F7-42C2-ED9A41181F35}"/>
              </a:ext>
            </a:extLst>
          </p:cNvPr>
          <p:cNvSpPr>
            <a:spLocks noGrp="1"/>
          </p:cNvSpPr>
          <p:nvPr>
            <p:ph idx="1"/>
          </p:nvPr>
        </p:nvSpPr>
        <p:spPr/>
        <p:txBody>
          <a:bodyPr>
            <a:normAutofit fontScale="92500" lnSpcReduction="10000"/>
          </a:bodyPr>
          <a:lstStyle/>
          <a:p>
            <a:r>
              <a:rPr lang="es-ES" b="1">
                <a:latin typeface="Aptos" panose="020B0004020202020204" pitchFamily="34" charset="0"/>
              </a:rPr>
              <a:t>Tasa de graduación</a:t>
            </a:r>
          </a:p>
          <a:p>
            <a:pPr lvl="1"/>
            <a:endParaRPr lang="es-ES">
              <a:latin typeface="Aptos" panose="020B0004020202020204" pitchFamily="34" charset="0"/>
            </a:endParaRPr>
          </a:p>
          <a:p>
            <a:pPr lvl="1"/>
            <a:r>
              <a:rPr lang="es-ES">
                <a:latin typeface="Aptos" panose="020B0004020202020204" pitchFamily="34" charset="0"/>
              </a:rPr>
              <a:t>Mide la proporción de estudiantes que completan sus estudios y obtienen su título dentro del tiempo esperado.</a:t>
            </a:r>
          </a:p>
          <a:p>
            <a:pPr lvl="1"/>
            <a:endParaRPr lang="es-ES">
              <a:latin typeface="Aptos" panose="020B0004020202020204" pitchFamily="34" charset="0"/>
            </a:endParaRPr>
          </a:p>
          <a:p>
            <a:pPr lvl="1"/>
            <a:r>
              <a:rPr lang="es-ES">
                <a:latin typeface="Aptos" panose="020B0004020202020204" pitchFamily="34" charset="0"/>
              </a:rPr>
              <a:t>Una alta tasa de graduación indica que la universidad está proporcionando una educación efectiva y apoyando a los estudiantes en su camino hacia la finalización exitosa de sus programas académicos.</a:t>
            </a:r>
            <a:endParaRPr lang="es-CR">
              <a:latin typeface="Aptos" panose="020B0004020202020204" pitchFamily="34" charset="0"/>
            </a:endParaRPr>
          </a:p>
        </p:txBody>
      </p:sp>
      <p:sp>
        <p:nvSpPr>
          <p:cNvPr id="5" name="Marcador de texto 4">
            <a:extLst>
              <a:ext uri="{FF2B5EF4-FFF2-40B4-BE49-F238E27FC236}">
                <a16:creationId xmlns:a16="http://schemas.microsoft.com/office/drawing/2014/main" id="{D7A9F89D-6361-8ED9-021E-1C540C353F09}"/>
              </a:ext>
            </a:extLst>
          </p:cNvPr>
          <p:cNvSpPr>
            <a:spLocks noGrp="1"/>
          </p:cNvSpPr>
          <p:nvPr>
            <p:ph type="body" sz="half" idx="2"/>
          </p:nvPr>
        </p:nvSpPr>
        <p:spPr/>
        <p:txBody>
          <a:bodyPr/>
          <a:lstStyle/>
          <a:p>
            <a:r>
              <a:rPr lang="es-ES">
                <a:latin typeface="Aptos" panose="020B0004020202020204" pitchFamily="34" charset="0"/>
              </a:rPr>
              <a:t>Miden la contribución que las instituciones realizan para satisfacer necesidades de la sociedad</a:t>
            </a:r>
          </a:p>
          <a:p>
            <a:endParaRPr lang="es-ES">
              <a:latin typeface="Aptos" panose="020B0004020202020204" pitchFamily="34" charset="0"/>
            </a:endParaRPr>
          </a:p>
          <a:p>
            <a:r>
              <a:rPr lang="es-ES">
                <a:latin typeface="Aptos" panose="020B0004020202020204" pitchFamily="34" charset="0"/>
              </a:rPr>
              <a:t>Esta contribución se materializa a través de la programación y ejecución de las actividades que se originan en los programas incluidos en el presupuesto</a:t>
            </a:r>
          </a:p>
          <a:p>
            <a:endParaRPr lang="es-ES">
              <a:latin typeface="Aptos" panose="020B0004020202020204" pitchFamily="34" charset="0"/>
            </a:endParaRPr>
          </a:p>
          <a:p>
            <a:r>
              <a:rPr lang="es-ES">
                <a:latin typeface="Aptos" panose="020B0004020202020204" pitchFamily="34" charset="0"/>
              </a:rPr>
              <a:t>Estos indicadores se presentan normalmente en términos porcentuales o relativos y reflejan contribuciones a la satisfacción de demandas de la sociedad</a:t>
            </a:r>
            <a:endParaRPr lang="es-CR">
              <a:latin typeface="Aptos" panose="020B0004020202020204" pitchFamily="34" charset="0"/>
            </a:endParaRPr>
          </a:p>
        </p:txBody>
      </p:sp>
      <p:sp>
        <p:nvSpPr>
          <p:cNvPr id="2" name="Marcador de número de diapositiva 1">
            <a:extLst>
              <a:ext uri="{FF2B5EF4-FFF2-40B4-BE49-F238E27FC236}">
                <a16:creationId xmlns:a16="http://schemas.microsoft.com/office/drawing/2014/main" id="{421939FE-6C81-E8D5-AC75-0F1748E6F85D}"/>
              </a:ext>
            </a:extLst>
          </p:cNvPr>
          <p:cNvSpPr>
            <a:spLocks noGrp="1"/>
          </p:cNvSpPr>
          <p:nvPr>
            <p:ph type="sldNum" sz="quarter" idx="12"/>
          </p:nvPr>
        </p:nvSpPr>
        <p:spPr/>
        <p:txBody>
          <a:bodyPr/>
          <a:lstStyle/>
          <a:p>
            <a:fld id="{4A17912C-6D7B-4C4E-928F-243AC5B35BF9}" type="slidenum">
              <a:rPr lang="es-ES" smtClean="0"/>
              <a:t>35</a:t>
            </a:fld>
            <a:endParaRPr lang="es-ES"/>
          </a:p>
        </p:txBody>
      </p:sp>
    </p:spTree>
    <p:extLst>
      <p:ext uri="{BB962C8B-B14F-4D97-AF65-F5344CB8AC3E}">
        <p14:creationId xmlns:p14="http://schemas.microsoft.com/office/powerpoint/2010/main" val="84556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035BB88-B957-0F55-3694-9E4B0C104DFA}"/>
              </a:ext>
            </a:extLst>
          </p:cNvPr>
          <p:cNvSpPr>
            <a:spLocks noGrp="1"/>
          </p:cNvSpPr>
          <p:nvPr>
            <p:ph type="sldNum" sz="quarter" idx="12"/>
          </p:nvPr>
        </p:nvSpPr>
        <p:spPr/>
        <p:txBody>
          <a:bodyPr/>
          <a:lstStyle/>
          <a:p>
            <a:fld id="{4A17912C-6D7B-4C4E-928F-243AC5B35BF9}" type="slidenum">
              <a:rPr lang="es-ES" smtClean="0"/>
              <a:t>36</a:t>
            </a:fld>
            <a:endParaRPr lang="es-ES"/>
          </a:p>
        </p:txBody>
      </p:sp>
      <p:sp>
        <p:nvSpPr>
          <p:cNvPr id="6" name="Marcador de contenido 3">
            <a:extLst>
              <a:ext uri="{FF2B5EF4-FFF2-40B4-BE49-F238E27FC236}">
                <a16:creationId xmlns:a16="http://schemas.microsoft.com/office/drawing/2014/main" id="{81141F46-31DB-0A9C-D816-871749E2F577}"/>
              </a:ext>
            </a:extLst>
          </p:cNvPr>
          <p:cNvSpPr txBox="1">
            <a:spLocks/>
          </p:cNvSpPr>
          <p:nvPr/>
        </p:nvSpPr>
        <p:spPr>
          <a:xfrm>
            <a:off x="333602" y="992187"/>
            <a:ext cx="5397727" cy="48736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latin typeface="Aptos" panose="020B0004020202020204" pitchFamily="34" charset="0"/>
              </a:rPr>
              <a:t>Tasa de permanencia de estudiantes</a:t>
            </a:r>
          </a:p>
          <a:p>
            <a:pPr lvl="1"/>
            <a:endParaRPr lang="es-ES">
              <a:latin typeface="Aptos" panose="020B0004020202020204" pitchFamily="34" charset="0"/>
            </a:endParaRPr>
          </a:p>
          <a:p>
            <a:pPr lvl="1"/>
            <a:r>
              <a:rPr lang="es-ES">
                <a:latin typeface="Aptos" panose="020B0004020202020204" pitchFamily="34" charset="0"/>
              </a:rPr>
              <a:t>La permanencia de estudiantes se refiere a la cantidad de estudiantes que continúan matriculados en la universidad después de su primer año.</a:t>
            </a:r>
          </a:p>
          <a:p>
            <a:pPr lvl="1"/>
            <a:endParaRPr lang="es-ES">
              <a:latin typeface="Aptos" panose="020B0004020202020204" pitchFamily="34" charset="0"/>
            </a:endParaRPr>
          </a:p>
          <a:p>
            <a:pPr lvl="1"/>
            <a:r>
              <a:rPr lang="es-ES">
                <a:latin typeface="Aptos" panose="020B0004020202020204" pitchFamily="34" charset="0"/>
              </a:rPr>
              <a:t>Una alta permanencia sugiere que la institución está brindando un entorno de aprendizaje satisfactorio y apoyo adecuado para los estudiantes.</a:t>
            </a:r>
            <a:endParaRPr lang="es-CR">
              <a:latin typeface="Aptos" panose="020B0004020202020204" pitchFamily="34" charset="0"/>
            </a:endParaRPr>
          </a:p>
        </p:txBody>
      </p:sp>
      <p:sp>
        <p:nvSpPr>
          <p:cNvPr id="7" name="Marcador de contenido 3">
            <a:extLst>
              <a:ext uri="{FF2B5EF4-FFF2-40B4-BE49-F238E27FC236}">
                <a16:creationId xmlns:a16="http://schemas.microsoft.com/office/drawing/2014/main" id="{25E7A2C2-B2B9-6255-88FC-EB455FC6C982}"/>
              </a:ext>
            </a:extLst>
          </p:cNvPr>
          <p:cNvSpPr txBox="1">
            <a:spLocks/>
          </p:cNvSpPr>
          <p:nvPr/>
        </p:nvSpPr>
        <p:spPr>
          <a:xfrm>
            <a:off x="6315302" y="992186"/>
            <a:ext cx="5397727" cy="48736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latin typeface="Aptos" panose="020B0004020202020204" pitchFamily="34" charset="0"/>
              </a:rPr>
              <a:t>Tiempo promedio de graduación</a:t>
            </a:r>
            <a:endParaRPr lang="es-ES">
              <a:latin typeface="Aptos" panose="020B0004020202020204" pitchFamily="34" charset="0"/>
            </a:endParaRPr>
          </a:p>
          <a:p>
            <a:pPr lvl="1"/>
            <a:endParaRPr lang="es-ES">
              <a:latin typeface="Aptos" panose="020B0004020202020204" pitchFamily="34" charset="0"/>
            </a:endParaRPr>
          </a:p>
          <a:p>
            <a:pPr lvl="1"/>
            <a:r>
              <a:rPr lang="es-ES">
                <a:latin typeface="Aptos" panose="020B0004020202020204" pitchFamily="34" charset="0"/>
              </a:rPr>
              <a:t>Evalúa la duración promedio que los estudiantes tardan en completar sus programas de estudio.</a:t>
            </a:r>
          </a:p>
          <a:p>
            <a:pPr lvl="1"/>
            <a:endParaRPr lang="es-ES">
              <a:latin typeface="Aptos" panose="020B0004020202020204" pitchFamily="34" charset="0"/>
            </a:endParaRPr>
          </a:p>
          <a:p>
            <a:pPr lvl="1"/>
            <a:r>
              <a:rPr lang="es-ES">
                <a:latin typeface="Aptos" panose="020B0004020202020204" pitchFamily="34" charset="0"/>
              </a:rPr>
              <a:t>Un tiempo de graduación más corto puede indicar una mayor eficacia académica y una mejor planificación curricular.</a:t>
            </a:r>
            <a:endParaRPr lang="es-CR">
              <a:latin typeface="Aptos" panose="020B0004020202020204" pitchFamily="34" charset="0"/>
            </a:endParaRPr>
          </a:p>
        </p:txBody>
      </p:sp>
    </p:spTree>
    <p:extLst>
      <p:ext uri="{BB962C8B-B14F-4D97-AF65-F5344CB8AC3E}">
        <p14:creationId xmlns:p14="http://schemas.microsoft.com/office/powerpoint/2010/main" val="263044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DF52-A3A1-7357-F182-BECCE0BD850A}"/>
            </a:ext>
          </a:extLst>
        </p:cNvPr>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85F3DEA6-78E4-5064-89B6-3660180C4B8E}"/>
              </a:ext>
            </a:extLst>
          </p:cNvPr>
          <p:cNvSpPr>
            <a:spLocks noGrp="1"/>
          </p:cNvSpPr>
          <p:nvPr>
            <p:ph type="sldNum" sz="quarter" idx="12"/>
          </p:nvPr>
        </p:nvSpPr>
        <p:spPr/>
        <p:txBody>
          <a:bodyPr/>
          <a:lstStyle/>
          <a:p>
            <a:fld id="{4A17912C-6D7B-4C4E-928F-243AC5B35BF9}" type="slidenum">
              <a:rPr lang="es-ES" smtClean="0"/>
              <a:t>37</a:t>
            </a:fld>
            <a:endParaRPr lang="es-ES"/>
          </a:p>
        </p:txBody>
      </p:sp>
      <p:sp>
        <p:nvSpPr>
          <p:cNvPr id="6" name="Marcador de contenido 3">
            <a:extLst>
              <a:ext uri="{FF2B5EF4-FFF2-40B4-BE49-F238E27FC236}">
                <a16:creationId xmlns:a16="http://schemas.microsoft.com/office/drawing/2014/main" id="{4D7F1C34-B943-9310-D277-B18B114D8D4A}"/>
              </a:ext>
            </a:extLst>
          </p:cNvPr>
          <p:cNvSpPr txBox="1">
            <a:spLocks/>
          </p:cNvSpPr>
          <p:nvPr/>
        </p:nvSpPr>
        <p:spPr>
          <a:xfrm>
            <a:off x="333602" y="992187"/>
            <a:ext cx="5397727" cy="48736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latin typeface="Aptos" panose="020B0004020202020204" pitchFamily="34" charset="0"/>
              </a:rPr>
              <a:t>Ingresos por proyectos de investigación externos</a:t>
            </a:r>
          </a:p>
          <a:p>
            <a:pPr lvl="1"/>
            <a:endParaRPr lang="es-ES">
              <a:latin typeface="Aptos" panose="020B0004020202020204" pitchFamily="34" charset="0"/>
            </a:endParaRPr>
          </a:p>
          <a:p>
            <a:pPr lvl="1"/>
            <a:r>
              <a:rPr lang="es-ES">
                <a:latin typeface="Aptos" panose="020B0004020202020204" pitchFamily="34" charset="0"/>
              </a:rPr>
              <a:t>Evalúa la capacidad de la universidad para atraer financiamiento externo para proyectos de investigación.</a:t>
            </a:r>
          </a:p>
          <a:p>
            <a:pPr lvl="1"/>
            <a:endParaRPr lang="es-ES">
              <a:latin typeface="Aptos" panose="020B0004020202020204" pitchFamily="34" charset="0"/>
            </a:endParaRPr>
          </a:p>
          <a:p>
            <a:pPr lvl="1"/>
            <a:r>
              <a:rPr lang="es-ES">
                <a:latin typeface="Aptos" panose="020B0004020202020204" pitchFamily="34" charset="0"/>
              </a:rPr>
              <a:t>Un aumento constante en los ingresos por proyectos de investigación indica una mayor eficacia en la obtención de recursos para la investigación.</a:t>
            </a:r>
            <a:endParaRPr lang="es-CR">
              <a:latin typeface="Aptos" panose="020B0004020202020204" pitchFamily="34" charset="0"/>
            </a:endParaRPr>
          </a:p>
        </p:txBody>
      </p:sp>
      <p:sp>
        <p:nvSpPr>
          <p:cNvPr id="7" name="Marcador de contenido 3">
            <a:extLst>
              <a:ext uri="{FF2B5EF4-FFF2-40B4-BE49-F238E27FC236}">
                <a16:creationId xmlns:a16="http://schemas.microsoft.com/office/drawing/2014/main" id="{9F2A0C9B-1E40-3A13-0C55-7B028C836DAF}"/>
              </a:ext>
            </a:extLst>
          </p:cNvPr>
          <p:cNvSpPr txBox="1">
            <a:spLocks/>
          </p:cNvSpPr>
          <p:nvPr/>
        </p:nvSpPr>
        <p:spPr>
          <a:xfrm>
            <a:off x="6315302" y="992186"/>
            <a:ext cx="5397727" cy="48736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latin typeface="Aptos" panose="020B0004020202020204" pitchFamily="34" charset="0"/>
              </a:rPr>
              <a:t>Participación en el Programa de Voluntariado</a:t>
            </a:r>
            <a:endParaRPr lang="es-ES">
              <a:latin typeface="Aptos" panose="020B0004020202020204" pitchFamily="34" charset="0"/>
            </a:endParaRPr>
          </a:p>
          <a:p>
            <a:pPr lvl="1"/>
            <a:endParaRPr lang="es-ES">
              <a:latin typeface="Aptos" panose="020B0004020202020204" pitchFamily="34" charset="0"/>
            </a:endParaRPr>
          </a:p>
          <a:p>
            <a:pPr lvl="1"/>
            <a:r>
              <a:rPr lang="es-ES">
                <a:latin typeface="Aptos" panose="020B0004020202020204" pitchFamily="34" charset="0"/>
              </a:rPr>
              <a:t>Mide la cantidad de estudiantes, profesores y personal universitario que participan en actividades de servicio comunitario voluntario.</a:t>
            </a:r>
          </a:p>
          <a:p>
            <a:pPr lvl="1"/>
            <a:endParaRPr lang="es-ES">
              <a:latin typeface="Aptos" panose="020B0004020202020204" pitchFamily="34" charset="0"/>
            </a:endParaRPr>
          </a:p>
          <a:p>
            <a:pPr lvl="1"/>
            <a:r>
              <a:rPr lang="es-ES">
                <a:latin typeface="Aptos" panose="020B0004020202020204" pitchFamily="34" charset="0"/>
              </a:rPr>
              <a:t>Una alta participación refleja el compromiso de la universidad con la sociedad.</a:t>
            </a:r>
            <a:endParaRPr lang="es-CR">
              <a:latin typeface="Aptos" panose="020B0004020202020204" pitchFamily="34" charset="0"/>
            </a:endParaRPr>
          </a:p>
        </p:txBody>
      </p:sp>
    </p:spTree>
    <p:extLst>
      <p:ext uri="{BB962C8B-B14F-4D97-AF65-F5344CB8AC3E}">
        <p14:creationId xmlns:p14="http://schemas.microsoft.com/office/powerpoint/2010/main" val="309215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AAC1B-BE9E-C6F6-202E-DA5F0CF07748}"/>
              </a:ext>
            </a:extLst>
          </p:cNvPr>
          <p:cNvSpPr>
            <a:spLocks noGrp="1"/>
          </p:cNvSpPr>
          <p:nvPr>
            <p:ph type="title"/>
          </p:nvPr>
        </p:nvSpPr>
        <p:spPr/>
        <p:txBody>
          <a:bodyPr/>
          <a:lstStyle/>
          <a:p>
            <a:r>
              <a:rPr lang="es-CR" sz="3600">
                <a:latin typeface="Aptos" panose="020B0004020202020204" pitchFamily="34" charset="0"/>
              </a:rPr>
              <a:t>Indicadores de </a:t>
            </a:r>
            <a:r>
              <a:rPr lang="es-CR" sz="3600" b="1">
                <a:latin typeface="Aptos" panose="020B0004020202020204" pitchFamily="34" charset="0"/>
              </a:rPr>
              <a:t>calidad</a:t>
            </a:r>
          </a:p>
        </p:txBody>
      </p:sp>
      <p:sp>
        <p:nvSpPr>
          <p:cNvPr id="3" name="Marcador de contenido 2">
            <a:extLst>
              <a:ext uri="{FF2B5EF4-FFF2-40B4-BE49-F238E27FC236}">
                <a16:creationId xmlns:a16="http://schemas.microsoft.com/office/drawing/2014/main" id="{0704A669-B918-AB68-19E6-067BC20B866E}"/>
              </a:ext>
            </a:extLst>
          </p:cNvPr>
          <p:cNvSpPr>
            <a:spLocks noGrp="1"/>
          </p:cNvSpPr>
          <p:nvPr>
            <p:ph idx="1"/>
          </p:nvPr>
        </p:nvSpPr>
        <p:spPr/>
        <p:txBody>
          <a:bodyPr>
            <a:normAutofit lnSpcReduction="10000"/>
          </a:bodyPr>
          <a:lstStyle/>
          <a:p>
            <a:r>
              <a:rPr lang="es-ES" sz="2800">
                <a:latin typeface="Aptos" panose="020B0004020202020204" pitchFamily="34" charset="0"/>
              </a:rPr>
              <a:t>Nivel de satisfacción de los estudiantes con el servicio de educación superior de pregrado y grado</a:t>
            </a:r>
          </a:p>
          <a:p>
            <a:endParaRPr lang="es-ES" sz="2800">
              <a:latin typeface="Aptos" panose="020B0004020202020204" pitchFamily="34" charset="0"/>
            </a:endParaRPr>
          </a:p>
          <a:p>
            <a:r>
              <a:rPr lang="es-ES" sz="2800">
                <a:latin typeface="Aptos" panose="020B0004020202020204" pitchFamily="34" charset="0"/>
              </a:rPr>
              <a:t>Nivel de satisfacción de los empleadores con los graduados de pregrado y grado</a:t>
            </a:r>
          </a:p>
          <a:p>
            <a:endParaRPr lang="es-ES" sz="2800">
              <a:latin typeface="Aptos" panose="020B0004020202020204" pitchFamily="34" charset="0"/>
            </a:endParaRPr>
          </a:p>
          <a:p>
            <a:r>
              <a:rPr lang="es-ES" sz="2800">
                <a:latin typeface="Aptos" panose="020B0004020202020204" pitchFamily="34" charset="0"/>
              </a:rPr>
              <a:t>Nivel de satisfacción del personal administrativo con las condiciones de trabajo</a:t>
            </a:r>
          </a:p>
        </p:txBody>
      </p:sp>
      <p:sp>
        <p:nvSpPr>
          <p:cNvPr id="4" name="Marcador de texto 3">
            <a:extLst>
              <a:ext uri="{FF2B5EF4-FFF2-40B4-BE49-F238E27FC236}">
                <a16:creationId xmlns:a16="http://schemas.microsoft.com/office/drawing/2014/main" id="{4B533585-4A95-8B9F-8203-9583AE856FA0}"/>
              </a:ext>
            </a:extLst>
          </p:cNvPr>
          <p:cNvSpPr>
            <a:spLocks noGrp="1"/>
          </p:cNvSpPr>
          <p:nvPr>
            <p:ph type="body" sz="half" idx="2"/>
          </p:nvPr>
        </p:nvSpPr>
        <p:spPr/>
        <p:txBody>
          <a:bodyPr/>
          <a:lstStyle/>
          <a:p>
            <a:r>
              <a:rPr lang="es-ES">
                <a:latin typeface="Aptos" panose="020B0004020202020204" pitchFamily="34" charset="0"/>
              </a:rPr>
              <a:t>Refieren a las características de cómo está siendo provisto el producto o servicio.</a:t>
            </a:r>
          </a:p>
          <a:p>
            <a:endParaRPr lang="es-ES">
              <a:latin typeface="Aptos" panose="020B0004020202020204" pitchFamily="34" charset="0"/>
            </a:endParaRPr>
          </a:p>
          <a:p>
            <a:r>
              <a:rPr lang="es-ES">
                <a:latin typeface="Aptos" panose="020B0004020202020204" pitchFamily="34" charset="0"/>
              </a:rPr>
              <a:t>Busca cuantificar la capacidad de los organismos públicos para responder en forma rápida, directa y adecuada a las necesidades de los usuarios.</a:t>
            </a:r>
            <a:endParaRPr lang="es-CR">
              <a:latin typeface="Aptos" panose="020B0004020202020204" pitchFamily="34" charset="0"/>
            </a:endParaRPr>
          </a:p>
        </p:txBody>
      </p:sp>
      <p:sp>
        <p:nvSpPr>
          <p:cNvPr id="5" name="Marcador de número de diapositiva 4">
            <a:extLst>
              <a:ext uri="{FF2B5EF4-FFF2-40B4-BE49-F238E27FC236}">
                <a16:creationId xmlns:a16="http://schemas.microsoft.com/office/drawing/2014/main" id="{891A2AF0-2B0F-9FB8-7A72-63274E3BE5D4}"/>
              </a:ext>
            </a:extLst>
          </p:cNvPr>
          <p:cNvSpPr>
            <a:spLocks noGrp="1"/>
          </p:cNvSpPr>
          <p:nvPr>
            <p:ph type="sldNum" sz="quarter" idx="12"/>
          </p:nvPr>
        </p:nvSpPr>
        <p:spPr/>
        <p:txBody>
          <a:bodyPr/>
          <a:lstStyle/>
          <a:p>
            <a:fld id="{4A17912C-6D7B-4C4E-928F-243AC5B35BF9}" type="slidenum">
              <a:rPr lang="es-ES" smtClean="0"/>
              <a:t>38</a:t>
            </a:fld>
            <a:endParaRPr lang="es-ES"/>
          </a:p>
        </p:txBody>
      </p:sp>
      <p:pic>
        <p:nvPicPr>
          <p:cNvPr id="6" name="Imagen 5" descr="Icono&#10;&#10;Descripción generada automáticamente">
            <a:extLst>
              <a:ext uri="{FF2B5EF4-FFF2-40B4-BE49-F238E27FC236}">
                <a16:creationId xmlns:a16="http://schemas.microsoft.com/office/drawing/2014/main" id="{96CFD29D-04FE-4CA3-263C-78C90FD831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2989" y="4362175"/>
            <a:ext cx="2554090" cy="928882"/>
          </a:xfrm>
          <a:prstGeom prst="rect">
            <a:avLst/>
          </a:prstGeom>
        </p:spPr>
      </p:pic>
    </p:spTree>
    <p:extLst>
      <p:ext uri="{BB962C8B-B14F-4D97-AF65-F5344CB8AC3E}">
        <p14:creationId xmlns:p14="http://schemas.microsoft.com/office/powerpoint/2010/main" val="3711191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4F7B7E6-AB72-4EC7-B38B-E2A86DAA3BFA}"/>
              </a:ext>
            </a:extLst>
          </p:cNvPr>
          <p:cNvSpPr>
            <a:spLocks noGrp="1"/>
          </p:cNvSpPr>
          <p:nvPr>
            <p:ph type="title"/>
          </p:nvPr>
        </p:nvSpPr>
        <p:spPr/>
        <p:txBody>
          <a:bodyPr/>
          <a:lstStyle/>
          <a:p>
            <a:r>
              <a:rPr lang="es-CR" sz="3600">
                <a:latin typeface="Aptos" panose="020B0004020202020204" pitchFamily="34" charset="0"/>
              </a:rPr>
              <a:t>Indicadores de </a:t>
            </a:r>
            <a:r>
              <a:rPr lang="es-CR" sz="3600" b="1">
                <a:latin typeface="Aptos" panose="020B0004020202020204" pitchFamily="34" charset="0"/>
              </a:rPr>
              <a:t>economía</a:t>
            </a:r>
          </a:p>
        </p:txBody>
      </p:sp>
      <p:sp>
        <p:nvSpPr>
          <p:cNvPr id="6" name="Marcador de contenido 5">
            <a:extLst>
              <a:ext uri="{FF2B5EF4-FFF2-40B4-BE49-F238E27FC236}">
                <a16:creationId xmlns:a16="http://schemas.microsoft.com/office/drawing/2014/main" id="{E859F768-3DC0-93F1-7CAA-6236F69A45B8}"/>
              </a:ext>
            </a:extLst>
          </p:cNvPr>
          <p:cNvSpPr>
            <a:spLocks noGrp="1"/>
          </p:cNvSpPr>
          <p:nvPr>
            <p:ph idx="1"/>
          </p:nvPr>
        </p:nvSpPr>
        <p:spPr/>
        <p:txBody>
          <a:bodyPr>
            <a:normAutofit/>
          </a:bodyPr>
          <a:lstStyle/>
          <a:p>
            <a:r>
              <a:rPr lang="es-ES" sz="2800">
                <a:latin typeface="Aptos" panose="020B0004020202020204" pitchFamily="34" charset="0"/>
              </a:rPr>
              <a:t>Porcentaje de ejecución del presupuesto aprobado</a:t>
            </a:r>
          </a:p>
          <a:p>
            <a:endParaRPr lang="es-ES" sz="2800">
              <a:latin typeface="Aptos" panose="020B0004020202020204" pitchFamily="34" charset="0"/>
            </a:endParaRPr>
          </a:p>
          <a:p>
            <a:r>
              <a:rPr lang="es-ES" sz="2800">
                <a:latin typeface="Aptos" panose="020B0004020202020204" pitchFamily="34" charset="0"/>
              </a:rPr>
              <a:t>Tasa de cobranza de las cuotas obligatorias de Bienestar Estudiantil, Póliza Estudiantil y Fondo Solidario</a:t>
            </a:r>
          </a:p>
          <a:p>
            <a:endParaRPr lang="es-ES" sz="2800">
              <a:latin typeface="Aptos" panose="020B0004020202020204" pitchFamily="34" charset="0"/>
            </a:endParaRPr>
          </a:p>
          <a:p>
            <a:r>
              <a:rPr lang="es-ES" sz="2800">
                <a:latin typeface="Aptos" panose="020B0004020202020204" pitchFamily="34" charset="0"/>
              </a:rPr>
              <a:t>Tasa de cobranza del arancel de matrícula en los posgrados con financiamiento complementario </a:t>
            </a:r>
            <a:endParaRPr lang="es-CR" sz="2800">
              <a:latin typeface="Aptos" panose="020B0004020202020204" pitchFamily="34" charset="0"/>
            </a:endParaRPr>
          </a:p>
        </p:txBody>
      </p:sp>
      <p:sp>
        <p:nvSpPr>
          <p:cNvPr id="7" name="Marcador de texto 6">
            <a:extLst>
              <a:ext uri="{FF2B5EF4-FFF2-40B4-BE49-F238E27FC236}">
                <a16:creationId xmlns:a16="http://schemas.microsoft.com/office/drawing/2014/main" id="{13567F9E-B839-3958-9B9C-24F3170F36BC}"/>
              </a:ext>
            </a:extLst>
          </p:cNvPr>
          <p:cNvSpPr>
            <a:spLocks noGrp="1"/>
          </p:cNvSpPr>
          <p:nvPr>
            <p:ph type="body" sz="half" idx="2"/>
          </p:nvPr>
        </p:nvSpPr>
        <p:spPr/>
        <p:txBody>
          <a:bodyPr/>
          <a:lstStyle/>
          <a:p>
            <a:r>
              <a:rPr lang="es-ES">
                <a:latin typeface="Aptos" panose="020B0004020202020204" pitchFamily="34" charset="0"/>
              </a:rPr>
              <a:t>Reflejan la capacidad de administración o manejo de los recursos financieros de un programa u organismo.</a:t>
            </a:r>
          </a:p>
          <a:p>
            <a:endParaRPr lang="es-ES">
              <a:latin typeface="Aptos" panose="020B0004020202020204" pitchFamily="34" charset="0"/>
            </a:endParaRPr>
          </a:p>
          <a:p>
            <a:r>
              <a:rPr lang="es-ES">
                <a:latin typeface="Aptos" panose="020B0004020202020204" pitchFamily="34" charset="0"/>
              </a:rPr>
              <a:t>Miden el gasto por unidad de insumo, las relaciones entre ingresos propios y totales, entre facturación y cobranza, entre ingresos y gastos, etc.</a:t>
            </a:r>
          </a:p>
        </p:txBody>
      </p:sp>
      <p:sp>
        <p:nvSpPr>
          <p:cNvPr id="4" name="Marcador de número de diapositiva 3">
            <a:extLst>
              <a:ext uri="{FF2B5EF4-FFF2-40B4-BE49-F238E27FC236}">
                <a16:creationId xmlns:a16="http://schemas.microsoft.com/office/drawing/2014/main" id="{DC2679E0-7BB1-9E50-22FA-D83C1EAB6E49}"/>
              </a:ext>
            </a:extLst>
          </p:cNvPr>
          <p:cNvSpPr>
            <a:spLocks noGrp="1"/>
          </p:cNvSpPr>
          <p:nvPr>
            <p:ph type="sldNum" sz="quarter" idx="12"/>
          </p:nvPr>
        </p:nvSpPr>
        <p:spPr/>
        <p:txBody>
          <a:bodyPr/>
          <a:lstStyle/>
          <a:p>
            <a:fld id="{4A17912C-6D7B-4C4E-928F-243AC5B35BF9}" type="slidenum">
              <a:rPr lang="es-ES" smtClean="0"/>
              <a:t>39</a:t>
            </a:fld>
            <a:endParaRPr lang="es-ES"/>
          </a:p>
        </p:txBody>
      </p:sp>
    </p:spTree>
    <p:extLst>
      <p:ext uri="{BB962C8B-B14F-4D97-AF65-F5344CB8AC3E}">
        <p14:creationId xmlns:p14="http://schemas.microsoft.com/office/powerpoint/2010/main" val="78843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38BF-015E-30CE-466B-F86461141ADF}"/>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0AD7D032-9104-636C-97A6-188C10DAEFF8}"/>
              </a:ext>
            </a:extLst>
          </p:cNvPr>
          <p:cNvSpPr>
            <a:spLocks noGrp="1"/>
          </p:cNvSpPr>
          <p:nvPr>
            <p:ph type="title"/>
          </p:nvPr>
        </p:nvSpPr>
        <p:spPr/>
        <p:txBody>
          <a:bodyPr/>
          <a:lstStyle/>
          <a:p>
            <a:r>
              <a:rPr lang="es-CR" b="1">
                <a:latin typeface="Aptos" panose="020B0004020202020204" pitchFamily="34" charset="0"/>
              </a:rPr>
              <a:t>Gestión para Resultados</a:t>
            </a:r>
          </a:p>
        </p:txBody>
      </p:sp>
      <p:sp>
        <p:nvSpPr>
          <p:cNvPr id="4" name="Marcador de número de diapositiva 3">
            <a:extLst>
              <a:ext uri="{FF2B5EF4-FFF2-40B4-BE49-F238E27FC236}">
                <a16:creationId xmlns:a16="http://schemas.microsoft.com/office/drawing/2014/main" id="{112A1336-5334-BAD5-4561-A7B87A633697}"/>
              </a:ext>
            </a:extLst>
          </p:cNvPr>
          <p:cNvSpPr>
            <a:spLocks noGrp="1"/>
          </p:cNvSpPr>
          <p:nvPr>
            <p:ph type="sldNum" sz="quarter" idx="12"/>
          </p:nvPr>
        </p:nvSpPr>
        <p:spPr/>
        <p:txBody>
          <a:bodyPr/>
          <a:lstStyle/>
          <a:p>
            <a:fld id="{4A17912C-6D7B-4C4E-928F-243AC5B35BF9}" type="slidenum">
              <a:rPr lang="es-ES" dirty="0" smtClean="0"/>
              <a:t>4</a:t>
            </a:fld>
            <a:endParaRPr lang="es-ES"/>
          </a:p>
        </p:txBody>
      </p:sp>
    </p:spTree>
    <p:extLst>
      <p:ext uri="{BB962C8B-B14F-4D97-AF65-F5344CB8AC3E}">
        <p14:creationId xmlns:p14="http://schemas.microsoft.com/office/powerpoint/2010/main" val="1883949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7B20AF9F-8B97-8C63-9ADE-EB7B36182BA5}"/>
              </a:ext>
            </a:extLst>
          </p:cNvPr>
          <p:cNvGraphicFramePr>
            <a:graphicFrameLocks noGrp="1"/>
          </p:cNvGraphicFramePr>
          <p:nvPr>
            <p:ph idx="1"/>
            <p:extLst>
              <p:ext uri="{D42A27DB-BD31-4B8C-83A1-F6EECF244321}">
                <p14:modId xmlns:p14="http://schemas.microsoft.com/office/powerpoint/2010/main" val="37564445"/>
              </p:ext>
            </p:extLst>
          </p:nvPr>
        </p:nvGraphicFramePr>
        <p:xfrm>
          <a:off x="161925" y="586618"/>
          <a:ext cx="11887200" cy="5261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666A7ADF-DD2B-4A35-4051-90487EE2AD92}"/>
              </a:ext>
            </a:extLst>
          </p:cNvPr>
          <p:cNvSpPr>
            <a:spLocks noGrp="1"/>
          </p:cNvSpPr>
          <p:nvPr>
            <p:ph type="sldNum" sz="quarter" idx="12"/>
          </p:nvPr>
        </p:nvSpPr>
        <p:spPr/>
        <p:txBody>
          <a:bodyPr/>
          <a:lstStyle/>
          <a:p>
            <a:fld id="{4A17912C-6D7B-4C4E-928F-243AC5B35BF9}" type="slidenum">
              <a:rPr lang="es-ES" smtClean="0"/>
              <a:t>40</a:t>
            </a:fld>
            <a:endParaRPr lang="es-ES"/>
          </a:p>
        </p:txBody>
      </p:sp>
    </p:spTree>
    <p:extLst>
      <p:ext uri="{BB962C8B-B14F-4D97-AF65-F5344CB8AC3E}">
        <p14:creationId xmlns:p14="http://schemas.microsoft.com/office/powerpoint/2010/main" val="199298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B981DC4-DE16-D467-51ED-D0D28F700734}"/>
              </a:ext>
            </a:extLst>
          </p:cNvPr>
          <p:cNvSpPr>
            <a:spLocks noGrp="1"/>
          </p:cNvSpPr>
          <p:nvPr>
            <p:ph type="sldNum" sz="quarter" idx="12"/>
          </p:nvPr>
        </p:nvSpPr>
        <p:spPr/>
        <p:txBody>
          <a:bodyPr/>
          <a:lstStyle/>
          <a:p>
            <a:fld id="{4A17912C-6D7B-4C4E-928F-243AC5B35BF9}" type="slidenum">
              <a:rPr lang="es-ES" smtClean="0"/>
              <a:t>41</a:t>
            </a:fld>
            <a:endParaRPr lang="es-ES"/>
          </a:p>
        </p:txBody>
      </p:sp>
      <p:graphicFrame>
        <p:nvGraphicFramePr>
          <p:cNvPr id="2" name="Marcador de contenido 7">
            <a:extLst>
              <a:ext uri="{FF2B5EF4-FFF2-40B4-BE49-F238E27FC236}">
                <a16:creationId xmlns:a16="http://schemas.microsoft.com/office/drawing/2014/main" id="{F45C752C-1695-EDA4-9DDB-396F48087D1E}"/>
              </a:ext>
            </a:extLst>
          </p:cNvPr>
          <p:cNvGraphicFramePr>
            <a:graphicFrameLocks noGrp="1"/>
          </p:cNvGraphicFramePr>
          <p:nvPr>
            <p:ph idx="1"/>
            <p:extLst>
              <p:ext uri="{D42A27DB-BD31-4B8C-83A1-F6EECF244321}">
                <p14:modId xmlns:p14="http://schemas.microsoft.com/office/powerpoint/2010/main" val="3465407962"/>
              </p:ext>
            </p:extLst>
          </p:nvPr>
        </p:nvGraphicFramePr>
        <p:xfrm>
          <a:off x="838200" y="1780010"/>
          <a:ext cx="10515600" cy="2961640"/>
        </p:xfrm>
        <a:graphic>
          <a:graphicData uri="http://schemas.openxmlformats.org/drawingml/2006/table">
            <a:tbl>
              <a:tblPr firstRow="1" bandRow="1">
                <a:tableStyleId>{5940675A-B579-460E-94D1-54222C63F5DA}</a:tableStyleId>
              </a:tblPr>
              <a:tblGrid>
                <a:gridCol w="1545771">
                  <a:extLst>
                    <a:ext uri="{9D8B030D-6E8A-4147-A177-3AD203B41FA5}">
                      <a16:colId xmlns:a16="http://schemas.microsoft.com/office/drawing/2014/main" val="3779155961"/>
                    </a:ext>
                  </a:extLst>
                </a:gridCol>
                <a:gridCol w="5474154">
                  <a:extLst>
                    <a:ext uri="{9D8B030D-6E8A-4147-A177-3AD203B41FA5}">
                      <a16:colId xmlns:a16="http://schemas.microsoft.com/office/drawing/2014/main" val="3107922844"/>
                    </a:ext>
                  </a:extLst>
                </a:gridCol>
                <a:gridCol w="2330450">
                  <a:extLst>
                    <a:ext uri="{9D8B030D-6E8A-4147-A177-3AD203B41FA5}">
                      <a16:colId xmlns:a16="http://schemas.microsoft.com/office/drawing/2014/main" val="1296330270"/>
                    </a:ext>
                  </a:extLst>
                </a:gridCol>
                <a:gridCol w="1165225">
                  <a:extLst>
                    <a:ext uri="{9D8B030D-6E8A-4147-A177-3AD203B41FA5}">
                      <a16:colId xmlns:a16="http://schemas.microsoft.com/office/drawing/2014/main" val="1253925255"/>
                    </a:ext>
                  </a:extLst>
                </a:gridCol>
              </a:tblGrid>
              <a:tr h="370840">
                <a:tc>
                  <a:txBody>
                    <a:bodyPr/>
                    <a:lstStyle/>
                    <a:p>
                      <a:r>
                        <a:rPr lang="es-CR" sz="1400" b="1">
                          <a:latin typeface="Aptos"/>
                        </a:rPr>
                        <a:t>Nombre del Indicador</a:t>
                      </a:r>
                    </a:p>
                  </a:txBody>
                  <a:tcPr anchor="ctr">
                    <a:solidFill>
                      <a:schemeClr val="accent1">
                        <a:lumMod val="20000"/>
                        <a:lumOff val="80000"/>
                      </a:schemeClr>
                    </a:solidFill>
                  </a:tcPr>
                </a:tc>
                <a:tc gridSpan="3">
                  <a:txBody>
                    <a:bodyPr/>
                    <a:lstStyle/>
                    <a:p>
                      <a:r>
                        <a:rPr lang="es-ES" sz="1400">
                          <a:latin typeface="Aptos"/>
                        </a:rPr>
                        <a:t>Porcentaje de crecimiento en el cobro del arancel de matrícula en los posgrados con financiamiento complementario (</a:t>
                      </a:r>
                      <a:r>
                        <a:rPr lang="es-ES" sz="1400" err="1">
                          <a:latin typeface="Aptos"/>
                        </a:rPr>
                        <a:t>pfc</a:t>
                      </a:r>
                      <a:r>
                        <a:rPr lang="es-ES" sz="1400">
                          <a:latin typeface="Aptos"/>
                        </a:rPr>
                        <a:t>).</a:t>
                      </a:r>
                      <a:endParaRPr lang="es-CR" sz="1400">
                        <a:latin typeface="Aptos"/>
                      </a:endParaRPr>
                    </a:p>
                  </a:txBody>
                  <a:tcPr anchor="ctr">
                    <a:solidFill>
                      <a:schemeClr val="accent1">
                        <a:lumMod val="20000"/>
                        <a:lumOff val="80000"/>
                      </a:schemeClr>
                    </a:solidFill>
                  </a:tcPr>
                </a:tc>
                <a:tc hMerge="1">
                  <a:txBody>
                    <a:bodyPr/>
                    <a:lstStyle/>
                    <a:p>
                      <a:endParaRPr lang="es-CR"/>
                    </a:p>
                  </a:txBody>
                  <a:tcPr/>
                </a:tc>
                <a:tc hMerge="1">
                  <a:txBody>
                    <a:bodyPr/>
                    <a:lstStyle/>
                    <a:p>
                      <a:endParaRPr lang="es-CR" sz="1600">
                        <a:latin typeface="Aptos" panose="020B0004020202020204" pitchFamily="34" charset="0"/>
                      </a:endParaRPr>
                    </a:p>
                  </a:txBody>
                  <a:tcPr anchor="ctr"/>
                </a:tc>
                <a:extLst>
                  <a:ext uri="{0D108BD9-81ED-4DB2-BD59-A6C34878D82A}">
                    <a16:rowId xmlns:a16="http://schemas.microsoft.com/office/drawing/2014/main" val="2498916461"/>
                  </a:ext>
                </a:extLst>
              </a:tr>
              <a:tr h="370840">
                <a:tc>
                  <a:txBody>
                    <a:bodyPr/>
                    <a:lstStyle/>
                    <a:p>
                      <a:r>
                        <a:rPr lang="es-CR" sz="1400" b="1">
                          <a:latin typeface="Aptos"/>
                        </a:rPr>
                        <a:t>Definición</a:t>
                      </a:r>
                    </a:p>
                  </a:txBody>
                  <a:tcPr anchor="ctr"/>
                </a:tc>
                <a:tc gridSpan="3">
                  <a:txBody>
                    <a:bodyPr/>
                    <a:lstStyle/>
                    <a:p>
                      <a:r>
                        <a:rPr lang="es-ES" sz="1400">
                          <a:latin typeface="Aptos"/>
                        </a:rPr>
                        <a:t>El porcentaje de crecimiento mide el cambio relativo en el cobro del arancel de matrícula en los posgrados con financiamiento complementario durante un período específico.</a:t>
                      </a:r>
                    </a:p>
                  </a:txBody>
                  <a:tcPr anchor="ctr"/>
                </a:tc>
                <a:tc hMerge="1">
                  <a:txBody>
                    <a:bodyPr/>
                    <a:lstStyle/>
                    <a:p>
                      <a:endParaRPr lang="es-CR"/>
                    </a:p>
                  </a:txBody>
                  <a:tcPr/>
                </a:tc>
                <a:tc hMerge="1">
                  <a:txBody>
                    <a:bodyPr/>
                    <a:lstStyle/>
                    <a:p>
                      <a:endParaRPr lang="es-ES" sz="1600">
                        <a:latin typeface="Aptos" panose="020B0004020202020204" pitchFamily="34" charset="0"/>
                      </a:endParaRPr>
                    </a:p>
                  </a:txBody>
                  <a:tcPr anchor="ctr"/>
                </a:tc>
                <a:extLst>
                  <a:ext uri="{0D108BD9-81ED-4DB2-BD59-A6C34878D82A}">
                    <a16:rowId xmlns:a16="http://schemas.microsoft.com/office/drawing/2014/main" val="2388939378"/>
                  </a:ext>
                </a:extLst>
              </a:tr>
              <a:tr h="304800">
                <a:tc>
                  <a:txBody>
                    <a:bodyPr/>
                    <a:lstStyle/>
                    <a:p>
                      <a:r>
                        <a:rPr lang="es-CR" sz="1400" b="1">
                          <a:latin typeface="Aptos"/>
                        </a:rPr>
                        <a:t>Fórmula</a:t>
                      </a:r>
                    </a:p>
                  </a:txBody>
                  <a:tcPr anchor="ctr"/>
                </a:tc>
                <a:tc>
                  <a:txBody>
                    <a:bodyPr/>
                    <a:lstStyle/>
                    <a:p>
                      <a:r>
                        <a:rPr lang="es-CR" sz="1400" b="0" i="0" kern="1200">
                          <a:solidFill>
                            <a:schemeClr val="tx1"/>
                          </a:solidFill>
                          <a:effectLst/>
                          <a:latin typeface="Aptos"/>
                          <a:ea typeface="+mn-ea"/>
                          <a:cs typeface="+mn-cs"/>
                        </a:rPr>
                        <a:t>{(Cobro Actual - Cobro Anterior) / Cobro anterior} </a:t>
                      </a:r>
                      <a:r>
                        <a:rPr lang="es-ES" sz="1400">
                          <a:latin typeface="Aptos"/>
                        </a:rPr>
                        <a:t> x 100</a:t>
                      </a:r>
                      <a:endParaRPr lang="es-CR" sz="1400">
                        <a:latin typeface="Apto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400" b="1">
                          <a:latin typeface="Aptos"/>
                        </a:rPr>
                        <a:t>Frecuencia de Medición</a:t>
                      </a:r>
                    </a:p>
                  </a:txBody>
                  <a:tcPr anchor="ctr"/>
                </a:tc>
                <a:tc>
                  <a:txBody>
                    <a:bodyPr/>
                    <a:lstStyle/>
                    <a:p>
                      <a:r>
                        <a:rPr lang="es-CR" sz="1400">
                          <a:latin typeface="Aptos"/>
                        </a:rPr>
                        <a:t>Anual</a:t>
                      </a:r>
                    </a:p>
                  </a:txBody>
                  <a:tcPr anchor="ctr"/>
                </a:tc>
                <a:extLst>
                  <a:ext uri="{0D108BD9-81ED-4DB2-BD59-A6C34878D82A}">
                    <a16:rowId xmlns:a16="http://schemas.microsoft.com/office/drawing/2014/main" val="626425845"/>
                  </a:ext>
                </a:extLst>
              </a:tr>
              <a:tr h="370840">
                <a:tc>
                  <a:txBody>
                    <a:bodyPr/>
                    <a:lstStyle/>
                    <a:p>
                      <a:r>
                        <a:rPr lang="es-CR" sz="1400" b="1">
                          <a:latin typeface="Aptos"/>
                        </a:rPr>
                        <a:t>Valor del arancel</a:t>
                      </a:r>
                    </a:p>
                  </a:txBody>
                  <a:tcPr anchor="ctr"/>
                </a:tc>
                <a:tc gridSpan="3">
                  <a:txBody>
                    <a:bodyPr/>
                    <a:lstStyle/>
                    <a:p>
                      <a:r>
                        <a:rPr lang="es-ES" sz="1400">
                          <a:latin typeface="Aptos"/>
                        </a:rPr>
                        <a:t>₡ 47,899.00 (cuarenta y siete mil ochocientos noventa y nueve colones). El costo del crédito se fija para estudiantes nacionales.  Los estudiantes extranjeros pagarán un veinte por ciento (20%) adicional al costo del crédito particular establecido por cada programa.</a:t>
                      </a:r>
                      <a:endParaRPr lang="es-CR" sz="1400">
                        <a:latin typeface="Aptos"/>
                      </a:endParaRPr>
                    </a:p>
                  </a:txBody>
                  <a:tcPr anchor="ctr"/>
                </a:tc>
                <a:tc hMerge="1">
                  <a:txBody>
                    <a:bodyPr/>
                    <a:lstStyle/>
                    <a:p>
                      <a:endParaRPr lang="es-CR"/>
                    </a:p>
                  </a:txBody>
                  <a:tcPr/>
                </a:tc>
                <a:tc hMerge="1">
                  <a:txBody>
                    <a:bodyPr/>
                    <a:lstStyle/>
                    <a:p>
                      <a:endParaRPr lang="es-CR" sz="1600">
                        <a:latin typeface="Aptos" panose="020B0004020202020204" pitchFamily="34" charset="0"/>
                      </a:endParaRPr>
                    </a:p>
                  </a:txBody>
                  <a:tcPr anchor="ctr"/>
                </a:tc>
                <a:extLst>
                  <a:ext uri="{0D108BD9-81ED-4DB2-BD59-A6C34878D82A}">
                    <a16:rowId xmlns:a16="http://schemas.microsoft.com/office/drawing/2014/main" val="2434585687"/>
                  </a:ext>
                </a:extLst>
              </a:tr>
              <a:tr h="370840">
                <a:tc>
                  <a:txBody>
                    <a:bodyPr/>
                    <a:lstStyle/>
                    <a:p>
                      <a:r>
                        <a:rPr lang="es-CR" sz="1400" b="1">
                          <a:latin typeface="Aptos"/>
                        </a:rPr>
                        <a:t>Responsable</a:t>
                      </a:r>
                    </a:p>
                  </a:txBody>
                  <a:tcPr anchor="ctr"/>
                </a:tc>
                <a:tc gridSpan="3">
                  <a:txBody>
                    <a:bodyPr/>
                    <a:lstStyle/>
                    <a:p>
                      <a:r>
                        <a:rPr lang="es-CR" sz="1400">
                          <a:latin typeface="Aptos"/>
                        </a:rPr>
                        <a:t>Oficina de Administración Financiera</a:t>
                      </a:r>
                    </a:p>
                  </a:txBody>
                  <a:tcPr anchor="ctr"/>
                </a:tc>
                <a:tc hMerge="1">
                  <a:txBody>
                    <a:bodyPr/>
                    <a:lstStyle/>
                    <a:p>
                      <a:endParaRPr lang="es-CR"/>
                    </a:p>
                  </a:txBody>
                  <a:tcPr/>
                </a:tc>
                <a:tc hMerge="1">
                  <a:txBody>
                    <a:bodyPr/>
                    <a:lstStyle/>
                    <a:p>
                      <a:endParaRPr lang="es-CR" sz="1600">
                        <a:latin typeface="Aptos" panose="020B0004020202020204" pitchFamily="34" charset="0"/>
                      </a:endParaRPr>
                    </a:p>
                  </a:txBody>
                  <a:tcPr anchor="ctr"/>
                </a:tc>
                <a:extLst>
                  <a:ext uri="{0D108BD9-81ED-4DB2-BD59-A6C34878D82A}">
                    <a16:rowId xmlns:a16="http://schemas.microsoft.com/office/drawing/2014/main" val="2596860167"/>
                  </a:ext>
                </a:extLst>
              </a:tr>
              <a:tr h="370840">
                <a:tc>
                  <a:txBody>
                    <a:bodyPr/>
                    <a:lstStyle/>
                    <a:p>
                      <a:r>
                        <a:rPr lang="es-CR" sz="1400" b="1">
                          <a:latin typeface="Aptos"/>
                        </a:rPr>
                        <a:t>Referencias</a:t>
                      </a:r>
                    </a:p>
                  </a:txBody>
                  <a:tcPr anchor="ctr"/>
                </a:tc>
                <a:tc gridSpan="3">
                  <a:txBody>
                    <a:bodyPr/>
                    <a:lstStyle/>
                    <a:p>
                      <a:r>
                        <a:rPr lang="es-ES" sz="1400">
                          <a:latin typeface="Aptos"/>
                        </a:rPr>
                        <a:t>Normativa interna relacionada con los aranceles y la matrícula.</a:t>
                      </a:r>
                    </a:p>
                    <a:p>
                      <a:r>
                        <a:rPr lang="es-ES" sz="1400">
                          <a:latin typeface="Aptos"/>
                        </a:rPr>
                        <a:t>Políticas institucionales que afecten el proceso de cobranza.</a:t>
                      </a:r>
                      <a:endParaRPr lang="es-CR" sz="1400">
                        <a:latin typeface="Aptos"/>
                      </a:endParaRPr>
                    </a:p>
                  </a:txBody>
                  <a:tcPr anchor="ctr"/>
                </a:tc>
                <a:tc hMerge="1">
                  <a:txBody>
                    <a:bodyPr/>
                    <a:lstStyle/>
                    <a:p>
                      <a:endParaRPr lang="es-CR"/>
                    </a:p>
                  </a:txBody>
                  <a:tcPr/>
                </a:tc>
                <a:tc hMerge="1">
                  <a:txBody>
                    <a:bodyPr/>
                    <a:lstStyle/>
                    <a:p>
                      <a:endParaRPr lang="es-CR" sz="1600">
                        <a:latin typeface="Aptos" panose="020B0004020202020204" pitchFamily="34" charset="0"/>
                      </a:endParaRPr>
                    </a:p>
                  </a:txBody>
                  <a:tcPr anchor="ctr"/>
                </a:tc>
                <a:extLst>
                  <a:ext uri="{0D108BD9-81ED-4DB2-BD59-A6C34878D82A}">
                    <a16:rowId xmlns:a16="http://schemas.microsoft.com/office/drawing/2014/main" val="987224721"/>
                  </a:ext>
                </a:extLst>
              </a:tr>
            </a:tbl>
          </a:graphicData>
        </a:graphic>
      </p:graphicFrame>
      <p:graphicFrame>
        <p:nvGraphicFramePr>
          <p:cNvPr id="3" name="Tabla 2">
            <a:extLst>
              <a:ext uri="{FF2B5EF4-FFF2-40B4-BE49-F238E27FC236}">
                <a16:creationId xmlns:a16="http://schemas.microsoft.com/office/drawing/2014/main" id="{7346A1BC-AAFF-BE39-E7FD-6CC1A225CEF6}"/>
              </a:ext>
            </a:extLst>
          </p:cNvPr>
          <p:cNvGraphicFramePr>
            <a:graphicFrameLocks noGrp="1"/>
          </p:cNvGraphicFramePr>
          <p:nvPr>
            <p:extLst>
              <p:ext uri="{D42A27DB-BD31-4B8C-83A1-F6EECF244321}">
                <p14:modId xmlns:p14="http://schemas.microsoft.com/office/powerpoint/2010/main" val="765732367"/>
              </p:ext>
            </p:extLst>
          </p:nvPr>
        </p:nvGraphicFramePr>
        <p:xfrm>
          <a:off x="838200" y="4989919"/>
          <a:ext cx="10515599" cy="813618"/>
        </p:xfrm>
        <a:graphic>
          <a:graphicData uri="http://schemas.openxmlformats.org/drawingml/2006/table">
            <a:tbl>
              <a:tblPr firstRow="1" bandRow="1">
                <a:tableStyleId>{5940675A-B579-460E-94D1-54222C63F5DA}</a:tableStyleId>
              </a:tblPr>
              <a:tblGrid>
                <a:gridCol w="1628775">
                  <a:extLst>
                    <a:ext uri="{9D8B030D-6E8A-4147-A177-3AD203B41FA5}">
                      <a16:colId xmlns:a16="http://schemas.microsoft.com/office/drawing/2014/main" val="1879966318"/>
                    </a:ext>
                  </a:extLst>
                </a:gridCol>
                <a:gridCol w="2221706">
                  <a:extLst>
                    <a:ext uri="{9D8B030D-6E8A-4147-A177-3AD203B41FA5}">
                      <a16:colId xmlns:a16="http://schemas.microsoft.com/office/drawing/2014/main" val="1263894575"/>
                    </a:ext>
                  </a:extLst>
                </a:gridCol>
                <a:gridCol w="2221706">
                  <a:extLst>
                    <a:ext uri="{9D8B030D-6E8A-4147-A177-3AD203B41FA5}">
                      <a16:colId xmlns:a16="http://schemas.microsoft.com/office/drawing/2014/main" val="1975514166"/>
                    </a:ext>
                  </a:extLst>
                </a:gridCol>
                <a:gridCol w="2221706">
                  <a:extLst>
                    <a:ext uri="{9D8B030D-6E8A-4147-A177-3AD203B41FA5}">
                      <a16:colId xmlns:a16="http://schemas.microsoft.com/office/drawing/2014/main" val="2587022516"/>
                    </a:ext>
                  </a:extLst>
                </a:gridCol>
                <a:gridCol w="2221706">
                  <a:extLst>
                    <a:ext uri="{9D8B030D-6E8A-4147-A177-3AD203B41FA5}">
                      <a16:colId xmlns:a16="http://schemas.microsoft.com/office/drawing/2014/main" val="1701776273"/>
                    </a:ext>
                  </a:extLst>
                </a:gridCol>
              </a:tblGrid>
              <a:tr h="442778">
                <a:tc>
                  <a:txBody>
                    <a:bodyPr/>
                    <a:lstStyle/>
                    <a:p>
                      <a:pPr algn="ctr"/>
                      <a:r>
                        <a:rPr lang="es-CR" sz="1400" b="1" dirty="0">
                          <a:latin typeface="Aptos"/>
                        </a:rPr>
                        <a:t>Línea base 2010</a:t>
                      </a:r>
                      <a:endParaRPr lang="es-CR" sz="1400" b="1" dirty="0">
                        <a:latin typeface="Aptos" panose="020B0004020202020204" pitchFamily="34" charset="0"/>
                      </a:endParaRPr>
                    </a:p>
                  </a:txBody>
                  <a:tcPr anchor="ctr"/>
                </a:tc>
                <a:tc>
                  <a:txBody>
                    <a:bodyPr/>
                    <a:lstStyle/>
                    <a:p>
                      <a:pPr algn="ctr"/>
                      <a:r>
                        <a:rPr lang="es-CR" sz="1400" b="1" dirty="0">
                          <a:latin typeface="Aptos"/>
                        </a:rPr>
                        <a:t>Avance previsto 2025</a:t>
                      </a:r>
                    </a:p>
                  </a:txBody>
                  <a:tcPr anchor="ctr"/>
                </a:tc>
                <a:tc>
                  <a:txBody>
                    <a:bodyPr/>
                    <a:lstStyle/>
                    <a:p>
                      <a:pPr algn="ctr"/>
                      <a:r>
                        <a:rPr lang="es-CR" sz="1400" b="1" dirty="0">
                          <a:latin typeface="Aptos"/>
                        </a:rPr>
                        <a:t>Valor esperado 2026</a:t>
                      </a:r>
                    </a:p>
                  </a:txBody>
                  <a:tcPr anchor="ctr"/>
                </a:tc>
                <a:tc>
                  <a:txBody>
                    <a:bodyPr/>
                    <a:lstStyle/>
                    <a:p>
                      <a:pPr algn="ctr"/>
                      <a:r>
                        <a:rPr lang="es-CR" sz="1400" b="1" dirty="0">
                          <a:latin typeface="Aptos"/>
                        </a:rPr>
                        <a:t>Valor esperado 2027</a:t>
                      </a:r>
                    </a:p>
                  </a:txBody>
                  <a:tcPr anchor="ctr"/>
                </a:tc>
                <a:tc>
                  <a:txBody>
                    <a:bodyPr/>
                    <a:lstStyle/>
                    <a:p>
                      <a:pPr algn="ctr"/>
                      <a:r>
                        <a:rPr lang="es-CR" sz="1400" b="1" dirty="0">
                          <a:latin typeface="Aptos"/>
                        </a:rPr>
                        <a:t>Valor esperado 2028</a:t>
                      </a:r>
                    </a:p>
                  </a:txBody>
                  <a:tcPr anchor="ctr"/>
                </a:tc>
                <a:extLst>
                  <a:ext uri="{0D108BD9-81ED-4DB2-BD59-A6C34878D82A}">
                    <a16:rowId xmlns:a16="http://schemas.microsoft.com/office/drawing/2014/main" val="822944959"/>
                  </a:ext>
                </a:extLst>
              </a:tr>
              <a:tr h="370840">
                <a:tc>
                  <a:txBody>
                    <a:bodyPr/>
                    <a:lstStyle/>
                    <a:p>
                      <a:pPr algn="ctr"/>
                      <a:r>
                        <a:rPr lang="es-CR" sz="1400" dirty="0">
                          <a:latin typeface="Aptos"/>
                        </a:rPr>
                        <a:t>2 (%)</a:t>
                      </a:r>
                    </a:p>
                  </a:txBody>
                  <a:tcPr anchor="ctr"/>
                </a:tc>
                <a:tc>
                  <a:txBody>
                    <a:bodyPr/>
                    <a:lstStyle/>
                    <a:p>
                      <a:pPr algn="ctr"/>
                      <a:r>
                        <a:rPr lang="es-CR" sz="1400" dirty="0">
                          <a:latin typeface="Aptos"/>
                        </a:rPr>
                        <a:t>10 (%)</a:t>
                      </a:r>
                    </a:p>
                  </a:txBody>
                  <a:tcPr anchor="ctr"/>
                </a:tc>
                <a:tc>
                  <a:txBody>
                    <a:bodyPr/>
                    <a:lstStyle/>
                    <a:p>
                      <a:pPr algn="ctr"/>
                      <a:r>
                        <a:rPr lang="es-CR" sz="1400" dirty="0">
                          <a:latin typeface="Aptos"/>
                        </a:rPr>
                        <a:t>5 (%)</a:t>
                      </a:r>
                    </a:p>
                  </a:txBody>
                  <a:tcPr anchor="ctr"/>
                </a:tc>
                <a:tc>
                  <a:txBody>
                    <a:bodyPr/>
                    <a:lstStyle/>
                    <a:p>
                      <a:pPr algn="ctr"/>
                      <a:r>
                        <a:rPr lang="es-CR" sz="1400" dirty="0">
                          <a:latin typeface="Aptos"/>
                        </a:rPr>
                        <a:t>5 (%)</a:t>
                      </a:r>
                    </a:p>
                  </a:txBody>
                  <a:tcPr anchor="ctr"/>
                </a:tc>
                <a:tc>
                  <a:txBody>
                    <a:bodyPr/>
                    <a:lstStyle/>
                    <a:p>
                      <a:pPr algn="ctr"/>
                      <a:r>
                        <a:rPr lang="es-CR" sz="1400" dirty="0">
                          <a:latin typeface="Aptos"/>
                        </a:rPr>
                        <a:t>5 (%)</a:t>
                      </a:r>
                    </a:p>
                  </a:txBody>
                  <a:tcPr anchor="ctr"/>
                </a:tc>
                <a:extLst>
                  <a:ext uri="{0D108BD9-81ED-4DB2-BD59-A6C34878D82A}">
                    <a16:rowId xmlns:a16="http://schemas.microsoft.com/office/drawing/2014/main" val="1653754865"/>
                  </a:ext>
                </a:extLst>
              </a:tr>
            </a:tbl>
          </a:graphicData>
        </a:graphic>
      </p:graphicFrame>
      <p:graphicFrame>
        <p:nvGraphicFramePr>
          <p:cNvPr id="4" name="Tabla 3">
            <a:extLst>
              <a:ext uri="{FF2B5EF4-FFF2-40B4-BE49-F238E27FC236}">
                <a16:creationId xmlns:a16="http://schemas.microsoft.com/office/drawing/2014/main" id="{0A245C59-C200-87CB-8FEE-62113CEEDAE5}"/>
              </a:ext>
            </a:extLst>
          </p:cNvPr>
          <p:cNvGraphicFramePr>
            <a:graphicFrameLocks noGrp="1"/>
          </p:cNvGraphicFramePr>
          <p:nvPr>
            <p:extLst>
              <p:ext uri="{D42A27DB-BD31-4B8C-83A1-F6EECF244321}">
                <p14:modId xmlns:p14="http://schemas.microsoft.com/office/powerpoint/2010/main" val="1414641941"/>
              </p:ext>
            </p:extLst>
          </p:nvPr>
        </p:nvGraphicFramePr>
        <p:xfrm>
          <a:off x="838199" y="676496"/>
          <a:ext cx="10515600" cy="921286"/>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1263894575"/>
                    </a:ext>
                  </a:extLst>
                </a:gridCol>
                <a:gridCol w="2628900">
                  <a:extLst>
                    <a:ext uri="{9D8B030D-6E8A-4147-A177-3AD203B41FA5}">
                      <a16:colId xmlns:a16="http://schemas.microsoft.com/office/drawing/2014/main" val="1975514166"/>
                    </a:ext>
                  </a:extLst>
                </a:gridCol>
                <a:gridCol w="2628900">
                  <a:extLst>
                    <a:ext uri="{9D8B030D-6E8A-4147-A177-3AD203B41FA5}">
                      <a16:colId xmlns:a16="http://schemas.microsoft.com/office/drawing/2014/main" val="2587022516"/>
                    </a:ext>
                  </a:extLst>
                </a:gridCol>
                <a:gridCol w="2628900">
                  <a:extLst>
                    <a:ext uri="{9D8B030D-6E8A-4147-A177-3AD203B41FA5}">
                      <a16:colId xmlns:a16="http://schemas.microsoft.com/office/drawing/2014/main" val="1701776273"/>
                    </a:ext>
                  </a:extLst>
                </a:gridCol>
              </a:tblGrid>
              <a:tr h="308243">
                <a:tc>
                  <a:txBody>
                    <a:bodyPr/>
                    <a:lstStyle/>
                    <a:p>
                      <a:pPr algn="ctr"/>
                      <a:r>
                        <a:rPr lang="es-CR" sz="1400" b="1">
                          <a:latin typeface="Aptos"/>
                        </a:rPr>
                        <a:t>Unidad de medida</a:t>
                      </a:r>
                    </a:p>
                  </a:txBody>
                  <a:tcPr anchor="ctr">
                    <a:solidFill>
                      <a:schemeClr val="accent4">
                        <a:lumMod val="20000"/>
                        <a:lumOff val="80000"/>
                      </a:schemeClr>
                    </a:solidFill>
                  </a:tcPr>
                </a:tc>
                <a:tc gridSpan="3">
                  <a:txBody>
                    <a:bodyPr/>
                    <a:lstStyle/>
                    <a:p>
                      <a:pPr algn="l"/>
                      <a:r>
                        <a:rPr lang="es-CR" sz="1400" b="0">
                          <a:latin typeface="Aptos"/>
                        </a:rPr>
                        <a:t>Arancel de matrícula cobrado</a:t>
                      </a:r>
                    </a:p>
                  </a:txBody>
                  <a:tcPr anchor="ctr">
                    <a:solidFill>
                      <a:schemeClr val="accent4">
                        <a:lumMod val="20000"/>
                        <a:lumOff val="80000"/>
                      </a:schemeClr>
                    </a:solidFill>
                  </a:tcPr>
                </a:tc>
                <a:tc hMerge="1">
                  <a:txBody>
                    <a:bodyPr/>
                    <a:lstStyle/>
                    <a:p>
                      <a:pPr algn="ctr"/>
                      <a:endParaRPr lang="es-CR" sz="1400" b="1">
                        <a:latin typeface="Aptos" panose="020B0004020202020204" pitchFamily="34" charset="0"/>
                      </a:endParaRPr>
                    </a:p>
                  </a:txBody>
                  <a:tcPr anchor="ctr"/>
                </a:tc>
                <a:tc hMerge="1">
                  <a:txBody>
                    <a:bodyPr/>
                    <a:lstStyle/>
                    <a:p>
                      <a:pPr algn="ctr"/>
                      <a:endParaRPr lang="es-CR" sz="1400" b="1">
                        <a:latin typeface="Aptos" panose="020B0004020202020204" pitchFamily="34" charset="0"/>
                      </a:endParaRPr>
                    </a:p>
                  </a:txBody>
                  <a:tcPr anchor="ctr"/>
                </a:tc>
                <a:extLst>
                  <a:ext uri="{0D108BD9-81ED-4DB2-BD59-A6C34878D82A}">
                    <a16:rowId xmlns:a16="http://schemas.microsoft.com/office/drawing/2014/main" val="4125183231"/>
                  </a:ext>
                </a:extLst>
              </a:tr>
              <a:tr h="308243">
                <a:tc>
                  <a:txBody>
                    <a:bodyPr/>
                    <a:lstStyle/>
                    <a:p>
                      <a:pPr algn="ctr"/>
                      <a:r>
                        <a:rPr lang="es-CR" sz="1400" b="1">
                          <a:latin typeface="Aptos"/>
                        </a:rPr>
                        <a:t>Valor esperado 2025</a:t>
                      </a:r>
                    </a:p>
                  </a:txBody>
                  <a:tcPr anchor="ctr"/>
                </a:tc>
                <a:tc>
                  <a:txBody>
                    <a:bodyPr/>
                    <a:lstStyle/>
                    <a:p>
                      <a:pPr algn="ctr"/>
                      <a:r>
                        <a:rPr lang="es-CR" sz="1400" b="1">
                          <a:latin typeface="Aptos"/>
                        </a:rPr>
                        <a:t>Proyección 2026</a:t>
                      </a:r>
                    </a:p>
                  </a:txBody>
                  <a:tcPr anchor="ctr"/>
                </a:tc>
                <a:tc>
                  <a:txBody>
                    <a:bodyPr/>
                    <a:lstStyle/>
                    <a:p>
                      <a:pPr algn="ctr"/>
                      <a:r>
                        <a:rPr lang="es-CR" sz="1400" b="1">
                          <a:latin typeface="Aptos"/>
                        </a:rPr>
                        <a:t>Proyección 2027</a:t>
                      </a:r>
                    </a:p>
                  </a:txBody>
                  <a:tcPr anchor="ctr"/>
                </a:tc>
                <a:tc>
                  <a:txBody>
                    <a:bodyPr/>
                    <a:lstStyle/>
                    <a:p>
                      <a:pPr algn="ctr"/>
                      <a:r>
                        <a:rPr lang="es-CR" sz="1400" b="1">
                          <a:latin typeface="Aptos"/>
                        </a:rPr>
                        <a:t>Proyección 2028</a:t>
                      </a:r>
                    </a:p>
                  </a:txBody>
                  <a:tcPr anchor="ctr"/>
                </a:tc>
                <a:extLst>
                  <a:ext uri="{0D108BD9-81ED-4DB2-BD59-A6C34878D82A}">
                    <a16:rowId xmlns:a16="http://schemas.microsoft.com/office/drawing/2014/main" val="822944959"/>
                  </a:ext>
                </a:extLst>
              </a:tr>
              <a:tr h="258312">
                <a:tc>
                  <a:txBody>
                    <a:bodyPr/>
                    <a:lstStyle/>
                    <a:p>
                      <a:pPr algn="ctr"/>
                      <a:r>
                        <a:rPr lang="es-CR" sz="1400">
                          <a:latin typeface="Aptos" panose="020B0004020202020204" pitchFamily="34" charset="0"/>
                        </a:rPr>
                        <a:t>80 (%)</a:t>
                      </a:r>
                    </a:p>
                  </a:txBody>
                  <a:tcPr anchor="ctr"/>
                </a:tc>
                <a:tc>
                  <a:txBody>
                    <a:bodyPr/>
                    <a:lstStyle/>
                    <a:p>
                      <a:pPr algn="ctr"/>
                      <a:r>
                        <a:rPr lang="es-CR" sz="1400">
                          <a:latin typeface="Aptos"/>
                        </a:rPr>
                        <a:t>85 (%)</a:t>
                      </a:r>
                    </a:p>
                  </a:txBody>
                  <a:tcPr anchor="ctr"/>
                </a:tc>
                <a:tc>
                  <a:txBody>
                    <a:bodyPr/>
                    <a:lstStyle/>
                    <a:p>
                      <a:pPr algn="ctr"/>
                      <a:r>
                        <a:rPr lang="es-CR" sz="1400">
                          <a:latin typeface="Aptos"/>
                        </a:rPr>
                        <a:t>90 (%)</a:t>
                      </a:r>
                    </a:p>
                  </a:txBody>
                  <a:tcPr anchor="ctr"/>
                </a:tc>
                <a:tc>
                  <a:txBody>
                    <a:bodyPr/>
                    <a:lstStyle/>
                    <a:p>
                      <a:pPr algn="ctr"/>
                      <a:r>
                        <a:rPr lang="es-CR" sz="1400">
                          <a:latin typeface="Aptos" panose="020B0004020202020204" pitchFamily="34" charset="0"/>
                        </a:rPr>
                        <a:t>95 (%)</a:t>
                      </a:r>
                    </a:p>
                  </a:txBody>
                  <a:tcPr anchor="ctr"/>
                </a:tc>
                <a:extLst>
                  <a:ext uri="{0D108BD9-81ED-4DB2-BD59-A6C34878D82A}">
                    <a16:rowId xmlns:a16="http://schemas.microsoft.com/office/drawing/2014/main" val="4189429049"/>
                  </a:ext>
                </a:extLst>
              </a:tr>
            </a:tbl>
          </a:graphicData>
        </a:graphic>
      </p:graphicFrame>
    </p:spTree>
    <p:extLst>
      <p:ext uri="{BB962C8B-B14F-4D97-AF65-F5344CB8AC3E}">
        <p14:creationId xmlns:p14="http://schemas.microsoft.com/office/powerpoint/2010/main" val="850720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CC87C50-452C-3F22-E88A-FDB55C7F3162}"/>
              </a:ext>
            </a:extLst>
          </p:cNvPr>
          <p:cNvSpPr>
            <a:spLocks noGrp="1"/>
          </p:cNvSpPr>
          <p:nvPr>
            <p:ph type="title"/>
          </p:nvPr>
        </p:nvSpPr>
        <p:spPr/>
        <p:txBody>
          <a:bodyPr/>
          <a:lstStyle/>
          <a:p>
            <a:r>
              <a:rPr lang="es-CR" sz="5400" b="1">
                <a:latin typeface="Aptos" panose="020B0004020202020204" pitchFamily="34" charset="0"/>
              </a:rPr>
              <a:t>Pasos para diseñar indicadores</a:t>
            </a:r>
          </a:p>
        </p:txBody>
      </p:sp>
      <p:sp>
        <p:nvSpPr>
          <p:cNvPr id="4" name="Marcador de número de diapositiva 3">
            <a:extLst>
              <a:ext uri="{FF2B5EF4-FFF2-40B4-BE49-F238E27FC236}">
                <a16:creationId xmlns:a16="http://schemas.microsoft.com/office/drawing/2014/main" id="{16B11331-1ED2-8354-248F-2DD51CF41DCB}"/>
              </a:ext>
            </a:extLst>
          </p:cNvPr>
          <p:cNvSpPr>
            <a:spLocks noGrp="1"/>
          </p:cNvSpPr>
          <p:nvPr>
            <p:ph type="sldNum" sz="quarter" idx="12"/>
          </p:nvPr>
        </p:nvSpPr>
        <p:spPr/>
        <p:txBody>
          <a:bodyPr/>
          <a:lstStyle/>
          <a:p>
            <a:fld id="{4A17912C-6D7B-4C4E-928F-243AC5B35BF9}" type="slidenum">
              <a:rPr lang="es-ES" smtClean="0"/>
              <a:t>42</a:t>
            </a:fld>
            <a:endParaRPr lang="es-ES"/>
          </a:p>
        </p:txBody>
      </p:sp>
    </p:spTree>
    <p:extLst>
      <p:ext uri="{BB962C8B-B14F-4D97-AF65-F5344CB8AC3E}">
        <p14:creationId xmlns:p14="http://schemas.microsoft.com/office/powerpoint/2010/main" val="147022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E0803C0-BD7C-CA3C-D9C1-CF933FB7D3AA}"/>
              </a:ext>
            </a:extLst>
          </p:cNvPr>
          <p:cNvSpPr>
            <a:spLocks noGrp="1"/>
          </p:cNvSpPr>
          <p:nvPr>
            <p:ph type="sldNum" sz="quarter" idx="12"/>
          </p:nvPr>
        </p:nvSpPr>
        <p:spPr/>
        <p:txBody>
          <a:bodyPr/>
          <a:lstStyle/>
          <a:p>
            <a:fld id="{4A17912C-6D7B-4C4E-928F-243AC5B35BF9}" type="slidenum">
              <a:rPr lang="es-ES" smtClean="0"/>
              <a:t>43</a:t>
            </a:fld>
            <a:endParaRPr lang="es-ES"/>
          </a:p>
        </p:txBody>
      </p:sp>
      <p:sp>
        <p:nvSpPr>
          <p:cNvPr id="5" name="Elipse 4">
            <a:extLst>
              <a:ext uri="{FF2B5EF4-FFF2-40B4-BE49-F238E27FC236}">
                <a16:creationId xmlns:a16="http://schemas.microsoft.com/office/drawing/2014/main" id="{BB322E42-3DCE-85D7-18C1-8F8B3AA93BA2}"/>
              </a:ext>
            </a:extLst>
          </p:cNvPr>
          <p:cNvSpPr/>
          <p:nvPr/>
        </p:nvSpPr>
        <p:spPr>
          <a:xfrm>
            <a:off x="440871" y="914400"/>
            <a:ext cx="4343400" cy="4376057"/>
          </a:xfrm>
          <a:prstGeom prst="ellipse">
            <a:avLst/>
          </a:prstGeom>
        </p:spPr>
        <p:style>
          <a:lnRef idx="1">
            <a:schemeClr val="accent5"/>
          </a:lnRef>
          <a:fillRef idx="3">
            <a:schemeClr val="accent5"/>
          </a:fillRef>
          <a:effectRef idx="2">
            <a:schemeClr val="accent5"/>
          </a:effectRef>
          <a:fontRef idx="minor">
            <a:schemeClr val="lt1"/>
          </a:fontRef>
        </p:style>
        <p:txBody>
          <a:bodyPr rtlCol="0" anchor="b"/>
          <a:lstStyle/>
          <a:p>
            <a:pPr algn="ctr"/>
            <a:r>
              <a:rPr lang="es-CR" sz="2400" b="1">
                <a:latin typeface="Aptos" panose="020B0004020202020204" pitchFamily="34" charset="0"/>
              </a:rPr>
              <a:t>Solicitudes de beca recibidas</a:t>
            </a:r>
          </a:p>
        </p:txBody>
      </p:sp>
      <p:sp>
        <p:nvSpPr>
          <p:cNvPr id="6" name="Elipse 5">
            <a:extLst>
              <a:ext uri="{FF2B5EF4-FFF2-40B4-BE49-F238E27FC236}">
                <a16:creationId xmlns:a16="http://schemas.microsoft.com/office/drawing/2014/main" id="{6AF4E991-7196-D6C9-4883-1EEECE8FE61C}"/>
              </a:ext>
            </a:extLst>
          </p:cNvPr>
          <p:cNvSpPr/>
          <p:nvPr/>
        </p:nvSpPr>
        <p:spPr>
          <a:xfrm>
            <a:off x="1260021" y="1066800"/>
            <a:ext cx="2705100" cy="2541813"/>
          </a:xfrm>
          <a:prstGeom prst="ellipse">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s-CR" sz="2400" b="1">
                <a:solidFill>
                  <a:srgbClr val="000000"/>
                </a:solidFill>
                <a:latin typeface="Aptos" panose="020B0004020202020204" pitchFamily="34" charset="0"/>
              </a:rPr>
              <a:t>Solicitudes de beca atendidas</a:t>
            </a:r>
          </a:p>
        </p:txBody>
      </p:sp>
      <p:sp>
        <p:nvSpPr>
          <p:cNvPr id="7" name="CuadroTexto 6">
            <a:extLst>
              <a:ext uri="{FF2B5EF4-FFF2-40B4-BE49-F238E27FC236}">
                <a16:creationId xmlns:a16="http://schemas.microsoft.com/office/drawing/2014/main" id="{65546605-9FBC-D069-A595-5FCE3204D49D}"/>
              </a:ext>
            </a:extLst>
          </p:cNvPr>
          <p:cNvSpPr txBox="1"/>
          <p:nvPr/>
        </p:nvSpPr>
        <p:spPr>
          <a:xfrm>
            <a:off x="5019671" y="2337706"/>
            <a:ext cx="5949962" cy="369332"/>
          </a:xfrm>
          <a:prstGeom prst="rect">
            <a:avLst/>
          </a:prstGeom>
          <a:noFill/>
        </p:spPr>
        <p:txBody>
          <a:bodyPr wrap="none" rtlCol="0">
            <a:spAutoFit/>
          </a:bodyPr>
          <a:lstStyle/>
          <a:p>
            <a:r>
              <a:rPr lang="es-CR">
                <a:latin typeface="Aptos" panose="020B0004020202020204" pitchFamily="34" charset="0"/>
              </a:rPr>
              <a:t>Número de </a:t>
            </a:r>
            <a:r>
              <a:rPr lang="es-CR" b="1">
                <a:latin typeface="Aptos" panose="020B0004020202020204" pitchFamily="34" charset="0"/>
              </a:rPr>
              <a:t>solicitudes</a:t>
            </a:r>
            <a:r>
              <a:rPr lang="es-CR">
                <a:latin typeface="Aptos" panose="020B0004020202020204" pitchFamily="34" charset="0"/>
              </a:rPr>
              <a:t> de beca </a:t>
            </a:r>
            <a:r>
              <a:rPr lang="es-CR" b="1">
                <a:latin typeface="Aptos" panose="020B0004020202020204" pitchFamily="34" charset="0"/>
              </a:rPr>
              <a:t>atendidas</a:t>
            </a:r>
            <a:r>
              <a:rPr lang="es-CR">
                <a:latin typeface="Aptos" panose="020B0004020202020204" pitchFamily="34" charset="0"/>
              </a:rPr>
              <a:t> en el </a:t>
            </a:r>
            <a:r>
              <a:rPr lang="es-CR" b="1">
                <a:latin typeface="Aptos" panose="020B0004020202020204" pitchFamily="34" charset="0"/>
              </a:rPr>
              <a:t>periodo t</a:t>
            </a:r>
          </a:p>
        </p:txBody>
      </p:sp>
      <p:sp>
        <p:nvSpPr>
          <p:cNvPr id="8" name="CuadroTexto 7">
            <a:extLst>
              <a:ext uri="{FF2B5EF4-FFF2-40B4-BE49-F238E27FC236}">
                <a16:creationId xmlns:a16="http://schemas.microsoft.com/office/drawing/2014/main" id="{2AB7CC8C-98A0-2A42-BE3A-F7F1881F4C9E}"/>
              </a:ext>
            </a:extLst>
          </p:cNvPr>
          <p:cNvSpPr txBox="1"/>
          <p:nvPr/>
        </p:nvSpPr>
        <p:spPr>
          <a:xfrm>
            <a:off x="5019671" y="2902373"/>
            <a:ext cx="5882701" cy="369332"/>
          </a:xfrm>
          <a:prstGeom prst="rect">
            <a:avLst/>
          </a:prstGeom>
          <a:noFill/>
        </p:spPr>
        <p:txBody>
          <a:bodyPr wrap="none" rtlCol="0">
            <a:spAutoFit/>
          </a:bodyPr>
          <a:lstStyle/>
          <a:p>
            <a:r>
              <a:rPr lang="es-CR">
                <a:latin typeface="Aptos" panose="020B0004020202020204" pitchFamily="34" charset="0"/>
              </a:rPr>
              <a:t>Número de </a:t>
            </a:r>
            <a:r>
              <a:rPr lang="es-CR" b="1">
                <a:latin typeface="Aptos" panose="020B0004020202020204" pitchFamily="34" charset="0"/>
              </a:rPr>
              <a:t>solicitudes</a:t>
            </a:r>
            <a:r>
              <a:rPr lang="es-CR">
                <a:latin typeface="Aptos" panose="020B0004020202020204" pitchFamily="34" charset="0"/>
              </a:rPr>
              <a:t> de beca </a:t>
            </a:r>
            <a:r>
              <a:rPr lang="es-CR" b="1">
                <a:latin typeface="Aptos" panose="020B0004020202020204" pitchFamily="34" charset="0"/>
              </a:rPr>
              <a:t>recibidas</a:t>
            </a:r>
            <a:r>
              <a:rPr lang="es-CR">
                <a:latin typeface="Aptos" panose="020B0004020202020204" pitchFamily="34" charset="0"/>
              </a:rPr>
              <a:t> en el </a:t>
            </a:r>
            <a:r>
              <a:rPr lang="es-CR" b="1">
                <a:latin typeface="Aptos" panose="020B0004020202020204" pitchFamily="34" charset="0"/>
              </a:rPr>
              <a:t>periodo t</a:t>
            </a:r>
          </a:p>
        </p:txBody>
      </p:sp>
      <p:cxnSp>
        <p:nvCxnSpPr>
          <p:cNvPr id="10" name="Conector recto 9">
            <a:extLst>
              <a:ext uri="{FF2B5EF4-FFF2-40B4-BE49-F238E27FC236}">
                <a16:creationId xmlns:a16="http://schemas.microsoft.com/office/drawing/2014/main" id="{04383E34-5904-5029-B5AC-0B47E4DD7ABD}"/>
              </a:ext>
            </a:extLst>
          </p:cNvPr>
          <p:cNvCxnSpPr>
            <a:cxnSpLocks/>
          </p:cNvCxnSpPr>
          <p:nvPr/>
        </p:nvCxnSpPr>
        <p:spPr>
          <a:xfrm>
            <a:off x="4980397" y="2815344"/>
            <a:ext cx="5921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536F8E0-B208-7356-945C-946DBF564B41}"/>
              </a:ext>
            </a:extLst>
          </p:cNvPr>
          <p:cNvSpPr txBox="1"/>
          <p:nvPr/>
        </p:nvSpPr>
        <p:spPr>
          <a:xfrm>
            <a:off x="440871" y="136250"/>
            <a:ext cx="7139840" cy="369332"/>
          </a:xfrm>
          <a:prstGeom prst="rect">
            <a:avLst/>
          </a:prstGeom>
          <a:noFill/>
        </p:spPr>
        <p:txBody>
          <a:bodyPr wrap="none" rtlCol="0">
            <a:spAutoFit/>
          </a:bodyPr>
          <a:lstStyle/>
          <a:p>
            <a:r>
              <a:rPr lang="es-CR" b="1">
                <a:latin typeface="Aptos" panose="020B0004020202020204" pitchFamily="34" charset="0"/>
              </a:rPr>
              <a:t>Porcentaje de solicitudes de beca atendidas en el primer semestre</a:t>
            </a:r>
          </a:p>
        </p:txBody>
      </p:sp>
      <p:sp>
        <p:nvSpPr>
          <p:cNvPr id="15" name="Globo: flecha hacia abajo 14">
            <a:extLst>
              <a:ext uri="{FF2B5EF4-FFF2-40B4-BE49-F238E27FC236}">
                <a16:creationId xmlns:a16="http://schemas.microsoft.com/office/drawing/2014/main" id="{42364596-6638-217E-110B-C834C74120CF}"/>
              </a:ext>
            </a:extLst>
          </p:cNvPr>
          <p:cNvSpPr/>
          <p:nvPr/>
        </p:nvSpPr>
        <p:spPr>
          <a:xfrm>
            <a:off x="6235700" y="2337706"/>
            <a:ext cx="1206500" cy="1605643"/>
          </a:xfrm>
          <a:prstGeom prst="downArrowCallou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7C39766F-37FE-371A-E7EF-58A0D34CD69E}"/>
              </a:ext>
            </a:extLst>
          </p:cNvPr>
          <p:cNvSpPr txBox="1"/>
          <p:nvPr/>
        </p:nvSpPr>
        <p:spPr>
          <a:xfrm>
            <a:off x="6034883" y="3985695"/>
            <a:ext cx="1608133" cy="369332"/>
          </a:xfrm>
          <a:prstGeom prst="rect">
            <a:avLst/>
          </a:prstGeom>
          <a:noFill/>
        </p:spPr>
        <p:txBody>
          <a:bodyPr wrap="none" rtlCol="0">
            <a:spAutoFit/>
          </a:bodyPr>
          <a:lstStyle/>
          <a:p>
            <a:r>
              <a:rPr lang="es-CR" b="1">
                <a:latin typeface="Aptos" panose="020B0004020202020204" pitchFamily="34" charset="0"/>
              </a:rPr>
              <a:t>especificidad</a:t>
            </a:r>
          </a:p>
        </p:txBody>
      </p:sp>
      <p:sp>
        <p:nvSpPr>
          <p:cNvPr id="17" name="CuadroTexto 16">
            <a:extLst>
              <a:ext uri="{FF2B5EF4-FFF2-40B4-BE49-F238E27FC236}">
                <a16:creationId xmlns:a16="http://schemas.microsoft.com/office/drawing/2014/main" id="{7C923DBB-47C4-8D35-DF15-7DE593B234B3}"/>
              </a:ext>
            </a:extLst>
          </p:cNvPr>
          <p:cNvSpPr txBox="1"/>
          <p:nvPr/>
        </p:nvSpPr>
        <p:spPr>
          <a:xfrm>
            <a:off x="9567125" y="3988335"/>
            <a:ext cx="1598515" cy="369332"/>
          </a:xfrm>
          <a:prstGeom prst="rect">
            <a:avLst/>
          </a:prstGeom>
          <a:noFill/>
        </p:spPr>
        <p:txBody>
          <a:bodyPr wrap="none" rtlCol="0">
            <a:spAutoFit/>
          </a:bodyPr>
          <a:lstStyle/>
          <a:p>
            <a:r>
              <a:rPr lang="es-CR" b="1">
                <a:latin typeface="Aptos" panose="020B0004020202020204" pitchFamily="34" charset="0"/>
              </a:rPr>
              <a:t>temporalidad</a:t>
            </a:r>
          </a:p>
        </p:txBody>
      </p:sp>
      <p:sp>
        <p:nvSpPr>
          <p:cNvPr id="18" name="Globo: flecha hacia abajo 17">
            <a:extLst>
              <a:ext uri="{FF2B5EF4-FFF2-40B4-BE49-F238E27FC236}">
                <a16:creationId xmlns:a16="http://schemas.microsoft.com/office/drawing/2014/main" id="{751C16CA-4E76-F031-46D6-7C9D6CE3981B}"/>
              </a:ext>
            </a:extLst>
          </p:cNvPr>
          <p:cNvSpPr/>
          <p:nvPr/>
        </p:nvSpPr>
        <p:spPr>
          <a:xfrm>
            <a:off x="9763133" y="2337706"/>
            <a:ext cx="1206500" cy="1605643"/>
          </a:xfrm>
          <a:prstGeom prst="downArrowCallou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878315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D857-B1F9-A36B-DACF-C1F27D6D5FB2}"/>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AC58545-785C-8B73-4140-6EEFB18112A5}"/>
              </a:ext>
            </a:extLst>
          </p:cNvPr>
          <p:cNvSpPr>
            <a:spLocks noGrp="1"/>
          </p:cNvSpPr>
          <p:nvPr>
            <p:ph type="sldNum" sz="quarter" idx="12"/>
          </p:nvPr>
        </p:nvSpPr>
        <p:spPr/>
        <p:txBody>
          <a:bodyPr/>
          <a:lstStyle/>
          <a:p>
            <a:fld id="{4A17912C-6D7B-4C4E-928F-243AC5B35BF9}" type="slidenum">
              <a:rPr lang="es-ES" smtClean="0"/>
              <a:t>44</a:t>
            </a:fld>
            <a:endParaRPr lang="es-ES"/>
          </a:p>
        </p:txBody>
      </p:sp>
      <p:sp>
        <p:nvSpPr>
          <p:cNvPr id="5" name="Elipse 4">
            <a:extLst>
              <a:ext uri="{FF2B5EF4-FFF2-40B4-BE49-F238E27FC236}">
                <a16:creationId xmlns:a16="http://schemas.microsoft.com/office/drawing/2014/main" id="{F040063C-E6B7-BEED-DDEC-2C0FD340F590}"/>
              </a:ext>
            </a:extLst>
          </p:cNvPr>
          <p:cNvSpPr/>
          <p:nvPr/>
        </p:nvSpPr>
        <p:spPr>
          <a:xfrm>
            <a:off x="440871" y="914400"/>
            <a:ext cx="4343400" cy="4376057"/>
          </a:xfrm>
          <a:prstGeom prst="ellipse">
            <a:avLst/>
          </a:prstGeom>
        </p:spPr>
        <p:style>
          <a:lnRef idx="1">
            <a:schemeClr val="accent5"/>
          </a:lnRef>
          <a:fillRef idx="3">
            <a:schemeClr val="accent5"/>
          </a:fillRef>
          <a:effectRef idx="2">
            <a:schemeClr val="accent5"/>
          </a:effectRef>
          <a:fontRef idx="minor">
            <a:schemeClr val="lt1"/>
          </a:fontRef>
        </p:style>
        <p:txBody>
          <a:bodyPr rtlCol="0" anchor="b"/>
          <a:lstStyle/>
          <a:p>
            <a:pPr algn="ctr"/>
            <a:r>
              <a:rPr lang="es-CR" sz="2400" b="1">
                <a:latin typeface="Aptos" panose="020B0004020202020204" pitchFamily="34" charset="0"/>
              </a:rPr>
              <a:t>Sedes beneficiadas</a:t>
            </a:r>
          </a:p>
        </p:txBody>
      </p:sp>
      <p:sp>
        <p:nvSpPr>
          <p:cNvPr id="6" name="Elipse 5">
            <a:extLst>
              <a:ext uri="{FF2B5EF4-FFF2-40B4-BE49-F238E27FC236}">
                <a16:creationId xmlns:a16="http://schemas.microsoft.com/office/drawing/2014/main" id="{605B4B79-73D7-C41B-262D-96CAFAAC7593}"/>
              </a:ext>
            </a:extLst>
          </p:cNvPr>
          <p:cNvSpPr/>
          <p:nvPr/>
        </p:nvSpPr>
        <p:spPr>
          <a:xfrm>
            <a:off x="1260021" y="1066800"/>
            <a:ext cx="2705100" cy="2541813"/>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s-CR" sz="2400" b="1">
                <a:solidFill>
                  <a:srgbClr val="000000"/>
                </a:solidFill>
                <a:latin typeface="Aptos" panose="020B0004020202020204" pitchFamily="34" charset="0"/>
              </a:rPr>
              <a:t>Inversión en sedes</a:t>
            </a:r>
          </a:p>
        </p:txBody>
      </p:sp>
      <p:sp>
        <p:nvSpPr>
          <p:cNvPr id="7" name="CuadroTexto 6">
            <a:extLst>
              <a:ext uri="{FF2B5EF4-FFF2-40B4-BE49-F238E27FC236}">
                <a16:creationId xmlns:a16="http://schemas.microsoft.com/office/drawing/2014/main" id="{8AB8E467-4561-A8F3-624F-A84675DF8B9F}"/>
              </a:ext>
            </a:extLst>
          </p:cNvPr>
          <p:cNvSpPr txBox="1"/>
          <p:nvPr/>
        </p:nvSpPr>
        <p:spPr>
          <a:xfrm>
            <a:off x="5118674" y="2332499"/>
            <a:ext cx="4578113" cy="369332"/>
          </a:xfrm>
          <a:prstGeom prst="rect">
            <a:avLst/>
          </a:prstGeom>
          <a:noFill/>
        </p:spPr>
        <p:txBody>
          <a:bodyPr wrap="none" rtlCol="0">
            <a:spAutoFit/>
          </a:bodyPr>
          <a:lstStyle/>
          <a:p>
            <a:r>
              <a:rPr lang="es-CR">
                <a:latin typeface="Aptos" panose="020B0004020202020204" pitchFamily="34" charset="0"/>
              </a:rPr>
              <a:t>Monto de </a:t>
            </a:r>
            <a:r>
              <a:rPr lang="es-CR" b="1">
                <a:latin typeface="Aptos" panose="020B0004020202020204" pitchFamily="34" charset="0"/>
              </a:rPr>
              <a:t>inversión</a:t>
            </a:r>
            <a:r>
              <a:rPr lang="es-CR">
                <a:latin typeface="Aptos" panose="020B0004020202020204" pitchFamily="34" charset="0"/>
              </a:rPr>
              <a:t> en sedes en el </a:t>
            </a:r>
            <a:r>
              <a:rPr lang="es-CR" b="1">
                <a:latin typeface="Aptos" panose="020B0004020202020204" pitchFamily="34" charset="0"/>
              </a:rPr>
              <a:t>periodo t</a:t>
            </a:r>
          </a:p>
        </p:txBody>
      </p:sp>
      <p:sp>
        <p:nvSpPr>
          <p:cNvPr id="8" name="CuadroTexto 7">
            <a:extLst>
              <a:ext uri="{FF2B5EF4-FFF2-40B4-BE49-F238E27FC236}">
                <a16:creationId xmlns:a16="http://schemas.microsoft.com/office/drawing/2014/main" id="{49B1F626-DB04-EA31-1225-3BF7B7543346}"/>
              </a:ext>
            </a:extLst>
          </p:cNvPr>
          <p:cNvSpPr txBox="1"/>
          <p:nvPr/>
        </p:nvSpPr>
        <p:spPr>
          <a:xfrm>
            <a:off x="5019671" y="2902373"/>
            <a:ext cx="4812600" cy="369332"/>
          </a:xfrm>
          <a:prstGeom prst="rect">
            <a:avLst/>
          </a:prstGeom>
          <a:noFill/>
        </p:spPr>
        <p:txBody>
          <a:bodyPr wrap="none" rtlCol="0">
            <a:spAutoFit/>
          </a:bodyPr>
          <a:lstStyle/>
          <a:p>
            <a:r>
              <a:rPr lang="es-CR">
                <a:latin typeface="Aptos" panose="020B0004020202020204" pitchFamily="34" charset="0"/>
              </a:rPr>
              <a:t>Número de </a:t>
            </a:r>
            <a:r>
              <a:rPr lang="es-CR" b="1">
                <a:latin typeface="Aptos" panose="020B0004020202020204" pitchFamily="34" charset="0"/>
              </a:rPr>
              <a:t>sedes</a:t>
            </a:r>
            <a:r>
              <a:rPr lang="es-CR">
                <a:latin typeface="Aptos" panose="020B0004020202020204" pitchFamily="34" charset="0"/>
              </a:rPr>
              <a:t> beneficiadas en el </a:t>
            </a:r>
            <a:r>
              <a:rPr lang="es-CR" b="1">
                <a:latin typeface="Aptos" panose="020B0004020202020204" pitchFamily="34" charset="0"/>
              </a:rPr>
              <a:t>periodo t</a:t>
            </a:r>
          </a:p>
        </p:txBody>
      </p:sp>
      <p:cxnSp>
        <p:nvCxnSpPr>
          <p:cNvPr id="10" name="Conector recto 9">
            <a:extLst>
              <a:ext uri="{FF2B5EF4-FFF2-40B4-BE49-F238E27FC236}">
                <a16:creationId xmlns:a16="http://schemas.microsoft.com/office/drawing/2014/main" id="{B1D123C4-67A3-F0ED-F605-3262BE8FA08D}"/>
              </a:ext>
            </a:extLst>
          </p:cNvPr>
          <p:cNvCxnSpPr>
            <a:cxnSpLocks/>
          </p:cNvCxnSpPr>
          <p:nvPr/>
        </p:nvCxnSpPr>
        <p:spPr>
          <a:xfrm>
            <a:off x="4980397" y="2815344"/>
            <a:ext cx="5001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44ADAD4-093A-2EC6-7B11-D95C9500B10B}"/>
              </a:ext>
            </a:extLst>
          </p:cNvPr>
          <p:cNvSpPr txBox="1"/>
          <p:nvPr/>
        </p:nvSpPr>
        <p:spPr>
          <a:xfrm>
            <a:off x="440871" y="136250"/>
            <a:ext cx="8465331" cy="369332"/>
          </a:xfrm>
          <a:prstGeom prst="rect">
            <a:avLst/>
          </a:prstGeom>
          <a:noFill/>
        </p:spPr>
        <p:txBody>
          <a:bodyPr wrap="none" rtlCol="0">
            <a:spAutoFit/>
          </a:bodyPr>
          <a:lstStyle/>
          <a:p>
            <a:r>
              <a:rPr lang="es-CR" b="1">
                <a:latin typeface="Aptos" panose="020B0004020202020204" pitchFamily="34" charset="0"/>
              </a:rPr>
              <a:t>Inversión promedio por sede beneficiada para la recuperación de espacio físico</a:t>
            </a:r>
          </a:p>
        </p:txBody>
      </p:sp>
      <p:sp>
        <p:nvSpPr>
          <p:cNvPr id="15" name="Globo: flecha hacia abajo 14">
            <a:extLst>
              <a:ext uri="{FF2B5EF4-FFF2-40B4-BE49-F238E27FC236}">
                <a16:creationId xmlns:a16="http://schemas.microsoft.com/office/drawing/2014/main" id="{6274682F-873D-8297-07E0-E06218B81670}"/>
              </a:ext>
            </a:extLst>
          </p:cNvPr>
          <p:cNvSpPr/>
          <p:nvPr/>
        </p:nvSpPr>
        <p:spPr>
          <a:xfrm>
            <a:off x="5969198" y="2299606"/>
            <a:ext cx="1206500" cy="1605643"/>
          </a:xfrm>
          <a:prstGeom prst="downArrowCallou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CuadroTexto 16">
            <a:extLst>
              <a:ext uri="{FF2B5EF4-FFF2-40B4-BE49-F238E27FC236}">
                <a16:creationId xmlns:a16="http://schemas.microsoft.com/office/drawing/2014/main" id="{F42732DC-386E-E66B-D1D1-4E0C7BADAE88}"/>
              </a:ext>
            </a:extLst>
          </p:cNvPr>
          <p:cNvSpPr txBox="1"/>
          <p:nvPr/>
        </p:nvSpPr>
        <p:spPr>
          <a:xfrm>
            <a:off x="8360624" y="3959006"/>
            <a:ext cx="1598515" cy="369332"/>
          </a:xfrm>
          <a:prstGeom prst="rect">
            <a:avLst/>
          </a:prstGeom>
          <a:noFill/>
        </p:spPr>
        <p:txBody>
          <a:bodyPr wrap="none" rtlCol="0">
            <a:spAutoFit/>
          </a:bodyPr>
          <a:lstStyle/>
          <a:p>
            <a:r>
              <a:rPr lang="es-CR" b="1">
                <a:latin typeface="Aptos" panose="020B0004020202020204" pitchFamily="34" charset="0"/>
              </a:rPr>
              <a:t>temporalidad</a:t>
            </a:r>
          </a:p>
        </p:txBody>
      </p:sp>
      <p:sp>
        <p:nvSpPr>
          <p:cNvPr id="18" name="Globo: flecha hacia abajo 17">
            <a:extLst>
              <a:ext uri="{FF2B5EF4-FFF2-40B4-BE49-F238E27FC236}">
                <a16:creationId xmlns:a16="http://schemas.microsoft.com/office/drawing/2014/main" id="{D525AD55-5290-EB6A-4802-2E4F747A38D3}"/>
              </a:ext>
            </a:extLst>
          </p:cNvPr>
          <p:cNvSpPr/>
          <p:nvPr/>
        </p:nvSpPr>
        <p:spPr>
          <a:xfrm>
            <a:off x="8467088" y="2331692"/>
            <a:ext cx="1326821" cy="1605643"/>
          </a:xfrm>
          <a:prstGeom prst="downArrowCallou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51DDAA7D-9F78-8A40-E4EC-000C64595872}"/>
              </a:ext>
            </a:extLst>
          </p:cNvPr>
          <p:cNvSpPr txBox="1"/>
          <p:nvPr/>
        </p:nvSpPr>
        <p:spPr>
          <a:xfrm>
            <a:off x="5768381" y="3959895"/>
            <a:ext cx="1608133" cy="369332"/>
          </a:xfrm>
          <a:prstGeom prst="rect">
            <a:avLst/>
          </a:prstGeom>
          <a:noFill/>
        </p:spPr>
        <p:txBody>
          <a:bodyPr wrap="none" rtlCol="0">
            <a:spAutoFit/>
          </a:bodyPr>
          <a:lstStyle/>
          <a:p>
            <a:r>
              <a:rPr lang="es-CR" b="1">
                <a:latin typeface="Aptos" panose="020B0004020202020204" pitchFamily="34" charset="0"/>
              </a:rPr>
              <a:t>especificidad</a:t>
            </a:r>
          </a:p>
        </p:txBody>
      </p:sp>
    </p:spTree>
    <p:extLst>
      <p:ext uri="{BB962C8B-B14F-4D97-AF65-F5344CB8AC3E}">
        <p14:creationId xmlns:p14="http://schemas.microsoft.com/office/powerpoint/2010/main" val="1700024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991F98F-F212-F74A-64BE-E06934ED6A68}"/>
              </a:ext>
            </a:extLst>
          </p:cNvPr>
          <p:cNvSpPr>
            <a:spLocks noGrp="1"/>
          </p:cNvSpPr>
          <p:nvPr>
            <p:ph type="sldNum" sz="quarter" idx="12"/>
          </p:nvPr>
        </p:nvSpPr>
        <p:spPr/>
        <p:txBody>
          <a:bodyPr/>
          <a:lstStyle/>
          <a:p>
            <a:fld id="{4A17912C-6D7B-4C4E-928F-243AC5B35BF9}" type="slidenum">
              <a:rPr lang="es-ES" smtClean="0"/>
              <a:t>45</a:t>
            </a:fld>
            <a:endParaRPr lang="es-ES"/>
          </a:p>
        </p:txBody>
      </p:sp>
      <p:sp>
        <p:nvSpPr>
          <p:cNvPr id="6" name="CuadroTexto 5">
            <a:extLst>
              <a:ext uri="{FF2B5EF4-FFF2-40B4-BE49-F238E27FC236}">
                <a16:creationId xmlns:a16="http://schemas.microsoft.com/office/drawing/2014/main" id="{A16B645A-4098-0B48-9AD5-DA9C6FC75C7F}"/>
              </a:ext>
            </a:extLst>
          </p:cNvPr>
          <p:cNvSpPr txBox="1"/>
          <p:nvPr/>
        </p:nvSpPr>
        <p:spPr>
          <a:xfrm>
            <a:off x="179882" y="55721"/>
            <a:ext cx="557723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CR" sz="2000" b="0" i="0" u="none" strike="noStrike" cap="none" spc="0" normalizeH="0" baseline="0">
                <a:ln>
                  <a:noFill/>
                </a:ln>
                <a:solidFill>
                  <a:srgbClr val="000000"/>
                </a:solidFill>
                <a:effectLst/>
                <a:uFillTx/>
                <a:latin typeface="Aptos" panose="020B0004020202020204" pitchFamily="34" charset="0"/>
                <a:ea typeface="+mj-ea"/>
                <a:cs typeface="+mj-cs"/>
                <a:sym typeface="Calibri"/>
              </a:rPr>
              <a:t>Criterio </a:t>
            </a:r>
            <a:r>
              <a:rPr kumimoji="0" lang="es-CR" sz="2000" b="1" i="0" u="none" strike="noStrike" cap="none" spc="0" normalizeH="0" baseline="0">
                <a:ln>
                  <a:noFill/>
                </a:ln>
                <a:solidFill>
                  <a:srgbClr val="000000"/>
                </a:solidFill>
                <a:effectLst/>
                <a:uFillTx/>
                <a:latin typeface="Aptos" panose="020B0004020202020204" pitchFamily="34" charset="0"/>
                <a:ea typeface="+mj-ea"/>
                <a:cs typeface="+mj-cs"/>
                <a:sym typeface="Calibri"/>
              </a:rPr>
              <a:t>SMARTER</a:t>
            </a:r>
            <a:r>
              <a:rPr kumimoji="0" lang="es-CR" sz="2000" b="0" i="0" u="none" strike="noStrike" cap="none" spc="0" normalizeH="0" baseline="0">
                <a:ln>
                  <a:noFill/>
                </a:ln>
                <a:solidFill>
                  <a:srgbClr val="000000"/>
                </a:solidFill>
                <a:effectLst/>
                <a:uFillTx/>
                <a:latin typeface="Aptos" panose="020B0004020202020204" pitchFamily="34" charset="0"/>
                <a:ea typeface="+mj-ea"/>
                <a:cs typeface="+mj-cs"/>
                <a:sym typeface="Calibri"/>
              </a:rPr>
              <a:t> y la </a:t>
            </a:r>
            <a:r>
              <a:rPr kumimoji="0" lang="es-CR" sz="2000" b="1" i="0" u="none" strike="noStrike" cap="none" spc="0" normalizeH="0" baseline="0">
                <a:ln>
                  <a:noFill/>
                </a:ln>
                <a:solidFill>
                  <a:srgbClr val="000000"/>
                </a:solidFill>
                <a:effectLst/>
                <a:uFillTx/>
                <a:latin typeface="Aptos" panose="020B0004020202020204" pitchFamily="34" charset="0"/>
                <a:ea typeface="+mj-ea"/>
                <a:cs typeface="+mj-cs"/>
                <a:sym typeface="Calibri"/>
              </a:rPr>
              <a:t>taxonomía</a:t>
            </a:r>
            <a:r>
              <a:rPr kumimoji="0" lang="es-CR" sz="2000" b="0" i="0" u="none" strike="noStrike" cap="none" spc="0" normalizeH="0" baseline="0">
                <a:ln>
                  <a:noFill/>
                </a:ln>
                <a:solidFill>
                  <a:srgbClr val="000000"/>
                </a:solidFill>
                <a:effectLst/>
                <a:uFillTx/>
                <a:latin typeface="Aptos" panose="020B0004020202020204" pitchFamily="34" charset="0"/>
                <a:ea typeface="+mj-ea"/>
                <a:cs typeface="+mj-cs"/>
                <a:sym typeface="Calibri"/>
              </a:rPr>
              <a:t> de un indicador</a:t>
            </a:r>
            <a:endParaRPr kumimoji="0" lang="es-CR" sz="2000" b="1" i="0" u="none" strike="noStrike" cap="none" spc="0" normalizeH="0" baseline="0">
              <a:ln>
                <a:noFill/>
              </a:ln>
              <a:solidFill>
                <a:srgbClr val="000000"/>
              </a:solidFill>
              <a:effectLst/>
              <a:uFillTx/>
              <a:latin typeface="Aptos" panose="020B0004020202020204" pitchFamily="34" charset="0"/>
              <a:ea typeface="+mj-ea"/>
              <a:cs typeface="+mj-cs"/>
              <a:sym typeface="Calibri"/>
            </a:endParaRPr>
          </a:p>
        </p:txBody>
      </p:sp>
      <p:sp>
        <p:nvSpPr>
          <p:cNvPr id="7" name="CuadroTexto 6">
            <a:extLst>
              <a:ext uri="{FF2B5EF4-FFF2-40B4-BE49-F238E27FC236}">
                <a16:creationId xmlns:a16="http://schemas.microsoft.com/office/drawing/2014/main" id="{A6D9DE85-E3FA-0C0E-A1EC-6CC6DBE1F04E}"/>
              </a:ext>
            </a:extLst>
          </p:cNvPr>
          <p:cNvSpPr txBox="1"/>
          <p:nvPr/>
        </p:nvSpPr>
        <p:spPr>
          <a:xfrm>
            <a:off x="764855" y="455829"/>
            <a:ext cx="10662290" cy="5509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s-ES" sz="1600" b="1" kern="50">
                <a:highlight>
                  <a:srgbClr val="FFFF00"/>
                </a:highlight>
                <a:latin typeface="Aptos"/>
              </a:rPr>
              <a:t>Proyectos de investigación aplicada con transferencia de tecnologías al sector productivo  </a:t>
            </a:r>
            <a:r>
              <a:rPr lang="es-ES" sz="1600" b="1" kern="50">
                <a:latin typeface="Aptos"/>
              </a:rPr>
              <a:t>respecto </a:t>
            </a:r>
            <a:r>
              <a:rPr lang="es-ES" sz="1600" b="1" kern="50">
                <a:highlight>
                  <a:srgbClr val="00FFFF"/>
                </a:highlight>
                <a:latin typeface="Aptos"/>
              </a:rPr>
              <a:t>del total de los proyectos de investigación aplicada inscritos en la Vicerrectoría de Investigación</a:t>
            </a:r>
            <a:endParaRPr lang="es-CR" sz="1600" b="1" kern="50">
              <a:highlight>
                <a:srgbClr val="00FFFF"/>
              </a:highlight>
              <a:latin typeface="Aptos"/>
              <a:ea typeface="SimSun" panose="02010600030101010101" pitchFamily="2" charset="-122"/>
              <a:cs typeface="Mangal" panose="02040503050203030202" pitchFamily="18" charset="0"/>
            </a:endParaRPr>
          </a:p>
          <a:p>
            <a:pPr marL="0" marR="0" indent="0" algn="just" defTabSz="914400" rtl="0" fontAlgn="auto" latinLnBrk="0" hangingPunct="0">
              <a:lnSpc>
                <a:spcPct val="100000"/>
              </a:lnSpc>
              <a:spcBef>
                <a:spcPts val="0"/>
              </a:spcBef>
              <a:spcAft>
                <a:spcPts val="0"/>
              </a:spcAft>
              <a:buClrTx/>
              <a:buSzTx/>
              <a:buFontTx/>
              <a:buNone/>
              <a:tabLst/>
            </a:pPr>
            <a:endParaRPr kumimoji="0" lang="es-CR" sz="1600" b="0" i="0" u="none" strike="noStrike" cap="none" spc="0" normalizeH="0" baseline="0">
              <a:ln>
                <a:noFill/>
              </a:ln>
              <a:solidFill>
                <a:srgbClr val="000000"/>
              </a:solidFill>
              <a:effectLst/>
              <a:uFillTx/>
              <a:latin typeface="Aptos" panose="020B0004020202020204" pitchFamily="34" charset="0"/>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r>
              <a:rPr lang="es-ES" sz="1600" b="1">
                <a:highlight>
                  <a:srgbClr val="FFFF00"/>
                </a:highlight>
                <a:latin typeface="Aptos"/>
              </a:rPr>
              <a:t>[S] </a:t>
            </a:r>
            <a:r>
              <a:rPr lang="es-CR" sz="1600" b="1">
                <a:highlight>
                  <a:srgbClr val="FFFF00"/>
                </a:highlight>
                <a:latin typeface="Aptos"/>
              </a:rPr>
              <a:t>Específico</a:t>
            </a:r>
            <a:r>
              <a:rPr lang="es-CR" sz="1600">
                <a:latin typeface="Aptos"/>
              </a:rPr>
              <a:t>: enunciado, función descriptiva, criterio inequívoco de agrupación.</a:t>
            </a:r>
          </a:p>
          <a:p>
            <a:pPr marL="0" marR="0" indent="0" algn="just" defTabSz="914400" rtl="0" fontAlgn="auto" latinLnBrk="0" hangingPunct="0">
              <a:lnSpc>
                <a:spcPct val="100000"/>
              </a:lnSpc>
              <a:spcBef>
                <a:spcPts val="0"/>
              </a:spcBef>
              <a:spcAft>
                <a:spcPts val="0"/>
              </a:spcAft>
              <a:buClrTx/>
              <a:buSzTx/>
              <a:buFontTx/>
              <a:buNone/>
              <a:tabLst/>
            </a:pPr>
            <a:endParaRPr lang="es-CR" sz="1600">
              <a:latin typeface="Aptos" panose="020B0004020202020204" pitchFamily="34" charset="0"/>
            </a:endParaRPr>
          </a:p>
          <a:p>
            <a:pPr algn="just"/>
            <a:r>
              <a:rPr lang="es-ES" sz="1600" b="1">
                <a:highlight>
                  <a:srgbClr val="00FFFF"/>
                </a:highlight>
                <a:latin typeface="Aptos"/>
              </a:rPr>
              <a:t>[M] Medible</a:t>
            </a:r>
            <a:r>
              <a:rPr lang="es-ES" sz="1600">
                <a:latin typeface="Aptos"/>
              </a:rPr>
              <a:t>: función valorativa y fórmula.</a:t>
            </a:r>
          </a:p>
          <a:p>
            <a:pPr algn="just"/>
            <a:endParaRPr kumimoji="0" lang="es-CR" sz="1600" b="0" i="0" u="none" strike="noStrike" cap="none" spc="0" normalizeH="0" baseline="0">
              <a:ln>
                <a:noFill/>
              </a:ln>
              <a:solidFill>
                <a:srgbClr val="000000"/>
              </a:solidFill>
              <a:effectLst/>
              <a:uFillTx/>
              <a:latin typeface="Aptos" panose="020B0004020202020204" pitchFamily="34" charset="0"/>
              <a:ea typeface="+mj-ea"/>
              <a:cs typeface="+mj-cs"/>
              <a:sym typeface="Calibri"/>
            </a:endParaRPr>
          </a:p>
          <a:p>
            <a:pPr algn="just"/>
            <a:r>
              <a:rPr lang="es-ES" sz="1600" b="1">
                <a:highlight>
                  <a:srgbClr val="DDB6AD"/>
                </a:highlight>
                <a:latin typeface="Aptos"/>
              </a:rPr>
              <a:t>[A] Alcanzable</a:t>
            </a:r>
            <a:r>
              <a:rPr lang="es-ES" sz="1600">
                <a:latin typeface="Aptos"/>
              </a:rPr>
              <a:t>: la </a:t>
            </a:r>
            <a:r>
              <a:rPr lang="es-ES" sz="1600" b="1">
                <a:latin typeface="Aptos"/>
              </a:rPr>
              <a:t>estrategia organizacional</a:t>
            </a:r>
            <a:r>
              <a:rPr lang="es-ES" sz="1600">
                <a:latin typeface="Aptos"/>
              </a:rPr>
              <a:t> se desarrolla mediante CRECE, unidad encargada de mapear y sostener una relación constante de escucha directa y apoyo al sector externo (sector empresarial, productivo, cooperativo, Gobierno, sociedad en general), de forma que se propicie la construcción de relaciones fructíferas y encadenamientos productivos.</a:t>
            </a:r>
            <a:endParaRPr lang="es-ES" sz="1600">
              <a:highlight>
                <a:srgbClr val="FFFF00"/>
              </a:highlight>
              <a:latin typeface="Aptos"/>
            </a:endParaRPr>
          </a:p>
          <a:p>
            <a:pPr algn="just"/>
            <a:endParaRPr lang="es-ES" sz="1600">
              <a:highlight>
                <a:srgbClr val="FFFF00"/>
              </a:highlight>
              <a:latin typeface="Aptos" panose="020B0004020202020204" pitchFamily="34" charset="0"/>
            </a:endParaRPr>
          </a:p>
          <a:p>
            <a:pPr algn="just"/>
            <a:r>
              <a:rPr lang="es-ES" sz="1600">
                <a:highlight>
                  <a:srgbClr val="00FF00"/>
                </a:highlight>
                <a:latin typeface="Aptos"/>
              </a:rPr>
              <a:t>[R] Relevante</a:t>
            </a:r>
            <a:r>
              <a:rPr lang="es-ES" sz="1600">
                <a:latin typeface="Aptos"/>
              </a:rPr>
              <a:t>: el </a:t>
            </a:r>
            <a:r>
              <a:rPr lang="es-ES" sz="1600" b="1">
                <a:latin typeface="Aptos"/>
              </a:rPr>
              <a:t>producto</a:t>
            </a:r>
            <a:r>
              <a:rPr lang="es-ES" sz="1600">
                <a:latin typeface="Aptos"/>
              </a:rPr>
              <a:t> pretende la “</a:t>
            </a:r>
            <a:r>
              <a:rPr lang="es-ES" sz="1600">
                <a:highlight>
                  <a:srgbClr val="00FF00"/>
                </a:highlight>
                <a:latin typeface="Aptos"/>
              </a:rPr>
              <a:t>transferencia de tecnologías al sector productivo</a:t>
            </a:r>
            <a:r>
              <a:rPr lang="es-ES" sz="1600">
                <a:latin typeface="Aptos"/>
              </a:rPr>
              <a:t>” mediante una de las actividades sustantivas de la institución (investigación).</a:t>
            </a:r>
          </a:p>
          <a:p>
            <a:pPr algn="just"/>
            <a:endParaRPr lang="es-ES" sz="1600">
              <a:highlight>
                <a:srgbClr val="FFFF00"/>
              </a:highlight>
              <a:latin typeface="Aptos" panose="020B0004020202020204" pitchFamily="34" charset="0"/>
            </a:endParaRPr>
          </a:p>
          <a:p>
            <a:pPr algn="just"/>
            <a:r>
              <a:rPr lang="es-ES" sz="1600">
                <a:highlight>
                  <a:srgbClr val="C0C0C0"/>
                </a:highlight>
                <a:latin typeface="Aptos"/>
              </a:rPr>
              <a:t>[T] Temporalidad</a:t>
            </a:r>
            <a:r>
              <a:rPr lang="es-ES" sz="1600">
                <a:latin typeface="Aptos"/>
              </a:rPr>
              <a:t>: los planes estratégico y operativo, por medio de la </a:t>
            </a:r>
            <a:r>
              <a:rPr lang="es-ES" sz="1600" b="1">
                <a:latin typeface="Aptos"/>
              </a:rPr>
              <a:t>unidad de medida</a:t>
            </a:r>
            <a:r>
              <a:rPr lang="es-ES" sz="1600">
                <a:latin typeface="Aptos"/>
              </a:rPr>
              <a:t> hacen explícito que “</a:t>
            </a:r>
            <a:r>
              <a:rPr lang="es-ES" sz="1600">
                <a:highlight>
                  <a:srgbClr val="C0C0C0"/>
                </a:highlight>
                <a:latin typeface="Aptos"/>
              </a:rPr>
              <a:t>al 2030 el 30% de los </a:t>
            </a:r>
            <a:r>
              <a:rPr lang="es-ES" sz="1600" b="1">
                <a:highlight>
                  <a:srgbClr val="C0C0C0"/>
                </a:highlight>
                <a:latin typeface="Aptos"/>
              </a:rPr>
              <a:t>proyectos</a:t>
            </a:r>
            <a:r>
              <a:rPr lang="es-ES" sz="1600">
                <a:highlight>
                  <a:srgbClr val="C0C0C0"/>
                </a:highlight>
                <a:latin typeface="Aptos"/>
              </a:rPr>
              <a:t> de investigación aplicada inscritos realicen transferencia de tecnologías al sector productivo </a:t>
            </a:r>
            <a:r>
              <a:rPr lang="es-ES" sz="1600">
                <a:latin typeface="Aptos"/>
              </a:rPr>
              <a:t>”.</a:t>
            </a:r>
          </a:p>
          <a:p>
            <a:pPr algn="just"/>
            <a:endParaRPr kumimoji="0" lang="es-ES" sz="1600" b="0" i="0" u="none" strike="noStrike" cap="none" spc="0" normalizeH="0" baseline="0">
              <a:ln>
                <a:noFill/>
              </a:ln>
              <a:solidFill>
                <a:srgbClr val="000000"/>
              </a:solidFill>
              <a:effectLst/>
              <a:uFillTx/>
              <a:latin typeface="Aptos"/>
              <a:ea typeface="+mj-ea"/>
              <a:cs typeface="+mj-cs"/>
              <a:sym typeface="Calibri"/>
            </a:endParaRPr>
          </a:p>
          <a:p>
            <a:pPr algn="just"/>
            <a:r>
              <a:rPr lang="es-ES" sz="1600">
                <a:highlight>
                  <a:srgbClr val="C0C0C0"/>
                </a:highlight>
                <a:latin typeface="Aptos"/>
              </a:rPr>
              <a:t>[E] Evaluado</a:t>
            </a:r>
            <a:r>
              <a:rPr lang="es-ES" sz="1600">
                <a:latin typeface="Aptos"/>
              </a:rPr>
              <a:t>: los indicadores deben ser probados, de tal forma que se </a:t>
            </a:r>
            <a:r>
              <a:rPr lang="es-ES" sz="1600" b="1">
                <a:latin typeface="Aptos"/>
              </a:rPr>
              <a:t>compruebe</a:t>
            </a:r>
            <a:r>
              <a:rPr lang="es-ES" sz="1600">
                <a:latin typeface="Aptos"/>
              </a:rPr>
              <a:t> que se tiene la información para medirlos, y que </a:t>
            </a:r>
            <a:r>
              <a:rPr lang="es-ES" sz="1600">
                <a:highlight>
                  <a:srgbClr val="C0C0C0"/>
                </a:highlight>
                <a:latin typeface="Aptos"/>
              </a:rPr>
              <a:t>la interpretación del resultado sea fácil:</a:t>
            </a:r>
            <a:r>
              <a:rPr lang="es-ES" sz="1600">
                <a:latin typeface="Aptos"/>
              </a:rPr>
              <a:t> “15 proyectos tienen esa condición de 1300 inscritos en 2024”.</a:t>
            </a:r>
          </a:p>
          <a:p>
            <a:pPr algn="just"/>
            <a:endParaRPr kumimoji="0" lang="es-ES" sz="1600" b="0" i="0" u="none" strike="noStrike" cap="none" spc="0" normalizeH="0" baseline="0">
              <a:ln>
                <a:noFill/>
              </a:ln>
              <a:solidFill>
                <a:srgbClr val="000000"/>
              </a:solidFill>
              <a:effectLst/>
              <a:uFillTx/>
              <a:latin typeface="Aptos"/>
              <a:ea typeface="+mj-ea"/>
              <a:cs typeface="+mj-cs"/>
              <a:sym typeface="Calibri"/>
            </a:endParaRPr>
          </a:p>
          <a:p>
            <a:pPr algn="just"/>
            <a:r>
              <a:rPr lang="es-ES" sz="1600">
                <a:highlight>
                  <a:srgbClr val="C0C0C0"/>
                </a:highlight>
                <a:latin typeface="Aptos"/>
              </a:rPr>
              <a:t>[R] Revisado</a:t>
            </a:r>
            <a:r>
              <a:rPr lang="es-ES" sz="1600">
                <a:latin typeface="Aptos"/>
              </a:rPr>
              <a:t>: los indicadores deben ser revisados con los </a:t>
            </a:r>
            <a:r>
              <a:rPr lang="es-ES" sz="1600" b="1">
                <a:highlight>
                  <a:srgbClr val="C0C0C0"/>
                </a:highlight>
                <a:latin typeface="Aptos"/>
              </a:rPr>
              <a:t>usuarios o tomadores de decisión</a:t>
            </a:r>
            <a:r>
              <a:rPr lang="es-ES" sz="1600">
                <a:latin typeface="Aptos"/>
              </a:rPr>
              <a:t>: “¿Apenas 1 de c/ 100?”</a:t>
            </a:r>
            <a:endParaRPr kumimoji="0" lang="es-CR" sz="1600" b="0" i="0" u="none" strike="noStrike" cap="none" spc="0" normalizeH="0" baseline="0">
              <a:ln>
                <a:noFill/>
              </a:ln>
              <a:solidFill>
                <a:srgbClr val="000000"/>
              </a:solidFill>
              <a:effectLst/>
              <a:uFillTx/>
              <a:latin typeface="Aptos"/>
              <a:ea typeface="+mj-ea"/>
              <a:cs typeface="+mj-cs"/>
              <a:sym typeface="Calibri"/>
            </a:endParaRPr>
          </a:p>
        </p:txBody>
      </p:sp>
    </p:spTree>
    <p:extLst>
      <p:ext uri="{BB962C8B-B14F-4D97-AF65-F5344CB8AC3E}">
        <p14:creationId xmlns:p14="http://schemas.microsoft.com/office/powerpoint/2010/main" val="2260427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5A4863B-B2C2-9454-0F63-9C7CF705531B}"/>
              </a:ext>
            </a:extLst>
          </p:cNvPr>
          <p:cNvSpPr>
            <a:spLocks noGrp="1"/>
          </p:cNvSpPr>
          <p:nvPr>
            <p:ph type="sldNum" sz="quarter" idx="12"/>
          </p:nvPr>
        </p:nvSpPr>
        <p:spPr/>
        <p:txBody>
          <a:bodyPr/>
          <a:lstStyle/>
          <a:p>
            <a:fld id="{4A17912C-6D7B-4C4E-928F-243AC5B35BF9}" type="slidenum">
              <a:rPr lang="es-ES" smtClean="0"/>
              <a:t>46</a:t>
            </a:fld>
            <a:endParaRPr lang="es-ES"/>
          </a:p>
        </p:txBody>
      </p:sp>
      <p:sp>
        <p:nvSpPr>
          <p:cNvPr id="5" name="CuadroTexto 4">
            <a:extLst>
              <a:ext uri="{FF2B5EF4-FFF2-40B4-BE49-F238E27FC236}">
                <a16:creationId xmlns:a16="http://schemas.microsoft.com/office/drawing/2014/main" id="{7561FF26-0F5B-13E7-02CB-3124C2FE1120}"/>
              </a:ext>
            </a:extLst>
          </p:cNvPr>
          <p:cNvSpPr txBox="1"/>
          <p:nvPr/>
        </p:nvSpPr>
        <p:spPr>
          <a:xfrm>
            <a:off x="1089976" y="3228055"/>
            <a:ext cx="8396923" cy="1938992"/>
          </a:xfrm>
          <a:prstGeom prst="rect">
            <a:avLst/>
          </a:prstGeom>
          <a:noFill/>
        </p:spPr>
        <p:txBody>
          <a:bodyPr wrap="square" rtlCol="0">
            <a:spAutoFit/>
          </a:bodyPr>
          <a:lstStyle/>
          <a:p>
            <a:pPr algn="ctr"/>
            <a:r>
              <a:rPr lang="es-CR" sz="4000" b="1">
                <a:solidFill>
                  <a:schemeClr val="bg1"/>
                </a:solidFill>
                <a:latin typeface="Aptos" panose="020B0004020202020204" pitchFamily="34" charset="0"/>
              </a:rPr>
              <a:t>Ejemplo:</a:t>
            </a:r>
          </a:p>
          <a:p>
            <a:pPr algn="ctr"/>
            <a:r>
              <a:rPr lang="es-CR" sz="4000" b="1">
                <a:solidFill>
                  <a:schemeClr val="bg1"/>
                </a:solidFill>
                <a:latin typeface="Aptos" panose="020B0004020202020204" pitchFamily="34" charset="0"/>
              </a:rPr>
              <a:t>Formulación del producto </a:t>
            </a:r>
          </a:p>
          <a:p>
            <a:pPr algn="ctr"/>
            <a:r>
              <a:rPr lang="es-CR" sz="4000" b="1">
                <a:solidFill>
                  <a:schemeClr val="bg1"/>
                </a:solidFill>
                <a:latin typeface="Aptos" panose="020B0004020202020204" pitchFamily="34" charset="0"/>
              </a:rPr>
              <a:t>(Proyecto ordinario)</a:t>
            </a:r>
            <a:endParaRPr lang="es-CR" sz="2400">
              <a:solidFill>
                <a:schemeClr val="bg1"/>
              </a:solidFill>
              <a:latin typeface="Aptos" panose="020B0004020202020204" pitchFamily="34" charset="0"/>
            </a:endParaRPr>
          </a:p>
        </p:txBody>
      </p:sp>
      <p:pic>
        <p:nvPicPr>
          <p:cNvPr id="13" name="Imagen 12" descr="Patrón de fondo&#10;&#10;Descripción generada automáticamente">
            <a:extLst>
              <a:ext uri="{FF2B5EF4-FFF2-40B4-BE49-F238E27FC236}">
                <a16:creationId xmlns:a16="http://schemas.microsoft.com/office/drawing/2014/main" id="{CEC1269F-EDB6-3515-2164-AE3949124D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810037" y="975116"/>
            <a:ext cx="2381964" cy="4763927"/>
          </a:xfrm>
          <a:prstGeom prst="rect">
            <a:avLst/>
          </a:prstGeom>
        </p:spPr>
      </p:pic>
    </p:spTree>
    <p:extLst>
      <p:ext uri="{BB962C8B-B14F-4D97-AF65-F5344CB8AC3E}">
        <p14:creationId xmlns:p14="http://schemas.microsoft.com/office/powerpoint/2010/main" val="1365001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EEA4CA8-370B-77F9-9936-7991FFD6326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A17912C-6D7B-4C4E-928F-243AC5B35BF9}" type="slidenum">
              <a:rPr lang="es-ES" smtClean="0"/>
              <a:pPr>
                <a:spcAft>
                  <a:spcPts val="600"/>
                </a:spcAft>
              </a:pPr>
              <a:t>47</a:t>
            </a:fld>
            <a:endParaRPr lang="es-ES"/>
          </a:p>
        </p:txBody>
      </p:sp>
      <p:pic>
        <p:nvPicPr>
          <p:cNvPr id="2" name="Imagen 1" descr="Tabla&#10;&#10;Descripción generada automáticamente">
            <a:extLst>
              <a:ext uri="{FF2B5EF4-FFF2-40B4-BE49-F238E27FC236}">
                <a16:creationId xmlns:a16="http://schemas.microsoft.com/office/drawing/2014/main" id="{3E1507B3-04F8-F59C-E768-412D474A1812}"/>
              </a:ext>
            </a:extLst>
          </p:cNvPr>
          <p:cNvPicPr>
            <a:picLocks noChangeAspect="1"/>
          </p:cNvPicPr>
          <p:nvPr/>
        </p:nvPicPr>
        <p:blipFill>
          <a:blip r:embed="rId2"/>
          <a:stretch>
            <a:fillRect/>
          </a:stretch>
        </p:blipFill>
        <p:spPr>
          <a:xfrm>
            <a:off x="1051455" y="647700"/>
            <a:ext cx="10173758" cy="5164666"/>
          </a:xfrm>
          <a:prstGeom prst="rect">
            <a:avLst/>
          </a:prstGeom>
        </p:spPr>
      </p:pic>
    </p:spTree>
    <p:extLst>
      <p:ext uri="{BB962C8B-B14F-4D97-AF65-F5344CB8AC3E}">
        <p14:creationId xmlns:p14="http://schemas.microsoft.com/office/powerpoint/2010/main" val="2036204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73A103D-8E02-72B8-AD18-03BE32102E0B}"/>
              </a:ext>
            </a:extLst>
          </p:cNvPr>
          <p:cNvSpPr>
            <a:spLocks noGrp="1"/>
          </p:cNvSpPr>
          <p:nvPr>
            <p:ph type="sldNum" sz="quarter" idx="12"/>
          </p:nvPr>
        </p:nvSpPr>
        <p:spPr/>
        <p:txBody>
          <a:bodyPr/>
          <a:lstStyle/>
          <a:p>
            <a:fld id="{4A17912C-6D7B-4C4E-928F-243AC5B35BF9}" type="slidenum">
              <a:rPr lang="es-ES" smtClean="0"/>
              <a:t>48</a:t>
            </a:fld>
            <a:endParaRPr lang="es-ES"/>
          </a:p>
        </p:txBody>
      </p:sp>
      <p:pic>
        <p:nvPicPr>
          <p:cNvPr id="5" name="Imagen 4" descr="Tabla&#10;&#10;Descripción generada automáticamente">
            <a:extLst>
              <a:ext uri="{FF2B5EF4-FFF2-40B4-BE49-F238E27FC236}">
                <a16:creationId xmlns:a16="http://schemas.microsoft.com/office/drawing/2014/main" id="{40529C3D-87AE-9FBD-0199-8736C9390FF4}"/>
              </a:ext>
            </a:extLst>
          </p:cNvPr>
          <p:cNvPicPr>
            <a:picLocks noChangeAspect="1"/>
          </p:cNvPicPr>
          <p:nvPr/>
        </p:nvPicPr>
        <p:blipFill>
          <a:blip r:embed="rId2"/>
          <a:stretch>
            <a:fillRect/>
          </a:stretch>
        </p:blipFill>
        <p:spPr>
          <a:xfrm>
            <a:off x="1394707" y="739776"/>
            <a:ext cx="9402585" cy="4821060"/>
          </a:xfrm>
          <a:prstGeom prst="rect">
            <a:avLst/>
          </a:prstGeom>
        </p:spPr>
      </p:pic>
    </p:spTree>
    <p:extLst>
      <p:ext uri="{BB962C8B-B14F-4D97-AF65-F5344CB8AC3E}">
        <p14:creationId xmlns:p14="http://schemas.microsoft.com/office/powerpoint/2010/main" val="3935346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73A103D-8E02-72B8-AD18-03BE32102E0B}"/>
              </a:ext>
            </a:extLst>
          </p:cNvPr>
          <p:cNvSpPr>
            <a:spLocks noGrp="1"/>
          </p:cNvSpPr>
          <p:nvPr>
            <p:ph type="sldNum" sz="quarter" idx="12"/>
          </p:nvPr>
        </p:nvSpPr>
        <p:spPr/>
        <p:txBody>
          <a:bodyPr/>
          <a:lstStyle/>
          <a:p>
            <a:fld id="{4A17912C-6D7B-4C4E-928F-243AC5B35BF9}" type="slidenum">
              <a:rPr lang="es-ES" smtClean="0"/>
              <a:t>49</a:t>
            </a:fld>
            <a:endParaRPr lang="es-ES"/>
          </a:p>
        </p:txBody>
      </p:sp>
      <p:pic>
        <p:nvPicPr>
          <p:cNvPr id="2" name="Imagen 1" descr="Tabla&#10;&#10;Descripción generada automáticamente">
            <a:extLst>
              <a:ext uri="{FF2B5EF4-FFF2-40B4-BE49-F238E27FC236}">
                <a16:creationId xmlns:a16="http://schemas.microsoft.com/office/drawing/2014/main" id="{08AE57D7-E57D-1070-FC4B-5235F5A92226}"/>
              </a:ext>
            </a:extLst>
          </p:cNvPr>
          <p:cNvPicPr>
            <a:picLocks noChangeAspect="1"/>
          </p:cNvPicPr>
          <p:nvPr/>
        </p:nvPicPr>
        <p:blipFill>
          <a:blip r:embed="rId2"/>
          <a:stretch>
            <a:fillRect/>
          </a:stretch>
        </p:blipFill>
        <p:spPr>
          <a:xfrm>
            <a:off x="1278290" y="763412"/>
            <a:ext cx="9480196" cy="4837287"/>
          </a:xfrm>
          <a:prstGeom prst="rect">
            <a:avLst/>
          </a:prstGeom>
        </p:spPr>
      </p:pic>
    </p:spTree>
    <p:extLst>
      <p:ext uri="{BB962C8B-B14F-4D97-AF65-F5344CB8AC3E}">
        <p14:creationId xmlns:p14="http://schemas.microsoft.com/office/powerpoint/2010/main" val="104842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CF376-CA7C-61B8-1D9D-B686F8A2260B}"/>
              </a:ext>
            </a:extLst>
          </p:cNvPr>
          <p:cNvSpPr>
            <a:spLocks noGrp="1"/>
          </p:cNvSpPr>
          <p:nvPr>
            <p:ph idx="1"/>
          </p:nvPr>
        </p:nvSpPr>
        <p:spPr>
          <a:xfrm>
            <a:off x="557212" y="3030537"/>
            <a:ext cx="2643188" cy="523221"/>
          </a:xfrm>
        </p:spPr>
        <p:txBody>
          <a:bodyPr vert="horz" lIns="91440" tIns="45720" rIns="91440" bIns="45720" rtlCol="0" anchor="t">
            <a:noAutofit/>
          </a:bodyPr>
          <a:lstStyle/>
          <a:p>
            <a:pPr marL="0" indent="0">
              <a:buNone/>
            </a:pPr>
            <a:r>
              <a:rPr lang="es-MX" sz="2400" b="1">
                <a:ln w="0"/>
                <a:latin typeface="Aptos" panose="020B0004020202020204" pitchFamily="34" charset="0"/>
              </a:rPr>
              <a:t>Implementación de la GPR</a:t>
            </a:r>
          </a:p>
        </p:txBody>
      </p:sp>
      <p:sp>
        <p:nvSpPr>
          <p:cNvPr id="5" name="Marcador de número de diapositiva 4">
            <a:extLst>
              <a:ext uri="{FF2B5EF4-FFF2-40B4-BE49-F238E27FC236}">
                <a16:creationId xmlns:a16="http://schemas.microsoft.com/office/drawing/2014/main" id="{8C1FA4B4-E708-E170-6333-881264FC5390}"/>
              </a:ext>
            </a:extLst>
          </p:cNvPr>
          <p:cNvSpPr>
            <a:spLocks noGrp="1"/>
          </p:cNvSpPr>
          <p:nvPr>
            <p:ph type="sldNum" sz="quarter" idx="12"/>
          </p:nvPr>
        </p:nvSpPr>
        <p:spPr/>
        <p:txBody>
          <a:bodyPr/>
          <a:lstStyle/>
          <a:p>
            <a:fld id="{4A17912C-6D7B-4C4E-928F-243AC5B35BF9}" type="slidenum">
              <a:rPr lang="es-ES" smtClean="0"/>
              <a:t>5</a:t>
            </a:fld>
            <a:endParaRPr lang="es-ES"/>
          </a:p>
        </p:txBody>
      </p:sp>
      <p:sp>
        <p:nvSpPr>
          <p:cNvPr id="4" name="CuadroTexto 3">
            <a:extLst>
              <a:ext uri="{FF2B5EF4-FFF2-40B4-BE49-F238E27FC236}">
                <a16:creationId xmlns:a16="http://schemas.microsoft.com/office/drawing/2014/main" id="{C6574AC2-7FB0-636E-A1E4-DB6B08FFB4BE}"/>
              </a:ext>
            </a:extLst>
          </p:cNvPr>
          <p:cNvSpPr txBox="1"/>
          <p:nvPr/>
        </p:nvSpPr>
        <p:spPr>
          <a:xfrm>
            <a:off x="165100" y="6198255"/>
            <a:ext cx="5511800" cy="523220"/>
          </a:xfrm>
          <a:prstGeom prst="rect">
            <a:avLst/>
          </a:prstGeom>
          <a:noFill/>
        </p:spPr>
        <p:txBody>
          <a:bodyPr wrap="square">
            <a:spAutoFit/>
          </a:bodyPr>
          <a:lstStyle/>
          <a:p>
            <a:r>
              <a:rPr lang="es-CR" sz="1400">
                <a:ln w="0"/>
                <a:solidFill>
                  <a:schemeClr val="bg1"/>
                </a:solidFill>
                <a:effectLst>
                  <a:outerShdw blurRad="38100" dist="19050" dir="2700000" algn="tl" rotWithShape="0">
                    <a:schemeClr val="dk1">
                      <a:alpha val="40000"/>
                    </a:schemeClr>
                  </a:outerShdw>
                </a:effectLst>
              </a:rPr>
              <a:t>*Directriz sobre la Gestión para resultados en el Desarrollo dirigida al Sector Público Nº093-P” Gaceta No. 231, diciembre 2017</a:t>
            </a:r>
            <a:endParaRPr lang="es-CR" sz="1400">
              <a:solidFill>
                <a:schemeClr val="bg1"/>
              </a:solidFill>
            </a:endParaRPr>
          </a:p>
        </p:txBody>
      </p:sp>
      <p:graphicFrame>
        <p:nvGraphicFramePr>
          <p:cNvPr id="2" name="Diagrama 1">
            <a:extLst>
              <a:ext uri="{FF2B5EF4-FFF2-40B4-BE49-F238E27FC236}">
                <a16:creationId xmlns:a16="http://schemas.microsoft.com/office/drawing/2014/main" id="{8FEF9AC2-F4FA-B7FE-BE21-370A695416BE}"/>
              </a:ext>
            </a:extLst>
          </p:cNvPr>
          <p:cNvGraphicFramePr/>
          <p:nvPr>
            <p:extLst>
              <p:ext uri="{D42A27DB-BD31-4B8C-83A1-F6EECF244321}">
                <p14:modId xmlns:p14="http://schemas.microsoft.com/office/powerpoint/2010/main" val="678410557"/>
              </p:ext>
            </p:extLst>
          </p:nvPr>
        </p:nvGraphicFramePr>
        <p:xfrm>
          <a:off x="3689350" y="809626"/>
          <a:ext cx="8128000" cy="510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553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73A103D-8E02-72B8-AD18-03BE32102E0B}"/>
              </a:ext>
            </a:extLst>
          </p:cNvPr>
          <p:cNvSpPr>
            <a:spLocks noGrp="1"/>
          </p:cNvSpPr>
          <p:nvPr>
            <p:ph type="sldNum" sz="quarter" idx="12"/>
          </p:nvPr>
        </p:nvSpPr>
        <p:spPr/>
        <p:txBody>
          <a:bodyPr/>
          <a:lstStyle/>
          <a:p>
            <a:fld id="{4A17912C-6D7B-4C4E-928F-243AC5B35BF9}" type="slidenum">
              <a:rPr lang="es-ES" smtClean="0"/>
              <a:t>50</a:t>
            </a:fld>
            <a:endParaRPr lang="es-ES"/>
          </a:p>
        </p:txBody>
      </p:sp>
      <p:pic>
        <p:nvPicPr>
          <p:cNvPr id="3" name="Imagen 2">
            <a:extLst>
              <a:ext uri="{FF2B5EF4-FFF2-40B4-BE49-F238E27FC236}">
                <a16:creationId xmlns:a16="http://schemas.microsoft.com/office/drawing/2014/main" id="{3F6EB57E-AE41-4572-4C8D-BD05E2A4E886}"/>
              </a:ext>
            </a:extLst>
          </p:cNvPr>
          <p:cNvPicPr>
            <a:picLocks noChangeAspect="1"/>
          </p:cNvPicPr>
          <p:nvPr/>
        </p:nvPicPr>
        <p:blipFill>
          <a:blip r:embed="rId2"/>
          <a:stretch>
            <a:fillRect/>
          </a:stretch>
        </p:blipFill>
        <p:spPr>
          <a:xfrm>
            <a:off x="1255921" y="863601"/>
            <a:ext cx="9932243" cy="5003800"/>
          </a:xfrm>
          <a:prstGeom prst="rect">
            <a:avLst/>
          </a:prstGeom>
        </p:spPr>
      </p:pic>
    </p:spTree>
    <p:extLst>
      <p:ext uri="{BB962C8B-B14F-4D97-AF65-F5344CB8AC3E}">
        <p14:creationId xmlns:p14="http://schemas.microsoft.com/office/powerpoint/2010/main" val="3167285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6D9B767-EA9C-0E8E-3C98-67E81F680DAB}"/>
              </a:ext>
            </a:extLst>
          </p:cNvPr>
          <p:cNvSpPr>
            <a:spLocks noGrp="1"/>
          </p:cNvSpPr>
          <p:nvPr>
            <p:ph type="sldNum" sz="quarter" idx="12"/>
          </p:nvPr>
        </p:nvSpPr>
        <p:spPr/>
        <p:txBody>
          <a:bodyPr/>
          <a:lstStyle/>
          <a:p>
            <a:fld id="{4A17912C-6D7B-4C4E-928F-243AC5B35BF9}" type="slidenum">
              <a:rPr lang="es-ES" smtClean="0"/>
              <a:t>51</a:t>
            </a:fld>
            <a:endParaRPr lang="es-ES"/>
          </a:p>
        </p:txBody>
      </p:sp>
      <p:pic>
        <p:nvPicPr>
          <p:cNvPr id="3" name="Imagen 2">
            <a:extLst>
              <a:ext uri="{FF2B5EF4-FFF2-40B4-BE49-F238E27FC236}">
                <a16:creationId xmlns:a16="http://schemas.microsoft.com/office/drawing/2014/main" id="{5D710637-E602-FE46-BFC0-9F31B409E17E}"/>
              </a:ext>
            </a:extLst>
          </p:cNvPr>
          <p:cNvPicPr>
            <a:picLocks noChangeAspect="1"/>
          </p:cNvPicPr>
          <p:nvPr/>
        </p:nvPicPr>
        <p:blipFill>
          <a:blip r:embed="rId3"/>
          <a:stretch>
            <a:fillRect/>
          </a:stretch>
        </p:blipFill>
        <p:spPr>
          <a:xfrm>
            <a:off x="977901" y="888146"/>
            <a:ext cx="10057794" cy="4807594"/>
          </a:xfrm>
          <a:prstGeom prst="rect">
            <a:avLst/>
          </a:prstGeom>
        </p:spPr>
      </p:pic>
    </p:spTree>
    <p:extLst>
      <p:ext uri="{BB962C8B-B14F-4D97-AF65-F5344CB8AC3E}">
        <p14:creationId xmlns:p14="http://schemas.microsoft.com/office/powerpoint/2010/main" val="1012307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5A4863B-B2C2-9454-0F63-9C7CF705531B}"/>
              </a:ext>
            </a:extLst>
          </p:cNvPr>
          <p:cNvSpPr>
            <a:spLocks noGrp="1"/>
          </p:cNvSpPr>
          <p:nvPr>
            <p:ph type="sldNum" sz="quarter" idx="12"/>
          </p:nvPr>
        </p:nvSpPr>
        <p:spPr/>
        <p:txBody>
          <a:bodyPr/>
          <a:lstStyle/>
          <a:p>
            <a:fld id="{4A17912C-6D7B-4C4E-928F-243AC5B35BF9}" type="slidenum">
              <a:rPr lang="es-ES" smtClean="0"/>
              <a:t>52</a:t>
            </a:fld>
            <a:endParaRPr lang="es-ES"/>
          </a:p>
        </p:txBody>
      </p:sp>
      <p:sp>
        <p:nvSpPr>
          <p:cNvPr id="5" name="CuadroTexto 4">
            <a:extLst>
              <a:ext uri="{FF2B5EF4-FFF2-40B4-BE49-F238E27FC236}">
                <a16:creationId xmlns:a16="http://schemas.microsoft.com/office/drawing/2014/main" id="{7561FF26-0F5B-13E7-02CB-3124C2FE1120}"/>
              </a:ext>
            </a:extLst>
          </p:cNvPr>
          <p:cNvSpPr txBox="1"/>
          <p:nvPr/>
        </p:nvSpPr>
        <p:spPr>
          <a:xfrm>
            <a:off x="1089977" y="3228055"/>
            <a:ext cx="5417574" cy="2185214"/>
          </a:xfrm>
          <a:prstGeom prst="rect">
            <a:avLst/>
          </a:prstGeom>
          <a:noFill/>
        </p:spPr>
        <p:txBody>
          <a:bodyPr wrap="square" rtlCol="0">
            <a:spAutoFit/>
          </a:bodyPr>
          <a:lstStyle/>
          <a:p>
            <a:r>
              <a:rPr lang="es-CR" sz="4000" b="1">
                <a:solidFill>
                  <a:schemeClr val="bg1"/>
                </a:solidFill>
                <a:latin typeface="Aptos" panose="020B0004020202020204" pitchFamily="34" charset="0"/>
              </a:rPr>
              <a:t>Muchas gracias</a:t>
            </a:r>
          </a:p>
          <a:p>
            <a:endParaRPr lang="es-CR" sz="2400">
              <a:solidFill>
                <a:schemeClr val="bg1"/>
              </a:solidFill>
              <a:latin typeface="Aptos" panose="020B0004020202020204" pitchFamily="34" charset="0"/>
            </a:endParaRPr>
          </a:p>
          <a:p>
            <a:r>
              <a:rPr lang="es-CR" sz="2400">
                <a:solidFill>
                  <a:schemeClr val="bg1"/>
                </a:solidFill>
                <a:latin typeface="Aptos" panose="020B0004020202020204" pitchFamily="34" charset="0"/>
              </a:rPr>
              <a:t>Oficina de Planificación Universitaria</a:t>
            </a:r>
          </a:p>
          <a:p>
            <a:r>
              <a:rPr lang="es-CR" sz="2400">
                <a:solidFill>
                  <a:schemeClr val="bg1"/>
                </a:solidFill>
                <a:latin typeface="Aptos" panose="020B0004020202020204" pitchFamily="34" charset="0"/>
              </a:rPr>
              <a:t>Universidad de Costa Rica</a:t>
            </a:r>
          </a:p>
          <a:p>
            <a:r>
              <a:rPr lang="es-CR" sz="2400">
                <a:solidFill>
                  <a:schemeClr val="bg1"/>
                </a:solidFill>
                <a:latin typeface="Aptos" panose="020B0004020202020204" pitchFamily="34" charset="0"/>
              </a:rPr>
              <a:t>Marzo, 2024</a:t>
            </a:r>
          </a:p>
        </p:txBody>
      </p:sp>
      <p:pic>
        <p:nvPicPr>
          <p:cNvPr id="13" name="Imagen 12" descr="Patrón de fondo&#10;&#10;Descripción generada automáticamente">
            <a:extLst>
              <a:ext uri="{FF2B5EF4-FFF2-40B4-BE49-F238E27FC236}">
                <a16:creationId xmlns:a16="http://schemas.microsoft.com/office/drawing/2014/main" id="{CEC1269F-EDB6-3515-2164-AE3949124D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810037" y="975116"/>
            <a:ext cx="2381964" cy="4763927"/>
          </a:xfrm>
          <a:prstGeom prst="rect">
            <a:avLst/>
          </a:prstGeom>
        </p:spPr>
      </p:pic>
    </p:spTree>
    <p:extLst>
      <p:ext uri="{BB962C8B-B14F-4D97-AF65-F5344CB8AC3E}">
        <p14:creationId xmlns:p14="http://schemas.microsoft.com/office/powerpoint/2010/main" val="331607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5D1D8D8-5BF4-D0D7-41DF-6F413503B6E6}"/>
              </a:ext>
            </a:extLst>
          </p:cNvPr>
          <p:cNvSpPr>
            <a:spLocks noGrp="1"/>
          </p:cNvSpPr>
          <p:nvPr>
            <p:ph type="body" sz="half" idx="2"/>
          </p:nvPr>
        </p:nvSpPr>
        <p:spPr>
          <a:xfrm>
            <a:off x="836612" y="1270256"/>
            <a:ext cx="3932237" cy="4590794"/>
          </a:xfrm>
        </p:spPr>
        <p:txBody>
          <a:bodyPr vert="horz" lIns="91440" tIns="45720" rIns="91440" bIns="45720" rtlCol="0" anchor="t">
            <a:normAutofit/>
          </a:bodyPr>
          <a:lstStyle/>
          <a:p>
            <a:r>
              <a:rPr lang="es-ES" sz="2800" b="1" cap="small">
                <a:latin typeface="Aptos"/>
                <a:cs typeface="Arial"/>
              </a:rPr>
              <a:t>Gestión para Resultados</a:t>
            </a:r>
          </a:p>
          <a:p>
            <a:r>
              <a:rPr lang="es-ES" sz="1800">
                <a:latin typeface="Aptos"/>
                <a:cs typeface="Arial"/>
              </a:rPr>
              <a:t>Estrategia de gestión que se centra en el desempeño y el logro de productos, efectos indirectos e impactos.</a:t>
            </a:r>
          </a:p>
          <a:p>
            <a:r>
              <a:rPr lang="es-ES" sz="1800">
                <a:latin typeface="Aptos"/>
                <a:cs typeface="Arial"/>
              </a:rPr>
              <a:t>Pilares:</a:t>
            </a:r>
          </a:p>
          <a:p>
            <a:pPr marL="342900" indent="-342900">
              <a:buFont typeface="+mj-lt"/>
              <a:buAutoNum type="arabicParenR"/>
            </a:pPr>
            <a:r>
              <a:rPr lang="es-ES" b="1">
                <a:latin typeface="Aptos"/>
                <a:cs typeface="Arial"/>
              </a:rPr>
              <a:t>Planificación para resultados</a:t>
            </a:r>
          </a:p>
          <a:p>
            <a:pPr marL="342900" indent="-342900">
              <a:buFont typeface="+mj-lt"/>
              <a:buAutoNum type="arabicParenR"/>
            </a:pPr>
            <a:r>
              <a:rPr lang="es-ES">
                <a:latin typeface="Aptos"/>
                <a:cs typeface="Arial"/>
              </a:rPr>
              <a:t>Presupuesto por resultados (</a:t>
            </a:r>
            <a:r>
              <a:rPr lang="es-ES" err="1">
                <a:latin typeface="Aptos"/>
                <a:cs typeface="Arial"/>
              </a:rPr>
              <a:t>PpR</a:t>
            </a:r>
            <a:r>
              <a:rPr lang="es-ES">
                <a:latin typeface="Aptos"/>
                <a:cs typeface="Arial"/>
              </a:rPr>
              <a:t>)</a:t>
            </a:r>
          </a:p>
          <a:p>
            <a:pPr marL="342900" indent="-342900">
              <a:buFont typeface="+mj-lt"/>
              <a:buAutoNum type="arabicParenR"/>
            </a:pPr>
            <a:r>
              <a:rPr lang="es-ES">
                <a:latin typeface="Aptos"/>
                <a:cs typeface="Arial"/>
              </a:rPr>
              <a:t>Gestión financiera, auditoría y adquisiciones</a:t>
            </a:r>
          </a:p>
          <a:p>
            <a:pPr marL="342900" indent="-342900">
              <a:buFont typeface="+mj-lt"/>
              <a:buAutoNum type="arabicParenR"/>
            </a:pPr>
            <a:r>
              <a:rPr lang="es-ES">
                <a:latin typeface="Aptos"/>
                <a:cs typeface="Arial"/>
              </a:rPr>
              <a:t>Gestión de programas y proyectos</a:t>
            </a:r>
          </a:p>
          <a:p>
            <a:pPr marL="342900" indent="-342900">
              <a:buFont typeface="+mj-lt"/>
              <a:buAutoNum type="arabicParenR"/>
            </a:pPr>
            <a:r>
              <a:rPr lang="es-ES">
                <a:latin typeface="Aptos"/>
                <a:cs typeface="Arial"/>
              </a:rPr>
              <a:t>Seguimiento y evaluación</a:t>
            </a:r>
          </a:p>
        </p:txBody>
      </p:sp>
      <p:sp>
        <p:nvSpPr>
          <p:cNvPr id="4" name="Marcador de número de diapositiva 3">
            <a:extLst>
              <a:ext uri="{FF2B5EF4-FFF2-40B4-BE49-F238E27FC236}">
                <a16:creationId xmlns:a16="http://schemas.microsoft.com/office/drawing/2014/main" id="{95B720CF-6DFE-7A2D-D1F8-4AC79AA45B3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A17912C-6D7B-4C4E-928F-243AC5B35BF9}" type="slidenum">
              <a:rPr lang="es-ES" smtClean="0"/>
              <a:pPr>
                <a:spcAft>
                  <a:spcPts val="600"/>
                </a:spcAft>
              </a:pPr>
              <a:t>6</a:t>
            </a:fld>
            <a:endParaRPr lang="es-ES"/>
          </a:p>
        </p:txBody>
      </p:sp>
      <p:graphicFrame>
        <p:nvGraphicFramePr>
          <p:cNvPr id="6" name="Marcador de contenido 2">
            <a:extLst>
              <a:ext uri="{FF2B5EF4-FFF2-40B4-BE49-F238E27FC236}">
                <a16:creationId xmlns:a16="http://schemas.microsoft.com/office/drawing/2014/main" id="{6E33E104-0565-9896-01F6-ADBC00209067}"/>
              </a:ext>
            </a:extLst>
          </p:cNvPr>
          <p:cNvGraphicFramePr>
            <a:graphicFrameLocks noGrp="1"/>
          </p:cNvGraphicFramePr>
          <p:nvPr>
            <p:ph idx="1"/>
            <p:extLst>
              <p:ext uri="{D42A27DB-BD31-4B8C-83A1-F6EECF244321}">
                <p14:modId xmlns:p14="http://schemas.microsoft.com/office/powerpoint/2010/main" val="13925025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033AC683-7E37-FDA4-7CCA-5DBA53C8DB7B}"/>
              </a:ext>
            </a:extLst>
          </p:cNvPr>
          <p:cNvSpPr txBox="1"/>
          <p:nvPr/>
        </p:nvSpPr>
        <p:spPr>
          <a:xfrm>
            <a:off x="412375" y="6400412"/>
            <a:ext cx="926857" cy="276999"/>
          </a:xfrm>
          <a:prstGeom prst="rect">
            <a:avLst/>
          </a:prstGeom>
          <a:noFill/>
        </p:spPr>
        <p:txBody>
          <a:bodyPr wrap="none" rtlCol="0">
            <a:spAutoFit/>
          </a:bodyPr>
          <a:lstStyle/>
          <a:p>
            <a:r>
              <a:rPr lang="es-CR" sz="1200">
                <a:solidFill>
                  <a:schemeClr val="bg1"/>
                </a:solidFill>
              </a:rPr>
              <a:t>OCDE, 2023</a:t>
            </a:r>
          </a:p>
        </p:txBody>
      </p:sp>
    </p:spTree>
    <p:extLst>
      <p:ext uri="{BB962C8B-B14F-4D97-AF65-F5344CB8AC3E}">
        <p14:creationId xmlns:p14="http://schemas.microsoft.com/office/powerpoint/2010/main" val="32815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F4E451-E6F3-9F0C-89F7-F064D24285B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A17912C-6D7B-4C4E-928F-243AC5B35BF9}" type="slidenum">
              <a:rPr lang="es-ES" smtClean="0"/>
              <a:pPr>
                <a:spcAft>
                  <a:spcPts val="600"/>
                </a:spcAft>
              </a:pPr>
              <a:t>7</a:t>
            </a:fld>
            <a:endParaRPr lang="es-ES"/>
          </a:p>
        </p:txBody>
      </p:sp>
      <p:graphicFrame>
        <p:nvGraphicFramePr>
          <p:cNvPr id="7" name="Marcador de texto 3">
            <a:extLst>
              <a:ext uri="{FF2B5EF4-FFF2-40B4-BE49-F238E27FC236}">
                <a16:creationId xmlns:a16="http://schemas.microsoft.com/office/drawing/2014/main" id="{EEBEABF1-7A7E-3A94-C50F-724827ECA309}"/>
              </a:ext>
            </a:extLst>
          </p:cNvPr>
          <p:cNvGraphicFramePr>
            <a:graphicFrameLocks noGrp="1"/>
          </p:cNvGraphicFramePr>
          <p:nvPr>
            <p:ph idx="1"/>
            <p:extLst>
              <p:ext uri="{D42A27DB-BD31-4B8C-83A1-F6EECF244321}">
                <p14:modId xmlns:p14="http://schemas.microsoft.com/office/powerpoint/2010/main" val="565345645"/>
              </p:ext>
            </p:extLst>
          </p:nvPr>
        </p:nvGraphicFramePr>
        <p:xfrm>
          <a:off x="838200" y="1422502"/>
          <a:ext cx="10515600" cy="372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4797961-7723-B3AC-B40A-7774A30B3D1D}"/>
              </a:ext>
            </a:extLst>
          </p:cNvPr>
          <p:cNvSpPr txBox="1"/>
          <p:nvPr/>
        </p:nvSpPr>
        <p:spPr>
          <a:xfrm>
            <a:off x="412375" y="6400412"/>
            <a:ext cx="926857" cy="276999"/>
          </a:xfrm>
          <a:prstGeom prst="rect">
            <a:avLst/>
          </a:prstGeom>
          <a:noFill/>
        </p:spPr>
        <p:txBody>
          <a:bodyPr wrap="none" rtlCol="0">
            <a:spAutoFit/>
          </a:bodyPr>
          <a:lstStyle/>
          <a:p>
            <a:r>
              <a:rPr lang="es-CR" sz="1200">
                <a:solidFill>
                  <a:schemeClr val="bg1"/>
                </a:solidFill>
              </a:rPr>
              <a:t>OCDE, 2019</a:t>
            </a:r>
          </a:p>
        </p:txBody>
      </p:sp>
    </p:spTree>
    <p:extLst>
      <p:ext uri="{BB962C8B-B14F-4D97-AF65-F5344CB8AC3E}">
        <p14:creationId xmlns:p14="http://schemas.microsoft.com/office/powerpoint/2010/main" val="44792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DC8B7-FBB4-7AC3-0D7F-1587EC801025}"/>
              </a:ext>
            </a:extLst>
          </p:cNvPr>
          <p:cNvSpPr>
            <a:spLocks noGrp="1"/>
          </p:cNvSpPr>
          <p:nvPr>
            <p:ph type="title"/>
          </p:nvPr>
        </p:nvSpPr>
        <p:spPr>
          <a:xfrm>
            <a:off x="714375" y="136525"/>
            <a:ext cx="10515600" cy="451368"/>
          </a:xfrm>
        </p:spPr>
        <p:txBody>
          <a:bodyPr/>
          <a:lstStyle/>
          <a:p>
            <a:r>
              <a:rPr lang="es-CR" sz="2400" b="1">
                <a:latin typeface="Arial"/>
                <a:cs typeface="Arial"/>
              </a:rPr>
              <a:t>Programa de Docencia – Valor Público</a:t>
            </a:r>
            <a:endParaRPr lang="es-CR" sz="2400" b="1"/>
          </a:p>
        </p:txBody>
      </p:sp>
      <p:graphicFrame>
        <p:nvGraphicFramePr>
          <p:cNvPr id="5" name="Marcador de contenido 4">
            <a:extLst>
              <a:ext uri="{FF2B5EF4-FFF2-40B4-BE49-F238E27FC236}">
                <a16:creationId xmlns:a16="http://schemas.microsoft.com/office/drawing/2014/main" id="{89598BE2-DDF2-9095-EFB1-634192B50B55}"/>
              </a:ext>
            </a:extLst>
          </p:cNvPr>
          <p:cNvGraphicFramePr>
            <a:graphicFrameLocks noGrp="1"/>
          </p:cNvGraphicFramePr>
          <p:nvPr>
            <p:ph idx="1"/>
          </p:nvPr>
        </p:nvGraphicFramePr>
        <p:xfrm>
          <a:off x="838200" y="11112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68F5908-981D-F6A7-54C1-CD5D434ADE22}"/>
              </a:ext>
            </a:extLst>
          </p:cNvPr>
          <p:cNvSpPr>
            <a:spLocks noGrp="1"/>
          </p:cNvSpPr>
          <p:nvPr>
            <p:ph type="sldNum" sz="quarter" idx="12"/>
          </p:nvPr>
        </p:nvSpPr>
        <p:spPr/>
        <p:txBody>
          <a:bodyPr/>
          <a:lstStyle/>
          <a:p>
            <a:fld id="{4A17912C-6D7B-4C4E-928F-243AC5B35BF9}" type="slidenum">
              <a:rPr lang="es-ES" smtClean="0"/>
              <a:t>8</a:t>
            </a:fld>
            <a:endParaRPr lang="es-ES"/>
          </a:p>
        </p:txBody>
      </p:sp>
    </p:spTree>
    <p:extLst>
      <p:ext uri="{BB962C8B-B14F-4D97-AF65-F5344CB8AC3E}">
        <p14:creationId xmlns:p14="http://schemas.microsoft.com/office/powerpoint/2010/main" val="382332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DC8B7-FBB4-7AC3-0D7F-1587EC801025}"/>
              </a:ext>
            </a:extLst>
          </p:cNvPr>
          <p:cNvSpPr>
            <a:spLocks noGrp="1"/>
          </p:cNvSpPr>
          <p:nvPr>
            <p:ph type="title"/>
          </p:nvPr>
        </p:nvSpPr>
        <p:spPr>
          <a:xfrm>
            <a:off x="714375" y="136525"/>
            <a:ext cx="10515600" cy="451368"/>
          </a:xfrm>
        </p:spPr>
        <p:txBody>
          <a:bodyPr/>
          <a:lstStyle/>
          <a:p>
            <a:r>
              <a:rPr lang="es-CR" sz="2400" b="1">
                <a:latin typeface="Arial"/>
                <a:cs typeface="Arial"/>
              </a:rPr>
              <a:t>Programa de Investigación - Valor Público</a:t>
            </a:r>
            <a:endParaRPr lang="es-CR" sz="2400" b="1"/>
          </a:p>
        </p:txBody>
      </p:sp>
      <p:graphicFrame>
        <p:nvGraphicFramePr>
          <p:cNvPr id="5" name="Marcador de contenido 4">
            <a:extLst>
              <a:ext uri="{FF2B5EF4-FFF2-40B4-BE49-F238E27FC236}">
                <a16:creationId xmlns:a16="http://schemas.microsoft.com/office/drawing/2014/main" id="{89598BE2-DDF2-9095-EFB1-634192B50B55}"/>
              </a:ext>
            </a:extLst>
          </p:cNvPr>
          <p:cNvGraphicFramePr>
            <a:graphicFrameLocks noGrp="1"/>
          </p:cNvGraphicFramePr>
          <p:nvPr>
            <p:ph idx="1"/>
          </p:nvPr>
        </p:nvGraphicFramePr>
        <p:xfrm>
          <a:off x="838200" y="11112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68F5908-981D-F6A7-54C1-CD5D434ADE22}"/>
              </a:ext>
            </a:extLst>
          </p:cNvPr>
          <p:cNvSpPr>
            <a:spLocks noGrp="1"/>
          </p:cNvSpPr>
          <p:nvPr>
            <p:ph type="sldNum" sz="quarter" idx="12"/>
          </p:nvPr>
        </p:nvSpPr>
        <p:spPr/>
        <p:txBody>
          <a:bodyPr/>
          <a:lstStyle/>
          <a:p>
            <a:fld id="{4A17912C-6D7B-4C4E-928F-243AC5B35BF9}" type="slidenum">
              <a:rPr lang="es-ES" smtClean="0"/>
              <a:t>9</a:t>
            </a:fld>
            <a:endParaRPr lang="es-ES"/>
          </a:p>
        </p:txBody>
      </p:sp>
    </p:spTree>
    <p:extLst>
      <p:ext uri="{BB962C8B-B14F-4D97-AF65-F5344CB8AC3E}">
        <p14:creationId xmlns:p14="http://schemas.microsoft.com/office/powerpoint/2010/main" val="3857220549"/>
      </p:ext>
    </p:extLst>
  </p:cSld>
  <p:clrMapOvr>
    <a:masterClrMapping/>
  </p:clrMapOvr>
</p:sld>
</file>

<file path=ppt/theme/theme1.xml><?xml version="1.0" encoding="utf-8"?>
<a:theme xmlns:a="http://schemas.openxmlformats.org/drawingml/2006/main" name="Azul UCR formal">
  <a:themeElements>
    <a:clrScheme name="UCR 2">
      <a:dk1>
        <a:srgbClr val="000000"/>
      </a:dk1>
      <a:lt1>
        <a:sysClr val="window" lastClr="FFFFFF"/>
      </a:lt1>
      <a:dk2>
        <a:srgbClr val="005DA4"/>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ucr-16x9.potx" id="{EA49C371-BC70-4FB0-86E0-B96473699029}" vid="{4BA3A340-2CD8-477B-9AB2-9BF89BE23DE9}"/>
    </a:ext>
  </a:extLst>
</a:theme>
</file>

<file path=ppt/theme/theme2.xml><?xml version="1.0" encoding="utf-8"?>
<a:theme xmlns:a="http://schemas.openxmlformats.org/drawingml/2006/main" name="Azul UCR informal">
  <a:themeElements>
    <a:clrScheme name="UCR 2">
      <a:dk1>
        <a:srgbClr val="000000"/>
      </a:dk1>
      <a:lt1>
        <a:sysClr val="window" lastClr="FFFFFF"/>
      </a:lt1>
      <a:dk2>
        <a:srgbClr val="005DA4"/>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ucr-16x9.potx" id="{EA49C371-BC70-4FB0-86E0-B96473699029}" vid="{559DE25D-A124-47A6-8E44-2105E9C84F9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5BAC661AF82743B74E7D707505A678" ma:contentTypeVersion="6" ma:contentTypeDescription="Create a new document." ma:contentTypeScope="" ma:versionID="6f3da937f71e1f4a6ed0eb5a06933665">
  <xsd:schema xmlns:xsd="http://www.w3.org/2001/XMLSchema" xmlns:xs="http://www.w3.org/2001/XMLSchema" xmlns:p="http://schemas.microsoft.com/office/2006/metadata/properties" xmlns:ns2="a6e0bcfb-d508-44e5-9239-80cdafd7ba26" xmlns:ns3="67362bda-64f7-47d4-b270-ea80660c4511" targetNamespace="http://schemas.microsoft.com/office/2006/metadata/properties" ma:root="true" ma:fieldsID="eee4ce6b72d010b7b64306306a932c67" ns2:_="" ns3:_="">
    <xsd:import namespace="a6e0bcfb-d508-44e5-9239-80cdafd7ba26"/>
    <xsd:import namespace="67362bda-64f7-47d4-b270-ea80660c45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0bcfb-d508-44e5-9239-80cdafd7b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362bda-64f7-47d4-b270-ea80660c45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7362bda-64f7-47d4-b270-ea80660c4511">
      <UserInfo>
        <DisplayName>walter cespedes</DisplayName>
        <AccountId>26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BF473-EDC0-4B0D-B204-2C67C753E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0bcfb-d508-44e5-9239-80cdafd7ba26"/>
    <ds:schemaRef ds:uri="67362bda-64f7-47d4-b270-ea80660c4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6C9E53-494D-4A07-98AF-9676D0D6A711}">
  <ds:schemaRefs>
    <ds:schemaRef ds:uri="a6e0bcfb-d508-44e5-9239-80cdafd7ba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7362bda-64f7-47d4-b270-ea80660c4511"/>
  </ds:schemaRefs>
</ds:datastoreItem>
</file>

<file path=customXml/itemProps3.xml><?xml version="1.0" encoding="utf-8"?>
<ds:datastoreItem xmlns:ds="http://schemas.openxmlformats.org/officeDocument/2006/customXml" ds:itemID="{EEFCD005-C4E2-4923-8E45-BC6AB66724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Taller Indicadores</Template>
  <TotalTime>8</TotalTime>
  <Words>3473</Words>
  <Application>Microsoft Macintosh PowerPoint</Application>
  <PresentationFormat>Panorámica</PresentationFormat>
  <Paragraphs>421</Paragraphs>
  <Slides>52</Slides>
  <Notes>8</Notes>
  <HiddenSlides>1</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52</vt:i4>
      </vt:variant>
    </vt:vector>
  </HeadingPairs>
  <TitlesOfParts>
    <vt:vector size="62" baseType="lpstr">
      <vt:lpstr>-apple-system</vt:lpstr>
      <vt:lpstr>Aptos</vt:lpstr>
      <vt:lpstr>Arial</vt:lpstr>
      <vt:lpstr>Calibri</vt:lpstr>
      <vt:lpstr>Cambria Math</vt:lpstr>
      <vt:lpstr>Carlito</vt:lpstr>
      <vt:lpstr>Times</vt:lpstr>
      <vt:lpstr>Wingdings</vt:lpstr>
      <vt:lpstr>Azul UCR formal</vt:lpstr>
      <vt:lpstr>Azul UCR informal</vt:lpstr>
      <vt:lpstr>Planificación Operativa</vt:lpstr>
      <vt:lpstr>Según las Normas Generales y Específicas para la Formulación, Ejecución y Evaluación del Plan Presupuesto es responsabilidad de la OPLAU</vt:lpstr>
      <vt:lpstr>Presentación de PowerPoint</vt:lpstr>
      <vt:lpstr>Gestión para Resultados</vt:lpstr>
      <vt:lpstr>Presentación de PowerPoint</vt:lpstr>
      <vt:lpstr>Presentación de PowerPoint</vt:lpstr>
      <vt:lpstr>Presentación de PowerPoint</vt:lpstr>
      <vt:lpstr>Programa de Docencia – Valor Público</vt:lpstr>
      <vt:lpstr>Programa de Investigación - Valor Público</vt:lpstr>
      <vt:lpstr>Programa de Acción Social – Valor Público</vt:lpstr>
      <vt:lpstr>Programa de Vida Estudiantil – Valor Público</vt:lpstr>
      <vt:lpstr>Programa de Administración y Dirección Superior – Valor Público</vt:lpstr>
      <vt:lpstr>Productos y Servicios</vt:lpstr>
      <vt:lpstr>Presentación de PowerPoint</vt:lpstr>
      <vt:lpstr>Presentación de PowerPoint</vt:lpstr>
      <vt:lpstr>Presentación de PowerPoint</vt:lpstr>
      <vt:lpstr>Presentación de PowerPoint</vt:lpstr>
      <vt:lpstr>Presentación de PowerPoint</vt:lpstr>
      <vt:lpstr>Catálogo de productos definidos, Prog. Investigación</vt:lpstr>
      <vt:lpstr>Catálogo de productos, Progr. Acción Social</vt:lpstr>
      <vt:lpstr>Catálogo de productos, Prog. Vida Estudiantil</vt:lpstr>
      <vt:lpstr>Catálogo de productos, Prog. Administración y Dirección Superior</vt:lpstr>
      <vt:lpstr>Unidad de medida del producto</vt:lpstr>
      <vt:lpstr>Unidad de medida del producto</vt:lpstr>
      <vt:lpstr>Requisitos de la unidad de medida</vt:lpstr>
      <vt:lpstr>Requisitos de la unidad de medida</vt:lpstr>
      <vt:lpstr>Requisitos de la unidad de medida</vt:lpstr>
      <vt:lpstr>Requisitos de la unidad de medida</vt:lpstr>
      <vt:lpstr>Indicadores</vt:lpstr>
      <vt:lpstr>¿Por qué diseñar y usar indicadores?</vt:lpstr>
      <vt:lpstr>Presentación de PowerPoint</vt:lpstr>
      <vt:lpstr>Indicadores de eficiencia</vt:lpstr>
      <vt:lpstr>Presentación de PowerPoint</vt:lpstr>
      <vt:lpstr>Presentación de PowerPoint</vt:lpstr>
      <vt:lpstr>Indicadores de eficacia</vt:lpstr>
      <vt:lpstr>Presentación de PowerPoint</vt:lpstr>
      <vt:lpstr>Presentación de PowerPoint</vt:lpstr>
      <vt:lpstr>Indicadores de calidad</vt:lpstr>
      <vt:lpstr>Indicadores de economía</vt:lpstr>
      <vt:lpstr>Presentación de PowerPoint</vt:lpstr>
      <vt:lpstr>Presentación de PowerPoint</vt:lpstr>
      <vt:lpstr>Pasos para diseñar indicadores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Indicadores</dc:title>
  <dc:creator>Dr. Esteban O. Mora-Martínez</dc:creator>
  <cp:lastModifiedBy>Anabelle Mora Bonilla</cp:lastModifiedBy>
  <cp:revision>95</cp:revision>
  <dcterms:created xsi:type="dcterms:W3CDTF">2024-02-23T14:30:49Z</dcterms:created>
  <dcterms:modified xsi:type="dcterms:W3CDTF">2024-03-20T17:58:11Z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0x010100A55BAC661AF82743B74E7D707505A678</vt:lpwstr>
  </property>
</Properties>
</file>